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6"/>
  </p:notesMasterIdLst>
  <p:handoutMasterIdLst>
    <p:handoutMasterId r:id="rId17"/>
  </p:handoutMasterIdLst>
  <p:sldIdLst>
    <p:sldId id="579" r:id="rId2"/>
    <p:sldId id="580" r:id="rId3"/>
    <p:sldId id="581" r:id="rId4"/>
    <p:sldId id="582" r:id="rId5"/>
    <p:sldId id="583" r:id="rId6"/>
    <p:sldId id="584" r:id="rId7"/>
    <p:sldId id="585" r:id="rId8"/>
    <p:sldId id="586" r:id="rId9"/>
    <p:sldId id="587" r:id="rId10"/>
    <p:sldId id="588" r:id="rId11"/>
    <p:sldId id="589" r:id="rId12"/>
    <p:sldId id="590" r:id="rId13"/>
    <p:sldId id="591" r:id="rId14"/>
    <p:sldId id="592" r:id="rId15"/>
  </p:sldIdLst>
  <p:sldSz cx="9144000" cy="6858000" type="screen4x3"/>
  <p:notesSz cx="6934200" cy="9220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99FFCC"/>
    <a:srgbClr val="FF6600"/>
    <a:srgbClr val="FF9900"/>
    <a:srgbClr val="FFFF66"/>
    <a:srgbClr val="00FF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44" y="-72"/>
      </p:cViewPr>
      <p:guideLst>
        <p:guide orient="horz" pos="2160"/>
        <p:guide pos="28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40" y="840"/>
      </p:cViewPr>
      <p:guideLst>
        <p:guide orient="horz" pos="291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24188" cy="455613"/>
          </a:xfrm>
          <a:prstGeom prst="rect">
            <a:avLst/>
          </a:prstGeom>
          <a:noFill/>
          <a:ln w="9525">
            <a:noFill/>
            <a:miter lim="800000"/>
            <a:headEnd/>
            <a:tailEnd/>
          </a:ln>
          <a:effectLst/>
        </p:spPr>
        <p:txBody>
          <a:bodyPr vert="horz" wrap="square" lIns="89924" tIns="44960" rIns="89924" bIns="44960" numCol="1" anchor="t" anchorCtr="0" compatLnSpc="1">
            <a:prstTxWarp prst="textNoShape">
              <a:avLst/>
            </a:prstTxWarp>
          </a:bodyPr>
          <a:lstStyle>
            <a:lvl1pPr defTabSz="901700" eaLnBrk="0" hangingPunct="0">
              <a:defRPr sz="1300"/>
            </a:lvl1pPr>
          </a:lstStyle>
          <a:p>
            <a:pPr>
              <a:defRPr/>
            </a:pPr>
            <a:endParaRPr lang="en-US"/>
          </a:p>
        </p:txBody>
      </p:sp>
      <p:sp>
        <p:nvSpPr>
          <p:cNvPr id="124931" name="Rectangle 3"/>
          <p:cNvSpPr>
            <a:spLocks noGrp="1" noChangeArrowheads="1"/>
          </p:cNvSpPr>
          <p:nvPr>
            <p:ph type="dt" sz="quarter" idx="1"/>
          </p:nvPr>
        </p:nvSpPr>
        <p:spPr bwMode="auto">
          <a:xfrm>
            <a:off x="3927475" y="0"/>
            <a:ext cx="3025775" cy="455613"/>
          </a:xfrm>
          <a:prstGeom prst="rect">
            <a:avLst/>
          </a:prstGeom>
          <a:noFill/>
          <a:ln w="9525">
            <a:noFill/>
            <a:miter lim="800000"/>
            <a:headEnd/>
            <a:tailEnd/>
          </a:ln>
          <a:effectLst/>
        </p:spPr>
        <p:txBody>
          <a:bodyPr vert="horz" wrap="square" lIns="89924" tIns="44960" rIns="89924" bIns="44960" numCol="1" anchor="t" anchorCtr="0" compatLnSpc="1">
            <a:prstTxWarp prst="textNoShape">
              <a:avLst/>
            </a:prstTxWarp>
          </a:bodyPr>
          <a:lstStyle>
            <a:lvl1pPr algn="r" defTabSz="901700" eaLnBrk="0" hangingPunct="0">
              <a:defRPr sz="1300"/>
            </a:lvl1pPr>
          </a:lstStyle>
          <a:p>
            <a:pPr>
              <a:defRPr/>
            </a:pPr>
            <a:endParaRPr lang="en-US"/>
          </a:p>
        </p:txBody>
      </p:sp>
      <p:sp>
        <p:nvSpPr>
          <p:cNvPr id="124932" name="Rectangle 4"/>
          <p:cNvSpPr>
            <a:spLocks noGrp="1" noChangeArrowheads="1"/>
          </p:cNvSpPr>
          <p:nvPr>
            <p:ph type="ftr" sz="quarter" idx="2"/>
          </p:nvPr>
        </p:nvSpPr>
        <p:spPr bwMode="auto">
          <a:xfrm>
            <a:off x="0" y="8782050"/>
            <a:ext cx="3024188" cy="455613"/>
          </a:xfrm>
          <a:prstGeom prst="rect">
            <a:avLst/>
          </a:prstGeom>
          <a:noFill/>
          <a:ln w="9525">
            <a:noFill/>
            <a:miter lim="800000"/>
            <a:headEnd/>
            <a:tailEnd/>
          </a:ln>
          <a:effectLst/>
        </p:spPr>
        <p:txBody>
          <a:bodyPr vert="horz" wrap="square" lIns="89924" tIns="44960" rIns="89924" bIns="44960" numCol="1" anchor="b" anchorCtr="0" compatLnSpc="1">
            <a:prstTxWarp prst="textNoShape">
              <a:avLst/>
            </a:prstTxWarp>
          </a:bodyPr>
          <a:lstStyle>
            <a:lvl1pPr defTabSz="901700" eaLnBrk="0" hangingPunct="0">
              <a:defRPr sz="1300"/>
            </a:lvl1pPr>
          </a:lstStyle>
          <a:p>
            <a:pPr>
              <a:defRPr/>
            </a:pPr>
            <a:endParaRPr lang="en-US"/>
          </a:p>
        </p:txBody>
      </p:sp>
      <p:sp>
        <p:nvSpPr>
          <p:cNvPr id="124933" name="Rectangle 5"/>
          <p:cNvSpPr>
            <a:spLocks noGrp="1" noChangeArrowheads="1"/>
          </p:cNvSpPr>
          <p:nvPr>
            <p:ph type="sldNum" sz="quarter" idx="3"/>
          </p:nvPr>
        </p:nvSpPr>
        <p:spPr bwMode="auto">
          <a:xfrm>
            <a:off x="3927475" y="8782050"/>
            <a:ext cx="3025775" cy="455613"/>
          </a:xfrm>
          <a:prstGeom prst="rect">
            <a:avLst/>
          </a:prstGeom>
          <a:noFill/>
          <a:ln w="9525">
            <a:noFill/>
            <a:miter lim="800000"/>
            <a:headEnd/>
            <a:tailEnd/>
          </a:ln>
          <a:effectLst/>
        </p:spPr>
        <p:txBody>
          <a:bodyPr vert="horz" wrap="square" lIns="89924" tIns="44960" rIns="89924" bIns="44960" numCol="1" anchor="b" anchorCtr="0" compatLnSpc="1">
            <a:prstTxWarp prst="textNoShape">
              <a:avLst/>
            </a:prstTxWarp>
          </a:bodyPr>
          <a:lstStyle>
            <a:lvl1pPr algn="r" defTabSz="901700" eaLnBrk="0" hangingPunct="0">
              <a:defRPr sz="1300"/>
            </a:lvl1pPr>
          </a:lstStyle>
          <a:p>
            <a:pPr>
              <a:defRPr/>
            </a:pPr>
            <a:fld id="{512B65A1-6FAC-4495-B27D-BE5C28F7D26F}" type="slidenum">
              <a:rPr lang="en-US"/>
              <a:pPr>
                <a:defRPr/>
              </a:pPr>
              <a:t>‹#›</a:t>
            </a:fld>
            <a:endParaRPr lang="en-US"/>
          </a:p>
        </p:txBody>
      </p:sp>
    </p:spTree>
    <p:extLst>
      <p:ext uri="{BB962C8B-B14F-4D97-AF65-F5344CB8AC3E}">
        <p14:creationId xmlns:p14="http://schemas.microsoft.com/office/powerpoint/2010/main" xmlns="" val="1925576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25538" y="236538"/>
            <a:ext cx="4643437" cy="348297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442913" y="3908425"/>
            <a:ext cx="6115050" cy="5040313"/>
          </a:xfrm>
          <a:prstGeom prst="rect">
            <a:avLst/>
          </a:prstGeom>
          <a:noFill/>
          <a:ln w="9525">
            <a:noFill/>
            <a:miter lim="800000"/>
            <a:headEnd/>
            <a:tailEnd/>
          </a:ln>
          <a:effectLst/>
        </p:spPr>
        <p:txBody>
          <a:bodyPr vert="horz" wrap="square" lIns="91324" tIns="45665" rIns="91324" bIns="456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1532826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230188" indent="-115888" algn="l" rtl="0" eaLnBrk="0" fontAlgn="base" hangingPunct="0">
      <a:spcBef>
        <a:spcPct val="30000"/>
      </a:spcBef>
      <a:spcAft>
        <a:spcPct val="0"/>
      </a:spcAft>
      <a:buChar char="•"/>
      <a:defRPr sz="1200" b="1" i="1" kern="1200">
        <a:solidFill>
          <a:schemeClr val="tx1"/>
        </a:solidFill>
        <a:latin typeface="Arial" charset="0"/>
        <a:ea typeface="+mn-ea"/>
        <a:cs typeface="+mn-cs"/>
      </a:defRPr>
    </a:lvl2pPr>
    <a:lvl3pPr marL="458788" indent="-114300" algn="l" rtl="0" eaLnBrk="0" fontAlgn="base" hangingPunct="0">
      <a:spcBef>
        <a:spcPct val="30000"/>
      </a:spcBef>
      <a:spcAft>
        <a:spcPct val="0"/>
      </a:spcAft>
      <a:buChar char="•"/>
      <a:defRPr sz="1000" kern="1200">
        <a:solidFill>
          <a:schemeClr val="tx1"/>
        </a:solidFill>
        <a:latin typeface="Arial" charset="0"/>
        <a:ea typeface="+mn-ea"/>
        <a:cs typeface="+mn-cs"/>
      </a:defRPr>
    </a:lvl3pPr>
    <a:lvl4pPr marL="688975" indent="-115888" algn="l" rtl="0" eaLnBrk="0" fontAlgn="base" hangingPunct="0">
      <a:spcBef>
        <a:spcPct val="30000"/>
      </a:spcBef>
      <a:spcAft>
        <a:spcPct val="0"/>
      </a:spcAft>
      <a:buChar char="•"/>
      <a:defRPr sz="1000" i="1" kern="1200">
        <a:solidFill>
          <a:schemeClr val="tx1"/>
        </a:solidFill>
        <a:latin typeface="Arial" charset="0"/>
        <a:ea typeface="+mn-ea"/>
        <a:cs typeface="+mn-cs"/>
      </a:defRPr>
    </a:lvl4pPr>
    <a:lvl5pPr marL="917575" indent="-114300" algn="l" rtl="0" eaLnBrk="0" fontAlgn="base" hangingPunct="0">
      <a:spcBef>
        <a:spcPct val="30000"/>
      </a:spcBef>
      <a:spcAft>
        <a:spcPct val="0"/>
      </a:spcAft>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C1B5269D-B62E-4EF8-9965-C505B06641A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defTabSz="923087" eaLnBrk="1" hangingPunct="1">
              <a:defRPr/>
            </a:pPr>
            <a:r>
              <a:rPr lang="en-US" dirty="0" smtClean="0"/>
              <a:t>On this slide I think it would be best to just have animation gif of the </a:t>
            </a:r>
            <a:r>
              <a:rPr lang="en-US" dirty="0" err="1" smtClean="0"/>
              <a:t>precip</a:t>
            </a:r>
            <a:r>
              <a:rPr lang="en-US" dirty="0" smtClean="0"/>
              <a:t> graphics on a loop.  I will discuss </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highlight discrete convective mode at</a:t>
            </a:r>
            <a:r>
              <a:rPr lang="en-US" baseline="0" dirty="0" smtClean="0"/>
              <a:t> 27 h.</a:t>
            </a:r>
          </a:p>
          <a:p>
            <a:pPr>
              <a:buFont typeface="Arial" pitchFamily="34" charset="0"/>
              <a:buChar char="•"/>
            </a:pPr>
            <a:r>
              <a:rPr lang="en-US" baseline="0" dirty="0" smtClean="0"/>
              <a:t> highlight improved evolution of </a:t>
            </a:r>
            <a:r>
              <a:rPr lang="en-US" baseline="0" dirty="0" err="1" smtClean="0"/>
              <a:t>precip</a:t>
            </a:r>
            <a:r>
              <a:rPr lang="en-US" baseline="0" smtClean="0"/>
              <a:t> features by 34 h.</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F63B47D6-FDB4-4424-9781-64E5A057636B}"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7BAD58BD-56F4-49C8-AD52-FF34D1CAAEF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above slide shows the two data sets that were used for this project. The upper left picture is the NCEP climatology, the above right is the real time SPoRT GVF product. And the bottom image shows the difference between the two images. The are just east of the Rocky Mountains is 20%-40% greener than climatology.  In this portion of the country, some of these areas experienced nearly 600% their normal rainfall. </a:t>
            </a:r>
          </a:p>
        </p:txBody>
      </p:sp>
      <p:sp>
        <p:nvSpPr>
          <p:cNvPr id="25603"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FAB42DAC-9959-49F8-8E05-AA648E804BBB}"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5F3D9FC3-69DB-4870-881E-B5E1F1E9D6BF}"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Char char="•"/>
            </a:pPr>
            <a:r>
              <a:rPr lang="en-US" dirty="0" smtClean="0"/>
              <a:t> Talk about LIS:</a:t>
            </a:r>
          </a:p>
          <a:p>
            <a:pPr lvl="1">
              <a:spcBef>
                <a:spcPct val="0"/>
              </a:spcBef>
              <a:buFont typeface="Arial" pitchFamily="34" charset="0"/>
              <a:buChar char="•"/>
            </a:pPr>
            <a:r>
              <a:rPr lang="en-US" dirty="0" smtClean="0"/>
              <a:t> LIS is a </a:t>
            </a:r>
            <a:r>
              <a:rPr lang="en-US" baseline="0" dirty="0" smtClean="0"/>
              <a:t>land surface modeling and data assimilation system that can run various land surface models.</a:t>
            </a:r>
          </a:p>
          <a:p>
            <a:pPr lvl="1">
              <a:spcBef>
                <a:spcPct val="0"/>
              </a:spcBef>
              <a:buFont typeface="Arial" pitchFamily="34" charset="0"/>
              <a:buChar char="•"/>
            </a:pPr>
            <a:r>
              <a:rPr lang="en-US" baseline="0" dirty="0" smtClean="0"/>
              <a:t> We chose the Noah land surface model because it is used operationally in NCEP models.</a:t>
            </a:r>
          </a:p>
          <a:p>
            <a:pPr lvl="1">
              <a:spcBef>
                <a:spcPct val="0"/>
              </a:spcBef>
              <a:buFont typeface="Arial" pitchFamily="34" charset="0"/>
              <a:buChar char="•"/>
            </a:pPr>
            <a:r>
              <a:rPr lang="en-US" baseline="0" dirty="0" smtClean="0"/>
              <a:t> LIS can be run in an offline, or spin-up mode, where the land surface model is run apart from NWP models.</a:t>
            </a:r>
          </a:p>
          <a:p>
            <a:pPr lvl="1">
              <a:spcBef>
                <a:spcPct val="0"/>
              </a:spcBef>
              <a:buFont typeface="Arial" pitchFamily="34" charset="0"/>
              <a:buChar char="•"/>
            </a:pPr>
            <a:r>
              <a:rPr lang="en-US" baseline="0" dirty="0" smtClean="0"/>
              <a:t> OR LIS can be run coupled to the WRF model (e.g. 17 July WRF forecast case study)</a:t>
            </a:r>
            <a:endParaRPr lang="en-US" dirty="0" smtClean="0"/>
          </a:p>
        </p:txBody>
      </p:sp>
      <p:sp>
        <p:nvSpPr>
          <p:cNvPr id="23555"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97E30667-B21F-46E6-A3DB-FDE342D61932}"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xfrm>
            <a:off x="3927775" y="8757590"/>
            <a:ext cx="3004820" cy="461010"/>
          </a:xfrm>
          <a:prstGeom prst="rect">
            <a:avLst/>
          </a:prstGeom>
          <a:noFill/>
          <a:ln>
            <a:miter lim="800000"/>
            <a:headEnd/>
            <a:tailEnd/>
          </a:ln>
        </p:spPr>
        <p:txBody>
          <a:bodyPr wrap="square" lIns="92309" tIns="46154" rIns="92309" bIns="46154" numCol="1" anchorCtr="0" compatLnSpc="1">
            <a:prstTxWarp prst="textNoShape">
              <a:avLst/>
            </a:prstTxWarp>
          </a:bodyPr>
          <a:lstStyle/>
          <a:p>
            <a:pPr fontAlgn="base">
              <a:spcBef>
                <a:spcPct val="0"/>
              </a:spcBef>
              <a:spcAft>
                <a:spcPct val="0"/>
              </a:spcAft>
            </a:pPr>
            <a:fld id="{871228D1-EE0A-4654-A146-5D0E4D1143ED}"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Remember to transition to the 17 July case study with an introduction statement.  </a:t>
            </a:r>
          </a:p>
          <a:p>
            <a:pPr>
              <a:buFont typeface="Arial" pitchFamily="34" charset="0"/>
              <a:buChar char="•"/>
            </a:pPr>
            <a:r>
              <a:rPr lang="en-US" dirty="0" smtClean="0"/>
              <a:t>Now that</a:t>
            </a:r>
            <a:r>
              <a:rPr lang="en-US" baseline="0" dirty="0" smtClean="0"/>
              <a:t> we have examined the NW Quadrant, where the GVF’s are higher, lets examine a case where the higher GVF values on the eastern edge of the NW quadrant play a role in a severe weather outbreak.</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pPr>
              <a:defRPr/>
            </a:pPr>
            <a:fld id="{2B6B3FB6-5742-4C1C-81F4-509A4238500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7/27/2011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7/27/2011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7/27/2011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7/27/2011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7/27/2011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7/27/2011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9144000" cy="2076450"/>
          </a:xfrm>
        </p:spPr>
        <p:txBody>
          <a:bodyPr rtlCol="0">
            <a:normAutofit fontScale="90000"/>
          </a:bodyPr>
          <a:lstStyle/>
          <a:p>
            <a:pPr fontAlgn="auto">
              <a:spcAft>
                <a:spcPts val="0"/>
              </a:spcAft>
              <a:defRPr/>
            </a:pPr>
            <a:r>
              <a:rPr lang="en-US" dirty="0" smtClean="0"/>
              <a:t>Evaluating the Impacts of NASA- SPoRT Daily Greenness Vegetation Fraction on Land Surface Model and Numerical Weather Forecasts</a:t>
            </a:r>
            <a:endParaRPr lang="en-US" dirty="0"/>
          </a:p>
        </p:txBody>
      </p:sp>
      <p:sp>
        <p:nvSpPr>
          <p:cNvPr id="3" name="Subtitle 2"/>
          <p:cNvSpPr>
            <a:spLocks noGrp="1"/>
          </p:cNvSpPr>
          <p:nvPr>
            <p:ph type="subTitle" idx="1"/>
          </p:nvPr>
        </p:nvSpPr>
        <p:spPr>
          <a:xfrm>
            <a:off x="0" y="5181600"/>
            <a:ext cx="8077200" cy="1499616"/>
          </a:xfrm>
        </p:spPr>
        <p:txBody>
          <a:bodyPr rtlCol="0">
            <a:normAutofit/>
          </a:bodyPr>
          <a:lstStyle/>
          <a:p>
            <a:pPr fontAlgn="auto">
              <a:spcAft>
                <a:spcPts val="0"/>
              </a:spcAft>
              <a:buFont typeface="Arial" pitchFamily="34" charset="0"/>
              <a:buNone/>
              <a:defRPr/>
            </a:pPr>
            <a:r>
              <a:rPr lang="en-US" dirty="0" smtClean="0"/>
              <a:t>Jordan Bell</a:t>
            </a:r>
          </a:p>
          <a:p>
            <a:pPr fontAlgn="auto">
              <a:spcAft>
                <a:spcPts val="0"/>
              </a:spcAft>
              <a:buFont typeface="Arial" pitchFamily="34" charset="0"/>
              <a:buNone/>
              <a:defRPr/>
            </a:pPr>
            <a:r>
              <a:rPr lang="en-US" dirty="0" smtClean="0"/>
              <a:t>NASA SPoRT Summer Intern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5448"/>
            <a:ext cx="8686800" cy="1252728"/>
          </a:xfrm>
        </p:spPr>
        <p:txBody>
          <a:bodyPr/>
          <a:lstStyle/>
          <a:p>
            <a:r>
              <a:rPr lang="en-US" dirty="0" smtClean="0"/>
              <a:t>WRF Run 21-h </a:t>
            </a:r>
            <a:r>
              <a:rPr lang="en-US" dirty="0" err="1" smtClean="0"/>
              <a:t>fcst</a:t>
            </a:r>
            <a:r>
              <a:rPr lang="en-US" dirty="0" smtClean="0"/>
              <a:t>: 2-m Temp</a:t>
            </a:r>
            <a:endParaRPr lang="en-US" dirty="0"/>
          </a:p>
        </p:txBody>
      </p:sp>
      <p:pic>
        <p:nvPicPr>
          <p:cNvPr id="6" name="Content Placeholder 5" descr="tmpc2-sportgvf_2010071700_f021.gif"/>
          <p:cNvPicPr>
            <a:picLocks noGrp="1" noChangeAspect="1"/>
          </p:cNvPicPr>
          <p:nvPr>
            <p:ph idx="1"/>
          </p:nvPr>
        </p:nvPicPr>
        <p:blipFill>
          <a:blip r:embed="rId3" cstate="print"/>
          <a:stretch>
            <a:fillRect/>
          </a:stretch>
        </p:blipFill>
        <p:spPr>
          <a:xfrm>
            <a:off x="19049" y="1676400"/>
            <a:ext cx="6000751" cy="4800600"/>
          </a:xfrm>
        </p:spPr>
      </p:pic>
      <p:sp>
        <p:nvSpPr>
          <p:cNvPr id="7" name="Rectangle 6"/>
          <p:cNvSpPr/>
          <p:nvPr/>
        </p:nvSpPr>
        <p:spPr>
          <a:xfrm>
            <a:off x="5867400" y="3094672"/>
            <a:ext cx="3200400" cy="1631216"/>
          </a:xfrm>
          <a:prstGeom prst="rect">
            <a:avLst/>
          </a:prstGeom>
        </p:spPr>
        <p:txBody>
          <a:bodyPr wrap="square">
            <a:spAutoFit/>
          </a:bodyPr>
          <a:lstStyle/>
          <a:p>
            <a:pPr marL="182880" indent="-182880">
              <a:buFont typeface="Arial" pitchFamily="34" charset="0"/>
              <a:buChar char="•"/>
            </a:pPr>
            <a:r>
              <a:rPr lang="en-US" sz="1800" dirty="0" smtClean="0">
                <a:latin typeface="+mj-lt"/>
              </a:rPr>
              <a:t>Higher SPoRT GVFs in the western portion of the focus area lead to lower forecast </a:t>
            </a:r>
            <a:br>
              <a:rPr lang="en-US" sz="1800" dirty="0" smtClean="0">
                <a:latin typeface="+mj-lt"/>
              </a:rPr>
            </a:br>
            <a:r>
              <a:rPr lang="en-US" sz="1800" dirty="0" smtClean="0">
                <a:latin typeface="+mj-lt"/>
              </a:rPr>
              <a:t>2-m temperatures </a:t>
            </a:r>
          </a:p>
          <a:p>
            <a:pPr marL="182880" indent="-182880"/>
            <a:endParaRPr 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5638800"/>
            <a:ext cx="5562600" cy="646331"/>
          </a:xfrm>
          <a:prstGeom prst="rect">
            <a:avLst/>
          </a:prstGeom>
        </p:spPr>
        <p:txBody>
          <a:bodyPr wrap="square">
            <a:spAutoFit/>
          </a:bodyPr>
          <a:lstStyle/>
          <a:p>
            <a:pPr marL="182880" indent="-182880">
              <a:buFont typeface="Arial" pitchFamily="34" charset="0"/>
              <a:buChar char="•"/>
            </a:pPr>
            <a:r>
              <a:rPr lang="en-US" sz="1800" dirty="0" smtClean="0">
                <a:latin typeface="+mj-lt"/>
              </a:rPr>
              <a:t>Higher GVF values lead to higher 2-m </a:t>
            </a:r>
            <a:r>
              <a:rPr lang="en-US" sz="1800" dirty="0" err="1" smtClean="0">
                <a:latin typeface="+mj-lt"/>
              </a:rPr>
              <a:t>dewpoints</a:t>
            </a:r>
            <a:endParaRPr lang="en-US" sz="1800" dirty="0" smtClean="0">
              <a:latin typeface="+mj-lt"/>
            </a:endParaRPr>
          </a:p>
          <a:p>
            <a:pPr marL="182880" indent="-182880">
              <a:buFont typeface="Arial" pitchFamily="34" charset="0"/>
              <a:buChar char="•"/>
            </a:pPr>
            <a:r>
              <a:rPr lang="en-US" sz="1800" dirty="0" smtClean="0">
                <a:latin typeface="+mj-lt"/>
              </a:rPr>
              <a:t>Net result is increase in CAPE up to 1000 J kg</a:t>
            </a:r>
            <a:r>
              <a:rPr lang="en-US" sz="1800" baseline="30000" dirty="0" smtClean="0">
                <a:latin typeface="+mj-lt"/>
              </a:rPr>
              <a:t>-1</a:t>
            </a:r>
          </a:p>
        </p:txBody>
      </p:sp>
      <p:pic>
        <p:nvPicPr>
          <p:cNvPr id="28674" name="Picture 4" descr="gvf-sportgvf_2010071700_f000.gif"/>
          <p:cNvPicPr>
            <a:picLocks noChangeAspect="1"/>
          </p:cNvPicPr>
          <p:nvPr/>
        </p:nvPicPr>
        <p:blipFill>
          <a:blip r:embed="rId3" cstate="print"/>
          <a:srcRect r="2545"/>
          <a:stretch>
            <a:fillRect/>
          </a:stretch>
        </p:blipFill>
        <p:spPr bwMode="auto">
          <a:xfrm>
            <a:off x="0" y="1752600"/>
            <a:ext cx="4538748" cy="3725828"/>
          </a:xfrm>
          <a:prstGeom prst="rect">
            <a:avLst/>
          </a:prstGeom>
          <a:noFill/>
          <a:ln w="9525">
            <a:noFill/>
            <a:miter lim="800000"/>
            <a:headEnd/>
            <a:tailEnd/>
          </a:ln>
        </p:spPr>
      </p:pic>
      <p:sp>
        <p:nvSpPr>
          <p:cNvPr id="8" name="Title 9"/>
          <p:cNvSpPr>
            <a:spLocks noGrp="1"/>
          </p:cNvSpPr>
          <p:nvPr>
            <p:ph type="title"/>
          </p:nvPr>
        </p:nvSpPr>
        <p:spPr>
          <a:xfrm>
            <a:off x="0" y="155448"/>
            <a:ext cx="9144000" cy="1252728"/>
          </a:xfrm>
        </p:spPr>
        <p:txBody>
          <a:bodyPr/>
          <a:lstStyle/>
          <a:p>
            <a:r>
              <a:rPr lang="en-US" dirty="0" smtClean="0"/>
              <a:t>WRF Run 21-h </a:t>
            </a:r>
            <a:r>
              <a:rPr lang="en-US" dirty="0" err="1" smtClean="0"/>
              <a:t>fcst</a:t>
            </a:r>
            <a:r>
              <a:rPr lang="en-US" dirty="0" smtClean="0"/>
              <a:t>: 2-m </a:t>
            </a:r>
            <a:r>
              <a:rPr lang="en-US" dirty="0" err="1" smtClean="0"/>
              <a:t>Dewp</a:t>
            </a:r>
            <a:r>
              <a:rPr lang="en-US" dirty="0" smtClean="0"/>
              <a:t>/CAPE</a:t>
            </a:r>
            <a:endParaRPr lang="en-US" dirty="0"/>
          </a:p>
        </p:txBody>
      </p:sp>
      <p:pic>
        <p:nvPicPr>
          <p:cNvPr id="5" name="Content Placeholder 3" descr="tmpc2-sportgvf_2010071700_f021.gif"/>
          <p:cNvPicPr>
            <a:picLocks noGrp="1" noChangeAspect="1"/>
          </p:cNvPicPr>
          <p:nvPr>
            <p:ph idx="1"/>
          </p:nvPr>
        </p:nvPicPr>
        <p:blipFill>
          <a:blip r:embed="rId4" cstate="print"/>
          <a:srcRect r="4667"/>
          <a:stretch>
            <a:fillRect/>
          </a:stretch>
        </p:blipFill>
        <p:spPr>
          <a:xfrm>
            <a:off x="4655573" y="1752600"/>
            <a:ext cx="4488427" cy="3766509"/>
          </a:xfr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28600"/>
            <a:ext cx="8458200" cy="685800"/>
          </a:xfrm>
        </p:spPr>
        <p:txBody>
          <a:bodyPr>
            <a:normAutofit fontScale="90000"/>
          </a:bodyPr>
          <a:lstStyle/>
          <a:p>
            <a:r>
              <a:rPr lang="en-US" dirty="0" smtClean="0"/>
              <a:t>Forecast 1-h </a:t>
            </a:r>
            <a:r>
              <a:rPr lang="en-US" dirty="0" err="1" smtClean="0"/>
              <a:t>precip</a:t>
            </a:r>
            <a:r>
              <a:rPr lang="en-US" dirty="0" smtClean="0"/>
              <a:t>: 21-36 h forecasts</a:t>
            </a:r>
          </a:p>
        </p:txBody>
      </p:sp>
      <p:pic>
        <p:nvPicPr>
          <p:cNvPr id="28674" name="Picture 4" descr="gvf-sportgvf_2010071700_f000.gif"/>
          <p:cNvPicPr>
            <a:picLocks noChangeAspect="1"/>
          </p:cNvPicPr>
          <p:nvPr/>
        </p:nvPicPr>
        <p:blipFill>
          <a:blip r:embed="rId3" cstate="print"/>
          <a:stretch>
            <a:fillRect/>
          </a:stretch>
        </p:blipFill>
        <p:spPr bwMode="auto">
          <a:xfrm>
            <a:off x="1219200" y="1537544"/>
            <a:ext cx="6324600" cy="5330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ec1-sportgvf_2010071700_f034.gif"/>
          <p:cNvPicPr>
            <a:picLocks noChangeAspect="1"/>
          </p:cNvPicPr>
          <p:nvPr/>
        </p:nvPicPr>
        <p:blipFill>
          <a:blip r:embed="rId3" cstate="print"/>
          <a:srcRect r="4902"/>
          <a:stretch>
            <a:fillRect/>
          </a:stretch>
        </p:blipFill>
        <p:spPr>
          <a:xfrm>
            <a:off x="4560711" y="1450848"/>
            <a:ext cx="4587240" cy="3730752"/>
          </a:xfrm>
          <a:prstGeom prst="rect">
            <a:avLst/>
          </a:prstGeom>
        </p:spPr>
      </p:pic>
      <p:pic>
        <p:nvPicPr>
          <p:cNvPr id="8" name="Picture 7" descr="prec1-sportgvf_2010071700_f027.gif"/>
          <p:cNvPicPr>
            <a:picLocks noChangeAspect="1"/>
          </p:cNvPicPr>
          <p:nvPr/>
        </p:nvPicPr>
        <p:blipFill>
          <a:blip r:embed="rId4" cstate="print"/>
          <a:srcRect r="5229"/>
          <a:stretch>
            <a:fillRect/>
          </a:stretch>
        </p:blipFill>
        <p:spPr>
          <a:xfrm>
            <a:off x="0" y="1447800"/>
            <a:ext cx="4572000" cy="3730752"/>
          </a:xfrm>
          <a:prstGeom prst="rect">
            <a:avLst/>
          </a:prstGeom>
        </p:spPr>
      </p:pic>
      <p:sp>
        <p:nvSpPr>
          <p:cNvPr id="9" name="TextBox 8"/>
          <p:cNvSpPr txBox="1"/>
          <p:nvPr/>
        </p:nvSpPr>
        <p:spPr>
          <a:xfrm>
            <a:off x="152400" y="5275183"/>
            <a:ext cx="4572000" cy="1508105"/>
          </a:xfrm>
          <a:prstGeom prst="rect">
            <a:avLst/>
          </a:prstGeom>
          <a:noFill/>
        </p:spPr>
        <p:txBody>
          <a:bodyPr wrap="square" rtlCol="0">
            <a:spAutoFit/>
          </a:bodyPr>
          <a:lstStyle/>
          <a:p>
            <a:pPr>
              <a:spcBef>
                <a:spcPts val="300"/>
              </a:spcBef>
              <a:spcAft>
                <a:spcPts val="300"/>
              </a:spcAft>
              <a:buFont typeface="Arial" pitchFamily="34" charset="0"/>
              <a:buChar char="•"/>
            </a:pPr>
            <a:r>
              <a:rPr lang="en-US" dirty="0" smtClean="0">
                <a:latin typeface="+mj-lt"/>
              </a:rPr>
              <a:t> </a:t>
            </a:r>
            <a:r>
              <a:rPr lang="en-US" sz="1800" dirty="0" smtClean="0">
                <a:latin typeface="+mj-lt"/>
              </a:rPr>
              <a:t>Both model runs close on placement</a:t>
            </a:r>
          </a:p>
          <a:p>
            <a:pPr>
              <a:spcBef>
                <a:spcPts val="300"/>
              </a:spcBef>
              <a:spcAft>
                <a:spcPts val="300"/>
              </a:spcAft>
              <a:buFont typeface="Arial" pitchFamily="34" charset="0"/>
              <a:buChar char="•"/>
            </a:pPr>
            <a:r>
              <a:rPr lang="en-US" sz="1800" dirty="0" smtClean="0">
                <a:latin typeface="+mj-lt"/>
              </a:rPr>
              <a:t> Variation in intensity</a:t>
            </a:r>
          </a:p>
          <a:p>
            <a:pPr>
              <a:spcBef>
                <a:spcPts val="300"/>
              </a:spcBef>
              <a:spcAft>
                <a:spcPts val="300"/>
              </a:spcAft>
              <a:buFont typeface="Arial" pitchFamily="34" charset="0"/>
              <a:buChar char="•"/>
            </a:pPr>
            <a:r>
              <a:rPr lang="en-US" sz="1800" dirty="0" smtClean="0">
                <a:latin typeface="+mj-lt"/>
              </a:rPr>
              <a:t> SPoRT suggests more discrete </a:t>
            </a:r>
            <a:br>
              <a:rPr lang="en-US" sz="1800" dirty="0" smtClean="0">
                <a:latin typeface="+mj-lt"/>
              </a:rPr>
            </a:br>
            <a:r>
              <a:rPr lang="en-US" sz="1800" dirty="0" smtClean="0">
                <a:latin typeface="+mj-lt"/>
              </a:rPr>
              <a:t>  convective mode, similar to obs.</a:t>
            </a:r>
            <a:endParaRPr lang="en-US" sz="1800" dirty="0">
              <a:latin typeface="+mj-lt"/>
            </a:endParaRPr>
          </a:p>
        </p:txBody>
      </p:sp>
      <p:sp>
        <p:nvSpPr>
          <p:cNvPr id="10" name="TextBox 9"/>
          <p:cNvSpPr txBox="1"/>
          <p:nvPr/>
        </p:nvSpPr>
        <p:spPr>
          <a:xfrm>
            <a:off x="4953000" y="5304472"/>
            <a:ext cx="4191000" cy="1785104"/>
          </a:xfrm>
          <a:prstGeom prst="rect">
            <a:avLst/>
          </a:prstGeom>
          <a:noFill/>
        </p:spPr>
        <p:txBody>
          <a:bodyPr wrap="square" rtlCol="0">
            <a:spAutoFit/>
          </a:bodyPr>
          <a:lstStyle/>
          <a:p>
            <a:pPr>
              <a:buFont typeface="Arial" pitchFamily="34" charset="0"/>
              <a:buChar char="•"/>
            </a:pPr>
            <a:r>
              <a:rPr lang="en-US" dirty="0" smtClean="0">
                <a:latin typeface="+mj-lt"/>
              </a:rPr>
              <a:t> </a:t>
            </a:r>
            <a:r>
              <a:rPr lang="en-US" sz="1800" dirty="0" smtClean="0">
                <a:latin typeface="+mj-lt"/>
              </a:rPr>
              <a:t>NCEP takes convection through </a:t>
            </a:r>
            <a:br>
              <a:rPr lang="en-US" sz="1800" dirty="0" smtClean="0">
                <a:latin typeface="+mj-lt"/>
              </a:rPr>
            </a:br>
            <a:r>
              <a:rPr lang="en-US" sz="1800" dirty="0" smtClean="0">
                <a:latin typeface="+mj-lt"/>
              </a:rPr>
              <a:t>   domain faster</a:t>
            </a:r>
          </a:p>
          <a:p>
            <a:pPr>
              <a:buFont typeface="Arial" pitchFamily="34" charset="0"/>
              <a:buChar char="•"/>
            </a:pPr>
            <a:r>
              <a:rPr lang="en-US" sz="1800" dirty="0" smtClean="0">
                <a:latin typeface="+mj-lt"/>
              </a:rPr>
              <a:t> SPoRT run is still closer on intensity </a:t>
            </a:r>
            <a:br>
              <a:rPr lang="en-US" sz="1800" dirty="0" smtClean="0">
                <a:latin typeface="+mj-lt"/>
              </a:rPr>
            </a:br>
            <a:r>
              <a:rPr lang="en-US" sz="1800" dirty="0" smtClean="0">
                <a:latin typeface="+mj-lt"/>
              </a:rPr>
              <a:t>   and placement</a:t>
            </a:r>
          </a:p>
          <a:p>
            <a:endParaRPr lang="en-US" dirty="0">
              <a:latin typeface="+mj-lt"/>
            </a:endParaRPr>
          </a:p>
        </p:txBody>
      </p:sp>
      <p:sp>
        <p:nvSpPr>
          <p:cNvPr id="12" name="Title 1"/>
          <p:cNvSpPr>
            <a:spLocks noGrp="1"/>
          </p:cNvSpPr>
          <p:nvPr>
            <p:ph type="title"/>
          </p:nvPr>
        </p:nvSpPr>
        <p:spPr>
          <a:xfrm>
            <a:off x="457200" y="228600"/>
            <a:ext cx="8458200" cy="685800"/>
          </a:xfrm>
        </p:spPr>
        <p:txBody>
          <a:bodyPr>
            <a:normAutofit fontScale="90000"/>
          </a:bodyPr>
          <a:lstStyle/>
          <a:p>
            <a:r>
              <a:rPr lang="en-US" dirty="0" smtClean="0"/>
              <a:t>Forecast 1-h </a:t>
            </a:r>
            <a:r>
              <a:rPr lang="en-US" dirty="0" err="1" smtClean="0"/>
              <a:t>precip</a:t>
            </a:r>
            <a:r>
              <a:rPr lang="en-US" dirty="0" smtClean="0"/>
              <a:t>: 27/34 h forecasts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Summary and Conclusions</a:t>
            </a:r>
          </a:p>
        </p:txBody>
      </p:sp>
      <p:sp>
        <p:nvSpPr>
          <p:cNvPr id="4" name="Content Placeholder 2"/>
          <p:cNvSpPr>
            <a:spLocks noGrp="1"/>
          </p:cNvSpPr>
          <p:nvPr>
            <p:ph idx="1"/>
          </p:nvPr>
        </p:nvSpPr>
        <p:spPr>
          <a:xfrm>
            <a:off x="457200" y="1775191"/>
            <a:ext cx="8458200" cy="4625609"/>
          </a:xfrm>
        </p:spPr>
        <p:txBody>
          <a:bodyPr>
            <a:noAutofit/>
          </a:bodyPr>
          <a:lstStyle/>
          <a:p>
            <a:pPr marL="274320" indent="-274320" fontAlgn="auto">
              <a:spcAft>
                <a:spcPts val="0"/>
              </a:spcAft>
              <a:buSzPct val="110000"/>
              <a:buFont typeface="Wingdings" pitchFamily="2" charset="2"/>
              <a:buChar char="§"/>
              <a:defRPr/>
            </a:pPr>
            <a:r>
              <a:rPr lang="en-US" sz="2800" dirty="0" smtClean="0"/>
              <a:t>Higher SPoRT GVFs in the western U.S. and Mexico </a:t>
            </a:r>
          </a:p>
          <a:p>
            <a:pPr marL="566928" lvl="1">
              <a:buFont typeface="Wingdings" pitchFamily="2" charset="2"/>
              <a:buChar char="§"/>
              <a:defRPr/>
            </a:pPr>
            <a:r>
              <a:rPr lang="en-US" sz="2400" dirty="0" smtClean="0"/>
              <a:t>Greater moisture transport into the atmosphere</a:t>
            </a:r>
          </a:p>
          <a:p>
            <a:pPr marL="566928" lvl="1">
              <a:buFont typeface="Wingdings" pitchFamily="2" charset="2"/>
              <a:buChar char="§"/>
              <a:defRPr/>
            </a:pPr>
            <a:r>
              <a:rPr lang="en-US" sz="2400" dirty="0" smtClean="0"/>
              <a:t>More rapid soil drying in the Noah land surface model</a:t>
            </a:r>
          </a:p>
          <a:p>
            <a:pPr marL="274320" indent="-274320" fontAlgn="auto">
              <a:spcAft>
                <a:spcPts val="0"/>
              </a:spcAft>
              <a:buSzPct val="110000"/>
              <a:buFont typeface="Wingdings" pitchFamily="2" charset="2"/>
              <a:buChar char="§"/>
              <a:defRPr/>
            </a:pPr>
            <a:r>
              <a:rPr lang="en-US" sz="2800" dirty="0" smtClean="0"/>
              <a:t>Model run using SPoRT GVFs showed some improvement on the 17 July severe weather case</a:t>
            </a:r>
          </a:p>
          <a:p>
            <a:pPr marL="274320" indent="-274320" fontAlgn="auto">
              <a:spcAft>
                <a:spcPts val="0"/>
              </a:spcAft>
              <a:buSzPct val="110000"/>
              <a:buFont typeface="Wingdings" pitchFamily="2" charset="2"/>
              <a:buChar char="§"/>
              <a:defRPr/>
            </a:pPr>
            <a:r>
              <a:rPr lang="en-US" sz="2800" dirty="0" smtClean="0"/>
              <a:t>Because the vegetation patterns of the U.S. have changed since the NCEP dataset was derived, further exploration should be done to see if a real time dataset would enhance the accuracy of forecast models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16386" name="Content Placeholder 2"/>
          <p:cNvSpPr>
            <a:spLocks noGrp="1"/>
          </p:cNvSpPr>
          <p:nvPr>
            <p:ph idx="1"/>
          </p:nvPr>
        </p:nvSpPr>
        <p:spPr/>
        <p:txBody>
          <a:bodyPr/>
          <a:lstStyle/>
          <a:p>
            <a:r>
              <a:rPr lang="en-US" dirty="0" smtClean="0"/>
              <a:t>Background</a:t>
            </a:r>
          </a:p>
          <a:p>
            <a:r>
              <a:rPr lang="en-US" dirty="0" smtClean="0"/>
              <a:t>Goals of Project</a:t>
            </a:r>
          </a:p>
          <a:p>
            <a:r>
              <a:rPr lang="en-US" dirty="0" smtClean="0"/>
              <a:t>Methodology</a:t>
            </a:r>
          </a:p>
          <a:p>
            <a:r>
              <a:rPr lang="en-US" dirty="0" smtClean="0"/>
              <a:t>Analysis of Land Surface Model Results</a:t>
            </a:r>
          </a:p>
          <a:p>
            <a:r>
              <a:rPr lang="en-US" dirty="0" smtClean="0"/>
              <a:t>Severe weather case study: 17 July 2010</a:t>
            </a:r>
          </a:p>
          <a:p>
            <a:r>
              <a:rPr lang="en-US" dirty="0" smtClean="0"/>
              <a:t>Conclusions</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28600"/>
            <a:ext cx="8229600" cy="914400"/>
          </a:xfrm>
        </p:spPr>
        <p:txBody>
          <a:bodyPr/>
          <a:lstStyle/>
          <a:p>
            <a:r>
              <a:rPr lang="en-US" smtClean="0"/>
              <a:t>Background</a:t>
            </a:r>
          </a:p>
        </p:txBody>
      </p:sp>
      <p:sp>
        <p:nvSpPr>
          <p:cNvPr id="18434" name="Content Placeholder 2"/>
          <p:cNvSpPr>
            <a:spLocks noGrp="1"/>
          </p:cNvSpPr>
          <p:nvPr>
            <p:ph idx="1"/>
          </p:nvPr>
        </p:nvSpPr>
        <p:spPr>
          <a:xfrm>
            <a:off x="457200" y="1371600"/>
            <a:ext cx="8534400" cy="5181600"/>
          </a:xfrm>
        </p:spPr>
        <p:txBody>
          <a:bodyPr/>
          <a:lstStyle/>
          <a:p>
            <a:r>
              <a:rPr lang="en-US" dirty="0" smtClean="0"/>
              <a:t>NASA SPoRT produces a real time Greenness Vegetation Fraction (GVF) using  MODIS data aboard NASA polar-orbiting satellites</a:t>
            </a:r>
          </a:p>
          <a:p>
            <a:pPr lvl="1"/>
            <a:r>
              <a:rPr lang="en-US" dirty="0" smtClean="0"/>
              <a:t>GVF is percent coverage of healthy vegetation</a:t>
            </a:r>
          </a:p>
          <a:p>
            <a:r>
              <a:rPr lang="en-US" dirty="0" smtClean="0"/>
              <a:t>Operational models currently use a ~20 year old static GVF dataset</a:t>
            </a:r>
          </a:p>
          <a:p>
            <a:r>
              <a:rPr lang="en-US" dirty="0" smtClean="0"/>
              <a:t>SPoRT/MODIS GVF data provides advantages</a:t>
            </a:r>
          </a:p>
          <a:p>
            <a:pPr lvl="1"/>
            <a:r>
              <a:rPr lang="en-US" dirty="0" smtClean="0"/>
              <a:t>Response to anomalies (urbanization, extreme temp/moist.)</a:t>
            </a:r>
          </a:p>
          <a:p>
            <a:pPr lvl="1"/>
            <a:r>
              <a:rPr lang="en-US" dirty="0" smtClean="0"/>
              <a:t>Better resolution (~15x higher)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vfsport_nssl4km_17JUL2010_18z.png"/>
          <p:cNvPicPr>
            <a:picLocks noChangeAspect="1"/>
          </p:cNvPicPr>
          <p:nvPr/>
        </p:nvPicPr>
        <p:blipFill>
          <a:blip r:embed="rId3" cstate="print"/>
          <a:srcRect t="10033" r="3261" b="2174"/>
          <a:stretch>
            <a:fillRect/>
          </a:stretch>
        </p:blipFill>
        <p:spPr>
          <a:xfrm>
            <a:off x="4572000" y="838200"/>
            <a:ext cx="4572000" cy="2971800"/>
          </a:xfrm>
          <a:prstGeom prst="rect">
            <a:avLst/>
          </a:prstGeom>
        </p:spPr>
      </p:pic>
      <p:pic>
        <p:nvPicPr>
          <p:cNvPr id="21" name="Picture 20" descr="gvfncep_nssl4km_17JUL2010_18z.png"/>
          <p:cNvPicPr>
            <a:picLocks noChangeAspect="1"/>
          </p:cNvPicPr>
          <p:nvPr/>
        </p:nvPicPr>
        <p:blipFill>
          <a:blip r:embed="rId4" cstate="print"/>
          <a:srcRect t="9756" r="3333" b="2439"/>
          <a:stretch>
            <a:fillRect/>
          </a:stretch>
        </p:blipFill>
        <p:spPr>
          <a:xfrm>
            <a:off x="0" y="838200"/>
            <a:ext cx="4572000" cy="2971800"/>
          </a:xfrm>
          <a:prstGeom prst="rect">
            <a:avLst/>
          </a:prstGeom>
          <a:ln>
            <a:noFill/>
          </a:ln>
        </p:spPr>
      </p:pic>
      <p:sp>
        <p:nvSpPr>
          <p:cNvPr id="22" name="Title 1"/>
          <p:cNvSpPr>
            <a:spLocks noGrp="1"/>
          </p:cNvSpPr>
          <p:nvPr>
            <p:ph type="title"/>
          </p:nvPr>
        </p:nvSpPr>
        <p:spPr>
          <a:xfrm>
            <a:off x="457200" y="0"/>
            <a:ext cx="8229600" cy="838200"/>
          </a:xfrm>
        </p:spPr>
        <p:txBody>
          <a:bodyPr>
            <a:normAutofit/>
          </a:bodyPr>
          <a:lstStyle/>
          <a:p>
            <a:r>
              <a:rPr lang="en-US" dirty="0" smtClean="0"/>
              <a:t>GVF Comparison: 17 July 2010</a:t>
            </a:r>
          </a:p>
        </p:txBody>
      </p:sp>
      <p:sp>
        <p:nvSpPr>
          <p:cNvPr id="15" name="TextBox 14"/>
          <p:cNvSpPr txBox="1"/>
          <p:nvPr/>
        </p:nvSpPr>
        <p:spPr>
          <a:xfrm>
            <a:off x="4800600" y="4114800"/>
            <a:ext cx="4191000" cy="2800767"/>
          </a:xfrm>
          <a:prstGeom prst="rect">
            <a:avLst/>
          </a:prstGeom>
          <a:noFill/>
        </p:spPr>
        <p:txBody>
          <a:bodyPr wrap="square" rtlCol="0">
            <a:spAutoFit/>
          </a:bodyPr>
          <a:lstStyle/>
          <a:p>
            <a:pPr>
              <a:buFont typeface="Arial" pitchFamily="34" charset="0"/>
              <a:buChar char="•"/>
            </a:pPr>
            <a:r>
              <a:rPr lang="en-US" sz="2400" dirty="0" smtClean="0">
                <a:latin typeface="+mj-lt"/>
              </a:rPr>
              <a:t> Improved resolution</a:t>
            </a:r>
          </a:p>
          <a:p>
            <a:pPr lvl="1">
              <a:buFont typeface="Arial" pitchFamily="34" charset="0"/>
              <a:buChar char="–"/>
            </a:pPr>
            <a:r>
              <a:rPr lang="en-US" sz="2000" dirty="0" smtClean="0">
                <a:latin typeface="+mj-lt"/>
              </a:rPr>
              <a:t> Ability to resolve vegetation</a:t>
            </a:r>
            <a:br>
              <a:rPr lang="en-US" sz="2000" dirty="0" smtClean="0">
                <a:latin typeface="+mj-lt"/>
              </a:rPr>
            </a:br>
            <a:r>
              <a:rPr lang="en-US" sz="2000" dirty="0" smtClean="0">
                <a:latin typeface="+mj-lt"/>
              </a:rPr>
              <a:t>    variation in complex terrain </a:t>
            </a:r>
          </a:p>
          <a:p>
            <a:pPr>
              <a:buFont typeface="Arial" pitchFamily="34" charset="0"/>
              <a:buChar char="•"/>
            </a:pPr>
            <a:r>
              <a:rPr lang="en-US" sz="2000" dirty="0" smtClean="0">
                <a:latin typeface="+mj-lt"/>
              </a:rPr>
              <a:t> </a:t>
            </a:r>
            <a:r>
              <a:rPr lang="en-US" sz="2400" dirty="0" smtClean="0">
                <a:latin typeface="+mj-lt"/>
              </a:rPr>
              <a:t>Greener in Western U.S.</a:t>
            </a:r>
          </a:p>
          <a:p>
            <a:pPr lvl="1">
              <a:buFont typeface="Arial" pitchFamily="34" charset="0"/>
              <a:buChar char="–"/>
            </a:pPr>
            <a:r>
              <a:rPr lang="en-US" sz="2000" dirty="0" smtClean="0">
                <a:latin typeface="+mj-lt"/>
              </a:rPr>
              <a:t> Nearly 20-40% over High Plains</a:t>
            </a:r>
          </a:p>
          <a:p>
            <a:pPr lvl="1">
              <a:buFont typeface="Arial" pitchFamily="34" charset="0"/>
              <a:buChar char="–"/>
            </a:pPr>
            <a:r>
              <a:rPr lang="en-US" sz="2000" dirty="0" smtClean="0">
                <a:latin typeface="+mj-lt"/>
              </a:rPr>
              <a:t> High Plains rainfall well above </a:t>
            </a:r>
            <a:br>
              <a:rPr lang="en-US" sz="2000" dirty="0" smtClean="0">
                <a:latin typeface="+mj-lt"/>
              </a:rPr>
            </a:br>
            <a:r>
              <a:rPr lang="en-US" sz="2000" dirty="0" smtClean="0">
                <a:latin typeface="+mj-lt"/>
              </a:rPr>
              <a:t>    average in previous 3 months</a:t>
            </a:r>
          </a:p>
          <a:p>
            <a:r>
              <a:rPr lang="en-US" dirty="0" smtClean="0">
                <a:latin typeface="+mj-lt"/>
              </a:rPr>
              <a:t> </a:t>
            </a:r>
            <a:endParaRPr lang="en-US" dirty="0">
              <a:latin typeface="+mj-lt"/>
            </a:endParaRPr>
          </a:p>
        </p:txBody>
      </p:sp>
      <p:grpSp>
        <p:nvGrpSpPr>
          <p:cNvPr id="2" name="Group 13"/>
          <p:cNvGrpSpPr/>
          <p:nvPr/>
        </p:nvGrpSpPr>
        <p:grpSpPr>
          <a:xfrm>
            <a:off x="0" y="3886200"/>
            <a:ext cx="4572000" cy="2743200"/>
            <a:chOff x="0" y="3886200"/>
            <a:chExt cx="4572000" cy="2743200"/>
          </a:xfrm>
        </p:grpSpPr>
        <p:pic>
          <p:nvPicPr>
            <p:cNvPr id="20" name="Picture 19" descr="gvfdiff_nssl4km_17JUL2010_18z.png"/>
            <p:cNvPicPr>
              <a:picLocks noChangeAspect="1"/>
            </p:cNvPicPr>
            <p:nvPr/>
          </p:nvPicPr>
          <p:blipFill>
            <a:blip r:embed="rId5" cstate="print"/>
            <a:srcRect t="10256" r="3333" b="2564"/>
            <a:stretch>
              <a:fillRect/>
            </a:stretch>
          </p:blipFill>
          <p:spPr>
            <a:xfrm>
              <a:off x="0" y="3886200"/>
              <a:ext cx="4572000" cy="2743200"/>
            </a:xfrm>
            <a:prstGeom prst="rect">
              <a:avLst/>
            </a:prstGeom>
          </p:spPr>
        </p:pic>
        <p:cxnSp>
          <p:nvCxnSpPr>
            <p:cNvPr id="23" name="Straight Connector 22"/>
            <p:cNvCxnSpPr/>
            <p:nvPr/>
          </p:nvCxnSpPr>
          <p:spPr>
            <a:xfrm rot="5400000">
              <a:off x="1323561" y="5143500"/>
              <a:ext cx="2057398" cy="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228602" y="5141843"/>
              <a:ext cx="42671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2356" y="4766846"/>
              <a:ext cx="526106" cy="338554"/>
            </a:xfrm>
            <a:prstGeom prst="rect">
              <a:avLst/>
            </a:prstGeom>
            <a:noFill/>
          </p:spPr>
          <p:txBody>
            <a:bodyPr wrap="none" rtlCol="0">
              <a:spAutoFit/>
            </a:bodyPr>
            <a:lstStyle/>
            <a:p>
              <a:r>
                <a:rPr lang="en-US" sz="1600" b="1" dirty="0" smtClean="0"/>
                <a:t>NW</a:t>
              </a:r>
              <a:endParaRPr lang="en-US" sz="1600" b="1" dirty="0"/>
            </a:p>
          </p:txBody>
        </p:sp>
        <p:sp>
          <p:nvSpPr>
            <p:cNvPr id="11" name="TextBox 10"/>
            <p:cNvSpPr txBox="1"/>
            <p:nvPr/>
          </p:nvSpPr>
          <p:spPr>
            <a:xfrm>
              <a:off x="2369494" y="4776785"/>
              <a:ext cx="468398" cy="338554"/>
            </a:xfrm>
            <a:prstGeom prst="rect">
              <a:avLst/>
            </a:prstGeom>
            <a:noFill/>
          </p:spPr>
          <p:txBody>
            <a:bodyPr wrap="none" rtlCol="0">
              <a:spAutoFit/>
            </a:bodyPr>
            <a:lstStyle/>
            <a:p>
              <a:r>
                <a:rPr lang="en-US" sz="1600" b="1" dirty="0" smtClean="0"/>
                <a:t>NE</a:t>
              </a:r>
              <a:endParaRPr lang="en-US" sz="1600" b="1" dirty="0"/>
            </a:p>
          </p:txBody>
        </p:sp>
        <p:sp>
          <p:nvSpPr>
            <p:cNvPr id="12" name="TextBox 11"/>
            <p:cNvSpPr txBox="1"/>
            <p:nvPr/>
          </p:nvSpPr>
          <p:spPr>
            <a:xfrm>
              <a:off x="1792356" y="5157785"/>
              <a:ext cx="514885" cy="338554"/>
            </a:xfrm>
            <a:prstGeom prst="rect">
              <a:avLst/>
            </a:prstGeom>
            <a:noFill/>
          </p:spPr>
          <p:txBody>
            <a:bodyPr wrap="none" rtlCol="0">
              <a:spAutoFit/>
            </a:bodyPr>
            <a:lstStyle/>
            <a:p>
              <a:r>
                <a:rPr lang="en-US" sz="1600" b="1" dirty="0" smtClean="0"/>
                <a:t>SW</a:t>
              </a:r>
              <a:endParaRPr lang="en-US" sz="1600" b="1" dirty="0"/>
            </a:p>
          </p:txBody>
        </p:sp>
        <p:sp>
          <p:nvSpPr>
            <p:cNvPr id="13" name="TextBox 12"/>
            <p:cNvSpPr txBox="1"/>
            <p:nvPr/>
          </p:nvSpPr>
          <p:spPr>
            <a:xfrm>
              <a:off x="2362200" y="5147846"/>
              <a:ext cx="457176" cy="338554"/>
            </a:xfrm>
            <a:prstGeom prst="rect">
              <a:avLst/>
            </a:prstGeom>
            <a:noFill/>
          </p:spPr>
          <p:txBody>
            <a:bodyPr wrap="none" rtlCol="0">
              <a:spAutoFit/>
            </a:bodyPr>
            <a:lstStyle/>
            <a:p>
              <a:r>
                <a:rPr lang="en-US" sz="1600" b="1" dirty="0" smtClean="0"/>
                <a:t>SE</a:t>
              </a:r>
              <a:endParaRPr lang="en-US" sz="1600" b="1"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52400"/>
            <a:ext cx="8229600" cy="1143000"/>
          </a:xfrm>
        </p:spPr>
        <p:txBody>
          <a:bodyPr/>
          <a:lstStyle/>
          <a:p>
            <a:r>
              <a:rPr lang="en-US" dirty="0" smtClean="0"/>
              <a:t>Goals of Project</a:t>
            </a:r>
          </a:p>
        </p:txBody>
      </p:sp>
      <p:sp>
        <p:nvSpPr>
          <p:cNvPr id="4" name="Content Placeholder 2"/>
          <p:cNvSpPr>
            <a:spLocks noGrp="1"/>
          </p:cNvSpPr>
          <p:nvPr>
            <p:ph idx="1"/>
          </p:nvPr>
        </p:nvSpPr>
        <p:spPr>
          <a:xfrm>
            <a:off x="76200" y="1676400"/>
            <a:ext cx="8991600" cy="4572000"/>
          </a:xfrm>
        </p:spPr>
        <p:txBody>
          <a:bodyPr>
            <a:normAutofit/>
          </a:bodyPr>
          <a:lstStyle/>
          <a:p>
            <a:r>
              <a:rPr lang="en-US" dirty="0" smtClean="0"/>
              <a:t>Compare SPoRT/MODIS to NCEP </a:t>
            </a:r>
            <a:r>
              <a:rPr lang="en-US" dirty="0" err="1" smtClean="0"/>
              <a:t>climo</a:t>
            </a:r>
            <a:r>
              <a:rPr lang="en-US" dirty="0" smtClean="0"/>
              <a:t> GVF</a:t>
            </a:r>
          </a:p>
          <a:p>
            <a:pPr lvl="1"/>
            <a:r>
              <a:rPr lang="en-US" dirty="0" smtClean="0"/>
              <a:t>2010 warm season (1 June – 31 Oct); Continental US</a:t>
            </a:r>
          </a:p>
          <a:p>
            <a:pPr lvl="1"/>
            <a:r>
              <a:rPr lang="en-US" dirty="0" smtClean="0"/>
              <a:t>NASA Land Information System (LIS) used to quantify impacts on the Noah land surface model </a:t>
            </a:r>
          </a:p>
          <a:p>
            <a:endParaRPr lang="en-US" dirty="0" smtClean="0"/>
          </a:p>
          <a:p>
            <a:r>
              <a:rPr lang="en-US" dirty="0" smtClean="0"/>
              <a:t>Examine impacts of SPoRT GVF on NWP using the Weather Research and Forecasting (WRF) model</a:t>
            </a:r>
          </a:p>
          <a:p>
            <a:pPr lvl="1"/>
            <a:r>
              <a:rPr lang="en-US" dirty="0" smtClean="0"/>
              <a:t>17 July 2010 Upper Midwest severe weather event</a:t>
            </a:r>
          </a:p>
          <a:p>
            <a:pPr lvl="1"/>
            <a:r>
              <a:rPr lang="en-US" dirty="0" smtClean="0"/>
              <a:t>36-hour CONUS forecast at 4-km resolution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1143000"/>
          </a:xfrm>
        </p:spPr>
        <p:txBody>
          <a:bodyPr/>
          <a:lstStyle/>
          <a:p>
            <a:r>
              <a:rPr lang="en-US" dirty="0" smtClean="0"/>
              <a:t>Methodology</a:t>
            </a:r>
          </a:p>
        </p:txBody>
      </p:sp>
      <p:pic>
        <p:nvPicPr>
          <p:cNvPr id="22530" name="Content Placeholder 3" descr="diagram.tif"/>
          <p:cNvPicPr>
            <a:picLocks noGrp="1" noChangeAspect="1"/>
          </p:cNvPicPr>
          <p:nvPr>
            <p:ph idx="1"/>
          </p:nvPr>
        </p:nvPicPr>
        <p:blipFill>
          <a:blip r:embed="rId4" cstate="print"/>
          <a:srcRect t="15022"/>
          <a:stretch>
            <a:fillRect/>
          </a:stretch>
        </p:blipFill>
        <p:spPr>
          <a:xfrm>
            <a:off x="2581885" y="1580971"/>
            <a:ext cx="6167967" cy="4631821"/>
          </a:xfrm>
        </p:spPr>
      </p:pic>
      <p:grpSp>
        <p:nvGrpSpPr>
          <p:cNvPr id="2" name="Group 6"/>
          <p:cNvGrpSpPr>
            <a:grpSpLocks noChangeAspect="1"/>
          </p:cNvGrpSpPr>
          <p:nvPr/>
        </p:nvGrpSpPr>
        <p:grpSpPr>
          <a:xfrm>
            <a:off x="533401" y="1766844"/>
            <a:ext cx="2958737" cy="4142232"/>
            <a:chOff x="152400" y="1597878"/>
            <a:chExt cx="2971800" cy="4117122"/>
          </a:xfrm>
        </p:grpSpPr>
        <p:graphicFrame>
          <p:nvGraphicFramePr>
            <p:cNvPr id="4" name="Object 7"/>
            <p:cNvGraphicFramePr>
              <a:graphicFrameLocks noChangeAspect="1"/>
            </p:cNvGraphicFramePr>
            <p:nvPr/>
          </p:nvGraphicFramePr>
          <p:xfrm>
            <a:off x="152400" y="1597878"/>
            <a:ext cx="2971800" cy="2862997"/>
          </p:xfrm>
          <a:graphic>
            <a:graphicData uri="http://schemas.openxmlformats.org/presentationml/2006/ole">
              <p:oleObj spid="_x0000_s1026" name="Drawing" r:id="rId5" imgW="8198280" imgH="6625440" progId="">
                <p:embed/>
              </p:oleObj>
            </a:graphicData>
          </a:graphic>
        </p:graphicFrame>
        <p:sp>
          <p:nvSpPr>
            <p:cNvPr id="5" name="Rectangle 10"/>
            <p:cNvSpPr>
              <a:spLocks noChangeArrowheads="1"/>
            </p:cNvSpPr>
            <p:nvPr/>
          </p:nvSpPr>
          <p:spPr bwMode="auto">
            <a:xfrm>
              <a:off x="153988" y="4481512"/>
              <a:ext cx="2970212" cy="1233488"/>
            </a:xfrm>
            <a:prstGeom prst="rect">
              <a:avLst/>
            </a:prstGeom>
            <a:solidFill>
              <a:schemeClr val="bg1"/>
            </a:solidFill>
            <a:ln w="38100">
              <a:solidFill>
                <a:schemeClr val="tx1"/>
              </a:solidFill>
              <a:miter lim="800000"/>
              <a:headEnd/>
              <a:tailEnd/>
            </a:ln>
          </p:spPr>
          <p:txBody>
            <a:bodyPr wrap="none" anchor="ctr"/>
            <a:lstStyle/>
            <a:p>
              <a:pPr eaLnBrk="0" hangingPunct="0"/>
              <a:r>
                <a:rPr lang="en-US" sz="1600" dirty="0" smtClean="0">
                  <a:latin typeface="Times New Roman" pitchFamily="18" charset="0"/>
                </a:rPr>
                <a:t>Offline LIS run:</a:t>
              </a:r>
            </a:p>
            <a:p>
              <a:pPr lvl="1" eaLnBrk="0" hangingPunct="0"/>
              <a:r>
                <a:rPr lang="en-US" sz="1500" dirty="0" smtClean="0">
                  <a:latin typeface="Times New Roman" pitchFamily="18" charset="0"/>
                  <a:sym typeface="Wingdings" pitchFamily="2" charset="2"/>
                </a:rPr>
                <a:t></a:t>
              </a:r>
              <a:r>
                <a:rPr lang="en-US" sz="1500" dirty="0" smtClean="0">
                  <a:latin typeface="Times New Roman" pitchFamily="18" charset="0"/>
                </a:rPr>
                <a:t>Noah Land </a:t>
              </a:r>
              <a:r>
                <a:rPr lang="en-US" sz="1500" dirty="0">
                  <a:latin typeface="Times New Roman" pitchFamily="18" charset="0"/>
                </a:rPr>
                <a:t>Surface </a:t>
              </a:r>
              <a:r>
                <a:rPr lang="en-US" sz="1500" dirty="0" smtClean="0">
                  <a:latin typeface="Times New Roman" pitchFamily="18" charset="0"/>
                </a:rPr>
                <a:t>Model</a:t>
              </a:r>
            </a:p>
            <a:p>
              <a:pPr lvl="1" eaLnBrk="0" hangingPunct="0"/>
              <a:r>
                <a:rPr lang="en-US" sz="1500" dirty="0" smtClean="0">
                  <a:latin typeface="Times New Roman" pitchFamily="18" charset="0"/>
                  <a:sym typeface="Wingdings" pitchFamily="2" charset="2"/>
                </a:rPr>
                <a:t></a:t>
              </a:r>
              <a:r>
                <a:rPr lang="en-US" sz="1500" dirty="0" smtClean="0">
                  <a:latin typeface="Times New Roman" pitchFamily="18" charset="0"/>
                </a:rPr>
                <a:t>Atmospheric analyses from </a:t>
              </a:r>
              <a:br>
                <a:rPr lang="en-US" sz="1500" dirty="0" smtClean="0">
                  <a:latin typeface="Times New Roman" pitchFamily="18" charset="0"/>
                </a:rPr>
              </a:br>
              <a:r>
                <a:rPr lang="en-US" sz="1500" dirty="0" smtClean="0">
                  <a:latin typeface="Times New Roman" pitchFamily="18" charset="0"/>
                </a:rPr>
                <a:t>    GFS Data </a:t>
              </a:r>
              <a:r>
                <a:rPr lang="en-US" sz="1500" dirty="0" err="1" smtClean="0">
                  <a:latin typeface="Times New Roman" pitchFamily="18" charset="0"/>
                </a:rPr>
                <a:t>Assim</a:t>
              </a:r>
              <a:r>
                <a:rPr lang="en-US" sz="1500" dirty="0" smtClean="0">
                  <a:latin typeface="Times New Roman" pitchFamily="18" charset="0"/>
                </a:rPr>
                <a:t>. System</a:t>
              </a:r>
              <a:endParaRPr lang="en-US" sz="1500" dirty="0">
                <a:latin typeface="Times New Roman"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VF Image.tif"/>
          <p:cNvPicPr>
            <a:picLocks noChangeAspect="1"/>
          </p:cNvPicPr>
          <p:nvPr/>
        </p:nvPicPr>
        <p:blipFill>
          <a:blip r:embed="rId3" cstate="print"/>
          <a:stretch>
            <a:fillRect/>
          </a:stretch>
        </p:blipFill>
        <p:spPr>
          <a:xfrm>
            <a:off x="76200" y="1600200"/>
            <a:ext cx="6122504" cy="5029200"/>
          </a:xfrm>
          <a:prstGeom prst="rect">
            <a:avLst/>
          </a:prstGeom>
        </p:spPr>
      </p:pic>
      <p:sp>
        <p:nvSpPr>
          <p:cNvPr id="3" name="TextBox 2"/>
          <p:cNvSpPr txBox="1"/>
          <p:nvPr/>
        </p:nvSpPr>
        <p:spPr>
          <a:xfrm>
            <a:off x="0" y="152400"/>
            <a:ext cx="9144000" cy="1200329"/>
          </a:xfrm>
          <a:prstGeom prst="rect">
            <a:avLst/>
          </a:prstGeom>
          <a:noFill/>
        </p:spPr>
        <p:txBody>
          <a:bodyPr wrap="square" rtlCol="0">
            <a:spAutoFit/>
          </a:bodyPr>
          <a:lstStyle/>
          <a:p>
            <a:r>
              <a:rPr lang="en-US" sz="3600" b="1" dirty="0" smtClean="0">
                <a:solidFill>
                  <a:srgbClr val="FFC800"/>
                </a:solidFill>
                <a:latin typeface="+mj-lt"/>
              </a:rPr>
              <a:t>GVF Quadrant Comparison: </a:t>
            </a:r>
            <a:br>
              <a:rPr lang="en-US" sz="3600" b="1" dirty="0" smtClean="0">
                <a:solidFill>
                  <a:srgbClr val="FFC800"/>
                </a:solidFill>
                <a:latin typeface="+mj-lt"/>
              </a:rPr>
            </a:br>
            <a:r>
              <a:rPr lang="en-US" sz="3600" b="1" dirty="0" smtClean="0">
                <a:solidFill>
                  <a:srgbClr val="FFC800"/>
                </a:solidFill>
                <a:latin typeface="+mj-lt"/>
              </a:rPr>
              <a:t>SPoRT vs. NCEP; 1 June to 31 October</a:t>
            </a:r>
            <a:endParaRPr lang="en-US" sz="3600" b="1" dirty="0">
              <a:solidFill>
                <a:srgbClr val="FFC800"/>
              </a:solidFill>
              <a:latin typeface="+mj-lt"/>
            </a:endParaRPr>
          </a:p>
        </p:txBody>
      </p:sp>
      <p:sp>
        <p:nvSpPr>
          <p:cNvPr id="4" name="TextBox 3"/>
          <p:cNvSpPr txBox="1"/>
          <p:nvPr/>
        </p:nvSpPr>
        <p:spPr>
          <a:xfrm>
            <a:off x="6248400" y="2438400"/>
            <a:ext cx="2743200" cy="3570208"/>
          </a:xfrm>
          <a:prstGeom prst="rect">
            <a:avLst/>
          </a:prstGeom>
          <a:noFill/>
        </p:spPr>
        <p:txBody>
          <a:bodyPr wrap="square" rtlCol="0">
            <a:spAutoFit/>
          </a:bodyPr>
          <a:lstStyle/>
          <a:p>
            <a:pPr>
              <a:buFont typeface="Arial" pitchFamily="34" charset="0"/>
              <a:buChar char="•"/>
            </a:pPr>
            <a:r>
              <a:rPr lang="en-US" dirty="0" smtClean="0">
                <a:latin typeface="+mj-lt"/>
              </a:rPr>
              <a:t>  </a:t>
            </a:r>
            <a:r>
              <a:rPr lang="en-US" sz="2000" dirty="0" smtClean="0">
                <a:latin typeface="+mj-lt"/>
              </a:rPr>
              <a:t>SPoRT GVFs:</a:t>
            </a:r>
            <a:endParaRPr lang="en-US" dirty="0" smtClean="0">
              <a:latin typeface="+mj-lt"/>
            </a:endParaRPr>
          </a:p>
          <a:p>
            <a:pPr marL="400050" lvl="1" indent="-174625">
              <a:buFont typeface="Corbel" pitchFamily="34" charset="0"/>
              <a:buChar char="–"/>
            </a:pPr>
            <a:r>
              <a:rPr lang="en-US" sz="1800" dirty="0" smtClean="0">
                <a:latin typeface="+mj-lt"/>
              </a:rPr>
              <a:t>Consistently higher in western U.S.</a:t>
            </a:r>
          </a:p>
          <a:p>
            <a:pPr marL="400050" lvl="1" indent="-174625">
              <a:buFont typeface="Corbel" pitchFamily="34" charset="0"/>
              <a:buChar char="–"/>
            </a:pPr>
            <a:r>
              <a:rPr lang="en-US" sz="1800" dirty="0" smtClean="0">
                <a:latin typeface="+mj-lt"/>
              </a:rPr>
              <a:t>Have more day-to-day variation</a:t>
            </a:r>
          </a:p>
          <a:p>
            <a:pPr marL="400050" lvl="1" indent="-174625">
              <a:buFont typeface="Corbel" pitchFamily="34" charset="0"/>
              <a:buChar char="–"/>
            </a:pPr>
            <a:r>
              <a:rPr lang="en-US" sz="1800" dirty="0" smtClean="0">
                <a:latin typeface="+mj-lt"/>
              </a:rPr>
              <a:t>NE: Slightly lower in mid-summer, then higher in early Fall</a:t>
            </a:r>
          </a:p>
          <a:p>
            <a:pPr marL="400050" lvl="1" indent="-174625">
              <a:buFont typeface="Corbel" pitchFamily="34" charset="0"/>
              <a:buChar char="–"/>
            </a:pPr>
            <a:r>
              <a:rPr lang="en-US" sz="1800" dirty="0" smtClean="0">
                <a:latin typeface="+mj-lt"/>
              </a:rPr>
              <a:t>SE: Closest to NCEP</a:t>
            </a:r>
          </a:p>
          <a:p>
            <a:pPr marL="400050" lvl="1" indent="-174625">
              <a:buFont typeface="Corbel" pitchFamily="34" charset="0"/>
              <a:buChar char="–"/>
            </a:pPr>
            <a:r>
              <a:rPr lang="en-US" sz="1800" dirty="0" smtClean="0">
                <a:latin typeface="+mj-lt"/>
              </a:rPr>
              <a:t>Warmer than normal temperatures out East in Fall 2010</a:t>
            </a:r>
            <a:endParaRPr lang="en-US" sz="18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Qh_NWUS.tif"/>
          <p:cNvPicPr>
            <a:picLocks noChangeAspect="1"/>
          </p:cNvPicPr>
          <p:nvPr/>
        </p:nvPicPr>
        <p:blipFill>
          <a:blip r:embed="rId3" cstate="print"/>
          <a:srcRect t="4472" b="7724"/>
          <a:stretch>
            <a:fillRect/>
          </a:stretch>
        </p:blipFill>
        <p:spPr>
          <a:xfrm>
            <a:off x="3265311" y="1569998"/>
            <a:ext cx="3124200" cy="2514600"/>
          </a:xfrm>
          <a:prstGeom prst="rect">
            <a:avLst/>
          </a:prstGeom>
        </p:spPr>
      </p:pic>
      <p:pic>
        <p:nvPicPr>
          <p:cNvPr id="10" name="Picture 9" descr="GVF_Diff_NWUs.tif"/>
          <p:cNvPicPr>
            <a:picLocks noChangeAspect="1"/>
          </p:cNvPicPr>
          <p:nvPr/>
        </p:nvPicPr>
        <p:blipFill>
          <a:blip r:embed="rId4" cstate="print"/>
          <a:srcRect t="3111" b="9767"/>
          <a:stretch>
            <a:fillRect/>
          </a:stretch>
        </p:blipFill>
        <p:spPr>
          <a:xfrm>
            <a:off x="0" y="1569998"/>
            <a:ext cx="3265311" cy="2514600"/>
          </a:xfrm>
          <a:prstGeom prst="rect">
            <a:avLst/>
          </a:prstGeom>
        </p:spPr>
      </p:pic>
      <p:pic>
        <p:nvPicPr>
          <p:cNvPr id="9" name="Picture 8" descr="SoilMoist_NWUS.tif"/>
          <p:cNvPicPr>
            <a:picLocks noChangeAspect="1"/>
          </p:cNvPicPr>
          <p:nvPr/>
        </p:nvPicPr>
        <p:blipFill>
          <a:blip r:embed="rId5" cstate="print"/>
          <a:srcRect t="4472"/>
          <a:stretch>
            <a:fillRect/>
          </a:stretch>
        </p:blipFill>
        <p:spPr>
          <a:xfrm>
            <a:off x="3265311" y="4236998"/>
            <a:ext cx="3124200" cy="2543175"/>
          </a:xfrm>
          <a:prstGeom prst="rect">
            <a:avLst/>
          </a:prstGeom>
        </p:spPr>
      </p:pic>
      <p:pic>
        <p:nvPicPr>
          <p:cNvPr id="12" name="Picture 11" descr="Qle_NWUS.tif"/>
          <p:cNvPicPr>
            <a:picLocks noChangeAspect="1"/>
          </p:cNvPicPr>
          <p:nvPr/>
        </p:nvPicPr>
        <p:blipFill>
          <a:blip r:embed="rId6" cstate="print"/>
          <a:srcRect t="3328"/>
          <a:stretch>
            <a:fillRect/>
          </a:stretch>
        </p:blipFill>
        <p:spPr>
          <a:xfrm>
            <a:off x="0" y="4160798"/>
            <a:ext cx="3265311" cy="2672291"/>
          </a:xfrm>
          <a:prstGeom prst="rect">
            <a:avLst/>
          </a:prstGeom>
        </p:spPr>
      </p:pic>
      <p:sp>
        <p:nvSpPr>
          <p:cNvPr id="6" name="TextBox 5"/>
          <p:cNvSpPr txBox="1"/>
          <p:nvPr/>
        </p:nvSpPr>
        <p:spPr>
          <a:xfrm>
            <a:off x="6400800" y="1599486"/>
            <a:ext cx="2743200" cy="4955203"/>
          </a:xfrm>
          <a:prstGeom prst="rect">
            <a:avLst/>
          </a:prstGeom>
          <a:noFill/>
        </p:spPr>
        <p:txBody>
          <a:bodyPr wrap="square" rtlCol="0">
            <a:spAutoFit/>
          </a:bodyPr>
          <a:lstStyle/>
          <a:p>
            <a:pPr>
              <a:buFont typeface="Arial" pitchFamily="34" charset="0"/>
              <a:buChar char="•"/>
            </a:pPr>
            <a:r>
              <a:rPr lang="en-US" dirty="0" smtClean="0">
                <a:latin typeface="+mj-lt"/>
              </a:rPr>
              <a:t> </a:t>
            </a:r>
            <a:r>
              <a:rPr lang="en-US" sz="1800" dirty="0" smtClean="0">
                <a:latin typeface="+mj-lt"/>
              </a:rPr>
              <a:t>Higher SPoRT-GVFs</a:t>
            </a:r>
            <a:br>
              <a:rPr lang="en-US" sz="1800" dirty="0" smtClean="0">
                <a:latin typeface="+mj-lt"/>
              </a:rPr>
            </a:br>
            <a:r>
              <a:rPr lang="en-US" sz="1800" dirty="0" smtClean="0">
                <a:latin typeface="+mj-lt"/>
              </a:rPr>
              <a:t>   lead to:</a:t>
            </a:r>
          </a:p>
          <a:p>
            <a:pPr marL="400050" lvl="1" indent="-174625">
              <a:buFont typeface="Corbel" pitchFamily="34" charset="0"/>
              <a:buChar char="–"/>
            </a:pPr>
            <a:r>
              <a:rPr lang="en-US" sz="1800" dirty="0" smtClean="0">
                <a:latin typeface="+mj-lt"/>
              </a:rPr>
              <a:t>Higher latent heat fluxes due to increased </a:t>
            </a:r>
            <a:r>
              <a:rPr lang="en-US" sz="1800" dirty="0" err="1" smtClean="0">
                <a:latin typeface="+mj-lt"/>
              </a:rPr>
              <a:t>evapo</a:t>
            </a:r>
            <a:r>
              <a:rPr lang="en-US" sz="1800" dirty="0" smtClean="0">
                <a:latin typeface="+mj-lt"/>
              </a:rPr>
              <a:t>-transpiration</a:t>
            </a:r>
          </a:p>
          <a:p>
            <a:pPr marL="400050" lvl="1" indent="-174625">
              <a:buFont typeface="Corbel" pitchFamily="34" charset="0"/>
              <a:buChar char="–"/>
            </a:pPr>
            <a:r>
              <a:rPr lang="en-US" sz="1800" dirty="0" smtClean="0">
                <a:latin typeface="+mj-lt"/>
              </a:rPr>
              <a:t>Lower sensible heat flux </a:t>
            </a:r>
            <a:r>
              <a:rPr lang="en-US" sz="1800" b="1" i="1" dirty="0" smtClean="0">
                <a:latin typeface="+mj-lt"/>
              </a:rPr>
              <a:t>initially</a:t>
            </a:r>
            <a:endParaRPr lang="en-US" sz="1800" dirty="0" smtClean="0">
              <a:latin typeface="+mj-lt"/>
            </a:endParaRPr>
          </a:p>
          <a:p>
            <a:pPr marL="400050" lvl="1" indent="-174625">
              <a:buFont typeface="Corbel" pitchFamily="34" charset="0"/>
              <a:buChar char="–"/>
            </a:pPr>
            <a:r>
              <a:rPr lang="en-US" sz="1800" dirty="0" smtClean="0">
                <a:latin typeface="+mj-lt"/>
              </a:rPr>
              <a:t>More rapid drying of soil moisture</a:t>
            </a:r>
          </a:p>
          <a:p>
            <a:pPr marL="400050" lvl="1" indent="-174625"/>
            <a:endParaRPr lang="en-US" sz="1800" dirty="0" smtClean="0">
              <a:latin typeface="+mj-lt"/>
            </a:endParaRPr>
          </a:p>
          <a:p>
            <a:pPr marL="0" lvl="1">
              <a:buFont typeface="Arial" pitchFamily="34" charset="0"/>
              <a:buChar char="•"/>
            </a:pPr>
            <a:r>
              <a:rPr lang="en-US" sz="1800" dirty="0" smtClean="0">
                <a:latin typeface="+mj-lt"/>
              </a:rPr>
              <a:t> By late Summer/Fall:</a:t>
            </a:r>
          </a:p>
          <a:p>
            <a:pPr marL="400050" lvl="2" indent="-174625">
              <a:buFont typeface="Corbel" pitchFamily="34" charset="0"/>
              <a:buChar char="–"/>
            </a:pPr>
            <a:r>
              <a:rPr lang="en-US" sz="1800" dirty="0" smtClean="0">
                <a:latin typeface="+mj-lt"/>
              </a:rPr>
              <a:t>Both latent and sensible heat flux increase</a:t>
            </a:r>
          </a:p>
          <a:p>
            <a:pPr marL="400050" lvl="2" indent="-174625">
              <a:buFont typeface="Corbel" pitchFamily="34" charset="0"/>
              <a:buChar char="–"/>
            </a:pPr>
            <a:r>
              <a:rPr lang="en-US" sz="1800" dirty="0" smtClean="0">
                <a:latin typeface="+mj-lt"/>
              </a:rPr>
              <a:t>This is due to drier soils that cause more rapid surface heating</a:t>
            </a:r>
          </a:p>
        </p:txBody>
      </p:sp>
      <p:sp>
        <p:nvSpPr>
          <p:cNvPr id="7" name="TextBox 6"/>
          <p:cNvSpPr txBox="1"/>
          <p:nvPr/>
        </p:nvSpPr>
        <p:spPr>
          <a:xfrm>
            <a:off x="0" y="152400"/>
            <a:ext cx="9144000" cy="646331"/>
          </a:xfrm>
          <a:prstGeom prst="rect">
            <a:avLst/>
          </a:prstGeom>
          <a:noFill/>
        </p:spPr>
        <p:txBody>
          <a:bodyPr wrap="square" rtlCol="0">
            <a:spAutoFit/>
          </a:bodyPr>
          <a:lstStyle/>
          <a:p>
            <a:r>
              <a:rPr lang="en-US" sz="3600" b="1" dirty="0" smtClean="0">
                <a:solidFill>
                  <a:srgbClr val="FFC800"/>
                </a:solidFill>
                <a:latin typeface="+mj-lt"/>
              </a:rPr>
              <a:t>Land Surface Model Stats: NW Quadrant</a:t>
            </a:r>
            <a:endParaRPr lang="en-US" sz="3600" b="1" dirty="0">
              <a:solidFill>
                <a:srgbClr val="FFC800"/>
              </a:solidFill>
              <a:latin typeface="+mj-lt"/>
            </a:endParaRPr>
          </a:p>
        </p:txBody>
      </p:sp>
      <p:sp>
        <p:nvSpPr>
          <p:cNvPr id="8" name="TextBox 7"/>
          <p:cNvSpPr txBox="1"/>
          <p:nvPr/>
        </p:nvSpPr>
        <p:spPr>
          <a:xfrm>
            <a:off x="457200" y="3285867"/>
            <a:ext cx="2578591" cy="646331"/>
          </a:xfrm>
          <a:prstGeom prst="rect">
            <a:avLst/>
          </a:prstGeom>
          <a:noFill/>
        </p:spPr>
        <p:txBody>
          <a:bodyPr wrap="none" rtlCol="0">
            <a:spAutoFit/>
          </a:bodyPr>
          <a:lstStyle/>
          <a:p>
            <a:pPr algn="ctr"/>
            <a:r>
              <a:rPr lang="en-US" sz="1800" dirty="0" smtClean="0">
                <a:latin typeface="Arial" pitchFamily="34" charset="0"/>
                <a:cs typeface="Arial" pitchFamily="34" charset="0"/>
              </a:rPr>
              <a:t>GVF Diff, Peak Heating</a:t>
            </a:r>
          </a:p>
          <a:p>
            <a:pPr algn="ctr"/>
            <a:r>
              <a:rPr lang="en-US" sz="1800" dirty="0" smtClean="0">
                <a:latin typeface="Arial" pitchFamily="34" charset="0"/>
                <a:cs typeface="Arial" pitchFamily="34" charset="0"/>
              </a:rPr>
              <a:t>(SPoRT – NCEP)</a:t>
            </a:r>
            <a:endParaRPr lang="en-US" sz="1800" dirty="0">
              <a:latin typeface="Arial" pitchFamily="34" charset="0"/>
              <a:cs typeface="Arial" pitchFamily="34" charset="0"/>
            </a:endParaRPr>
          </a:p>
        </p:txBody>
      </p:sp>
      <p:sp>
        <p:nvSpPr>
          <p:cNvPr id="13" name="TextBox 12"/>
          <p:cNvSpPr txBox="1"/>
          <p:nvPr/>
        </p:nvSpPr>
        <p:spPr>
          <a:xfrm>
            <a:off x="571873" y="6153666"/>
            <a:ext cx="2283637" cy="369332"/>
          </a:xfrm>
          <a:prstGeom prst="rect">
            <a:avLst/>
          </a:prstGeom>
          <a:noFill/>
        </p:spPr>
        <p:txBody>
          <a:bodyPr wrap="none" rtlCol="0">
            <a:spAutoFit/>
          </a:bodyPr>
          <a:lstStyle/>
          <a:p>
            <a:pPr algn="ctr"/>
            <a:r>
              <a:rPr lang="en-US" sz="1800" dirty="0" smtClean="0">
                <a:latin typeface="Arial" pitchFamily="34" charset="0"/>
                <a:cs typeface="Arial" pitchFamily="34" charset="0"/>
              </a:rPr>
              <a:t>Latent Heat Flux Diff</a:t>
            </a:r>
            <a:endParaRPr lang="en-US" sz="1800" dirty="0">
              <a:latin typeface="Arial" pitchFamily="34" charset="0"/>
              <a:cs typeface="Arial" pitchFamily="34" charset="0"/>
            </a:endParaRPr>
          </a:p>
        </p:txBody>
      </p:sp>
      <p:sp>
        <p:nvSpPr>
          <p:cNvPr id="14" name="TextBox 13"/>
          <p:cNvSpPr txBox="1"/>
          <p:nvPr/>
        </p:nvSpPr>
        <p:spPr>
          <a:xfrm>
            <a:off x="3650445" y="3562866"/>
            <a:ext cx="2527295" cy="369332"/>
          </a:xfrm>
          <a:prstGeom prst="rect">
            <a:avLst/>
          </a:prstGeom>
          <a:noFill/>
        </p:spPr>
        <p:txBody>
          <a:bodyPr wrap="none" rtlCol="0">
            <a:spAutoFit/>
          </a:bodyPr>
          <a:lstStyle/>
          <a:p>
            <a:pPr algn="ctr"/>
            <a:r>
              <a:rPr lang="en-US" sz="1800" dirty="0" smtClean="0">
                <a:latin typeface="Arial" pitchFamily="34" charset="0"/>
                <a:cs typeface="Arial" pitchFamily="34" charset="0"/>
              </a:rPr>
              <a:t>Sensible Heat Flux Diff</a:t>
            </a:r>
            <a:endParaRPr lang="en-US" sz="1800" dirty="0">
              <a:latin typeface="Arial" pitchFamily="34" charset="0"/>
              <a:cs typeface="Arial" pitchFamily="34" charset="0"/>
            </a:endParaRPr>
          </a:p>
        </p:txBody>
      </p:sp>
      <p:sp>
        <p:nvSpPr>
          <p:cNvPr id="15" name="TextBox 14"/>
          <p:cNvSpPr txBox="1"/>
          <p:nvPr/>
        </p:nvSpPr>
        <p:spPr>
          <a:xfrm>
            <a:off x="3626745" y="4389398"/>
            <a:ext cx="1924566" cy="369332"/>
          </a:xfrm>
          <a:prstGeom prst="rect">
            <a:avLst/>
          </a:prstGeom>
          <a:noFill/>
        </p:spPr>
        <p:txBody>
          <a:bodyPr wrap="none" rtlCol="0">
            <a:spAutoFit/>
          </a:bodyPr>
          <a:lstStyle/>
          <a:p>
            <a:pPr algn="ctr"/>
            <a:r>
              <a:rPr lang="en-US" sz="1800" dirty="0" smtClean="0">
                <a:latin typeface="Arial" pitchFamily="34" charset="0"/>
                <a:cs typeface="Arial" pitchFamily="34" charset="0"/>
              </a:rPr>
              <a:t>Soil Moisture Diff</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41108" y="79023"/>
            <a:ext cx="8229600" cy="457200"/>
          </a:xfrm>
        </p:spPr>
        <p:txBody>
          <a:bodyPr>
            <a:normAutofit fontScale="90000"/>
          </a:bodyPr>
          <a:lstStyle/>
          <a:p>
            <a:r>
              <a:rPr lang="en-US" sz="4000" dirty="0" smtClean="0"/>
              <a:t>17 July 2010 Case Study</a:t>
            </a:r>
          </a:p>
        </p:txBody>
      </p:sp>
      <p:sp>
        <p:nvSpPr>
          <p:cNvPr id="6" name="Rectangle 5"/>
          <p:cNvSpPr/>
          <p:nvPr/>
        </p:nvSpPr>
        <p:spPr>
          <a:xfrm>
            <a:off x="0" y="6267535"/>
            <a:ext cx="6705600" cy="584775"/>
          </a:xfrm>
          <a:prstGeom prst="rect">
            <a:avLst/>
          </a:prstGeom>
        </p:spPr>
        <p:txBody>
          <a:bodyPr wrap="square">
            <a:spAutoFit/>
          </a:bodyPr>
          <a:lstStyle/>
          <a:p>
            <a:pPr marL="182880" indent="-182880">
              <a:buFont typeface="Arial" pitchFamily="34" charset="0"/>
              <a:buChar char="•"/>
            </a:pPr>
            <a:r>
              <a:rPr lang="en-US" sz="1600" dirty="0" smtClean="0"/>
              <a:t>Urban areas can be resolved much better by the SPoRT GVF.</a:t>
            </a:r>
          </a:p>
          <a:p>
            <a:pPr marL="182880" indent="-182880">
              <a:buFont typeface="Arial" pitchFamily="34" charset="0"/>
              <a:buChar char="•"/>
            </a:pPr>
            <a:r>
              <a:rPr lang="en-US" sz="1600" dirty="0" smtClean="0"/>
              <a:t>Higher GVFs prevail from NE to ND.</a:t>
            </a:r>
            <a:endParaRPr lang="en-US" sz="1600" dirty="0"/>
          </a:p>
        </p:txBody>
      </p:sp>
      <p:grpSp>
        <p:nvGrpSpPr>
          <p:cNvPr id="2" name="Group 23"/>
          <p:cNvGrpSpPr/>
          <p:nvPr/>
        </p:nvGrpSpPr>
        <p:grpSpPr>
          <a:xfrm>
            <a:off x="0" y="1623701"/>
            <a:ext cx="6489947" cy="4674376"/>
            <a:chOff x="0" y="609600"/>
            <a:chExt cx="6489947" cy="5201355"/>
          </a:xfrm>
        </p:grpSpPr>
        <p:pic>
          <p:nvPicPr>
            <p:cNvPr id="28674" name="Picture 4" descr="gvf-sportgvf_2010071700_f000.gif"/>
            <p:cNvPicPr>
              <a:picLocks noChangeAspect="1"/>
            </p:cNvPicPr>
            <p:nvPr/>
          </p:nvPicPr>
          <p:blipFill>
            <a:blip r:embed="rId3" cstate="print"/>
            <a:srcRect/>
            <a:stretch>
              <a:fillRect/>
            </a:stretch>
          </p:blipFill>
          <p:spPr bwMode="auto">
            <a:xfrm>
              <a:off x="0" y="609600"/>
              <a:ext cx="6489947" cy="5105400"/>
            </a:xfrm>
            <a:prstGeom prst="rect">
              <a:avLst/>
            </a:prstGeom>
            <a:noFill/>
            <a:ln w="9525">
              <a:noFill/>
              <a:miter lim="800000"/>
              <a:headEnd/>
              <a:tailEnd/>
            </a:ln>
          </p:spPr>
        </p:pic>
        <p:cxnSp>
          <p:nvCxnSpPr>
            <p:cNvPr id="8" name="Straight Arrow Connector 7"/>
            <p:cNvCxnSpPr/>
            <p:nvPr/>
          </p:nvCxnSpPr>
          <p:spPr>
            <a:xfrm rot="10800000">
              <a:off x="3581400" y="5181600"/>
              <a:ext cx="1066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09533" y="5441623"/>
              <a:ext cx="838200" cy="369332"/>
            </a:xfrm>
            <a:prstGeom prst="rect">
              <a:avLst/>
            </a:prstGeom>
            <a:noFill/>
          </p:spPr>
          <p:txBody>
            <a:bodyPr wrap="square" rtlCol="0">
              <a:spAutoFit/>
            </a:bodyPr>
            <a:lstStyle/>
            <a:p>
              <a:pPr algn="ctr"/>
              <a:r>
                <a:rPr lang="en-US" sz="1800" dirty="0" smtClean="0"/>
                <a:t>DSM</a:t>
              </a:r>
              <a:endParaRPr lang="en-US" sz="1800" dirty="0"/>
            </a:p>
          </p:txBody>
        </p:sp>
        <p:cxnSp>
          <p:nvCxnSpPr>
            <p:cNvPr id="14" name="Straight Arrow Connector 13"/>
            <p:cNvCxnSpPr/>
            <p:nvPr/>
          </p:nvCxnSpPr>
          <p:spPr>
            <a:xfrm flipV="1">
              <a:off x="1600200" y="5257800"/>
              <a:ext cx="12954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5345668"/>
              <a:ext cx="838200" cy="369332"/>
            </a:xfrm>
            <a:prstGeom prst="rect">
              <a:avLst/>
            </a:prstGeom>
            <a:noFill/>
          </p:spPr>
          <p:txBody>
            <a:bodyPr wrap="square" rtlCol="0">
              <a:spAutoFit/>
            </a:bodyPr>
            <a:lstStyle/>
            <a:p>
              <a:pPr algn="ctr"/>
              <a:r>
                <a:rPr lang="en-US" sz="1800" dirty="0" smtClean="0"/>
                <a:t>OMA</a:t>
              </a:r>
              <a:endParaRPr lang="en-US" sz="1800" dirty="0"/>
            </a:p>
          </p:txBody>
        </p:sp>
        <p:sp>
          <p:nvSpPr>
            <p:cNvPr id="19" name="TextBox 18"/>
            <p:cNvSpPr txBox="1"/>
            <p:nvPr/>
          </p:nvSpPr>
          <p:spPr>
            <a:xfrm>
              <a:off x="4343400" y="3733800"/>
              <a:ext cx="838200" cy="369332"/>
            </a:xfrm>
            <a:prstGeom prst="rect">
              <a:avLst/>
            </a:prstGeom>
            <a:noFill/>
          </p:spPr>
          <p:txBody>
            <a:bodyPr wrap="square" rtlCol="0">
              <a:spAutoFit/>
            </a:bodyPr>
            <a:lstStyle/>
            <a:p>
              <a:pPr algn="ctr"/>
              <a:r>
                <a:rPr lang="en-US" sz="1800" dirty="0" smtClean="0"/>
                <a:t>MSP</a:t>
              </a:r>
              <a:endParaRPr lang="en-US" sz="1800" dirty="0"/>
            </a:p>
          </p:txBody>
        </p:sp>
        <p:cxnSp>
          <p:nvCxnSpPr>
            <p:cNvPr id="20" name="Straight Arrow Connector 19"/>
            <p:cNvCxnSpPr/>
            <p:nvPr/>
          </p:nvCxnSpPr>
          <p:spPr>
            <a:xfrm rot="10800000" flipV="1">
              <a:off x="3627122" y="3962400"/>
              <a:ext cx="86868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 name="Picture 4" descr="100717_rpts.gif"/>
          <p:cNvPicPr>
            <a:picLocks noChangeAspect="1"/>
          </p:cNvPicPr>
          <p:nvPr/>
        </p:nvPicPr>
        <p:blipFill>
          <a:blip r:embed="rId4" cstate="print"/>
          <a:stretch>
            <a:fillRect/>
          </a:stretch>
        </p:blipFill>
        <p:spPr>
          <a:xfrm>
            <a:off x="5298394" y="3896797"/>
            <a:ext cx="3550870" cy="248927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12268</TotalTime>
  <Words>751</Words>
  <Application>Microsoft Office PowerPoint</Application>
  <PresentationFormat>On-screen Show (4:3)</PresentationFormat>
  <Paragraphs>104</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Module</vt:lpstr>
      <vt:lpstr>Drawing</vt:lpstr>
      <vt:lpstr>Evaluating the Impacts of NASA- SPoRT Daily Greenness Vegetation Fraction on Land Surface Model and Numerical Weather Forecasts</vt:lpstr>
      <vt:lpstr>Outline</vt:lpstr>
      <vt:lpstr>Background</vt:lpstr>
      <vt:lpstr>GVF Comparison: 17 July 2010</vt:lpstr>
      <vt:lpstr>Goals of Project</vt:lpstr>
      <vt:lpstr>Methodology</vt:lpstr>
      <vt:lpstr>Slide 7</vt:lpstr>
      <vt:lpstr>Slide 8</vt:lpstr>
      <vt:lpstr>17 July 2010 Case Study</vt:lpstr>
      <vt:lpstr>WRF Run 21-h fcst: 2-m Temp</vt:lpstr>
      <vt:lpstr>WRF Run 21-h fcst: 2-m Dewp/CAPE</vt:lpstr>
      <vt:lpstr>Forecast 1-h precip: 21-36 h forecasts</vt:lpstr>
      <vt:lpstr>Forecast 1-h precip: 27/34 h forecasts</vt:lpstr>
      <vt:lpstr>Summary and Conclusions</vt:lpstr>
    </vt:vector>
  </TitlesOfParts>
  <Company>NWS/NOAA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dc:title>
  <dc:creator>ISS</dc:creator>
  <cp:lastModifiedBy>dmsamuel</cp:lastModifiedBy>
  <cp:revision>779</cp:revision>
  <cp:lastPrinted>1999-11-15T21:20:23Z</cp:lastPrinted>
  <dcterms:created xsi:type="dcterms:W3CDTF">2011-07-20T03:35:58Z</dcterms:created>
  <dcterms:modified xsi:type="dcterms:W3CDTF">2011-07-27T19:24:39Z</dcterms:modified>
</cp:coreProperties>
</file>