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85" r:id="rId2"/>
    <p:sldId id="292" r:id="rId3"/>
    <p:sldId id="286" r:id="rId4"/>
    <p:sldId id="290" r:id="rId5"/>
    <p:sldId id="291" r:id="rId6"/>
    <p:sldId id="28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D0BCC9-5BBB-45B1-8194-14E651F97F00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0EF7D4-CBEC-46C6-85AF-FB8215D88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7CCD74-51A4-406B-97C6-C4B3C08B2246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9732A0-63A7-45FB-92E6-5237E035B0B6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CCF1E4-0F4E-4F34-88F4-B59838BBBDEB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9F3091-5BA1-4949-BB79-3BC9FF057F0E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687AF9-8A36-46A7-8872-7A1BCCE70A1D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" name="Picture 4" descr="sportredblue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nasa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2697163" y="5916613"/>
                <a:ext cx="5602287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>
                <a:off x="2603500" y="6007100"/>
                <a:ext cx="56038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228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514600" y="6245225"/>
              <a:ext cx="508317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rgbClr val="7F7F7F"/>
                  </a:solidFill>
                </a:rPr>
                <a:t>        transitioning research data to the operational weather community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3E10-430F-4193-97E3-D509261986A1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919F-DBB6-4034-8B60-0FBB459270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FA75-08F6-40C5-9588-892132AD0AD2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BB67-5CBE-47E9-B88D-AFBCE728B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6225-099D-4E94-B104-2A2A39E90700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848C-D477-404E-9C8A-3309C272D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FCBA-0342-43C7-9B36-3BD62AEA2669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2F81-A069-408D-B97D-A85890463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0B3C-560F-456D-AD66-0BA261D92D8C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C597-346F-44BD-97CF-DFF2E0E40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6BD0-A366-471C-957E-DF1BDDE58E81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522A4-F1F0-429E-BE14-DCFF4CE09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2177-A8F7-4D18-9823-C8B7328A0A1E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BCA1-C94E-4157-B9C4-97088AD72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93D8-B2B2-449E-A4A5-A77410EB6683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AF6F-99C9-4AB3-A937-1FD5168B8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7F06-F0A2-4563-A20F-9653629DC449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0F46D-125D-463A-9C13-841E7740D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6CBE0D-44E5-418A-8BE0-02C4B8DB58D7}" type="datetimeFigureOut">
              <a:rPr lang="en-US"/>
              <a:pPr>
                <a:defRPr/>
              </a:pPr>
              <a:t>2/27/2012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378E3C-070C-464E-A7AD-97C1E38BC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glo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981200"/>
            <a:ext cx="7391400" cy="993775"/>
          </a:xfrm>
        </p:spPr>
        <p:txBody>
          <a:bodyPr/>
          <a:lstStyle/>
          <a:p>
            <a:pPr eaLnBrk="1" hangingPunct="1"/>
            <a:r>
              <a:rPr lang="en-US" sz="2800" smtClean="0"/>
              <a:t>Welcome, Logistics, and Introductions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533400"/>
            <a:ext cx="8305800" cy="11430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Sixth Meeting of the SPoRT</a:t>
            </a:r>
          </a:p>
          <a:p>
            <a:pPr marL="0" indent="0"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Science Advisory Committee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219200" y="3505200"/>
            <a:ext cx="7010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Welcoming comments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Introduction of SAC members and observers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SAC meeting materials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SPoRT team member introduction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Review agenda</a:t>
            </a:r>
          </a:p>
          <a:p>
            <a:pPr marL="227013" indent="-227013"/>
            <a:endParaRPr lang="en-US" sz="2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85863" y="1066800"/>
            <a:ext cx="6889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>
                <a:latin typeface="Calibri" pitchFamily="34" charset="0"/>
              </a:rPr>
              <a:t>Welcoming Comments</a:t>
            </a:r>
          </a:p>
          <a:p>
            <a:pPr algn="ctr">
              <a:lnSpc>
                <a:spcPct val="125000"/>
              </a:lnSpc>
            </a:pPr>
            <a:endParaRPr lang="en-US" sz="3200">
              <a:latin typeface="Calibri" pitchFamily="34" charset="0"/>
            </a:endParaRPr>
          </a:p>
          <a:p>
            <a:pPr algn="ctr">
              <a:lnSpc>
                <a:spcPct val="125000"/>
              </a:lnSpc>
            </a:pPr>
            <a:endParaRPr lang="en-US" sz="3200">
              <a:latin typeface="Calibri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3200">
                <a:latin typeface="Calibri" pitchFamily="34" charset="0"/>
              </a:rPr>
              <a:t>Dr. Dan Schumacher</a:t>
            </a:r>
          </a:p>
          <a:p>
            <a:pPr algn="ctr">
              <a:lnSpc>
                <a:spcPct val="125000"/>
              </a:lnSpc>
            </a:pPr>
            <a:r>
              <a:rPr lang="en-US" sz="3200">
                <a:latin typeface="Calibri" pitchFamily="34" charset="0"/>
              </a:rPr>
              <a:t>Manager, Science and Technology Office</a:t>
            </a:r>
          </a:p>
          <a:p>
            <a:pPr algn="ctr">
              <a:lnSpc>
                <a:spcPct val="125000"/>
              </a:lnSpc>
            </a:pPr>
            <a:r>
              <a:rPr lang="en-US" sz="3200">
                <a:latin typeface="Calibri" pitchFamily="34" charset="0"/>
              </a:rPr>
              <a:t>NASA Marshall Space Flight Center</a:t>
            </a:r>
          </a:p>
          <a:p>
            <a:pPr algn="ctr">
              <a:lnSpc>
                <a:spcPct val="125000"/>
              </a:lnSpc>
            </a:pPr>
            <a:endParaRPr lang="en-US" sz="3200">
              <a:latin typeface="Calibri" pitchFamily="34" charset="0"/>
            </a:endParaRPr>
          </a:p>
          <a:p>
            <a:pPr algn="ctr">
              <a:lnSpc>
                <a:spcPct val="125000"/>
              </a:lnSpc>
            </a:pP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SAC Members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46125" y="1417638"/>
            <a:ext cx="7940675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Tsengdar Lee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- NASA ESD/SMD, Washington, DC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Allen White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- NOAA/ERSL/PSD, Boulder, CO (attending for Marty Ralph – 2007ff)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David (Rusty) Billingsley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– 2007ff - Chief, Science and Technology Services, NWS Southern Region, Fort Worth, TX – Chair of SAC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Mitch Goldberg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-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2005ff  - NOAA/NESDIS/STAR, Camp Springs, MD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Ronald Gelaro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– 2007ff - NASA/GSFC/GMAO, Greenbelt, MD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Jim Yoe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- NOAA/JCSDA, Camp Springs, MD (attending for Dr. Lars Peter Riishojgaard – 2008ff )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r>
              <a:rPr lang="en-US" altLang="ko-KR" sz="2200" u="sng">
                <a:latin typeface="Calibri" pitchFamily="34" charset="0"/>
                <a:ea typeface="굴림"/>
                <a:cs typeface="굴림"/>
              </a:rPr>
              <a:t>Jack Kain</a:t>
            </a:r>
            <a:r>
              <a:rPr lang="en-US" altLang="ko-KR" sz="2200">
                <a:latin typeface="Calibri" pitchFamily="34" charset="0"/>
                <a:ea typeface="굴림"/>
                <a:cs typeface="굴림"/>
              </a:rPr>
              <a:t> </a:t>
            </a:r>
            <a:r>
              <a:rPr lang="en-US" altLang="ko-KR" sz="2200" i="1">
                <a:latin typeface="Calibri" pitchFamily="34" charset="0"/>
                <a:ea typeface="굴림"/>
                <a:cs typeface="굴림"/>
              </a:rPr>
              <a:t>-  2009ff – NOAA/OAR/NSSL, Norman, OK</a:t>
            </a:r>
          </a:p>
          <a:p>
            <a:pPr marL="231775" indent="-231775">
              <a:lnSpc>
                <a:spcPct val="85000"/>
              </a:lnSpc>
              <a:spcAft>
                <a:spcPts val="900"/>
              </a:spcAft>
              <a:buFontTx/>
              <a:buChar char="•"/>
              <a:tabLst>
                <a:tab pos="231775" algn="l"/>
              </a:tabLst>
            </a:pPr>
            <a:endParaRPr lang="en-US" sz="2200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SAC </a:t>
            </a:r>
            <a:r>
              <a:rPr lang="en-US" sz="4000" dirty="0">
                <a:latin typeface="+mj-lt"/>
                <a:ea typeface="+mj-ea"/>
                <a:cs typeface="+mj-cs"/>
              </a:rPr>
              <a:t>Membership</a:t>
            </a:r>
          </a:p>
        </p:txBody>
      </p:sp>
      <p:sp>
        <p:nvSpPr>
          <p:cNvPr id="16386" name="Content Placeholder 16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85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Represent beneficiaries, partners, end users - diversity</a:t>
            </a:r>
          </a:p>
          <a:p>
            <a:pPr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200">
                <a:latin typeface="Calibri" pitchFamily="34" charset="0"/>
              </a:rPr>
              <a:t>Knowledgeable of research to transition activities, NASA observational and research capabilities, end user forecast problems</a:t>
            </a:r>
          </a:p>
          <a:p>
            <a:pPr lvl="1" indent="-228600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200">
                <a:latin typeface="Calibri" pitchFamily="34" charset="0"/>
              </a:rPr>
              <a:t>Representatives from operational and research partners </a:t>
            </a:r>
          </a:p>
          <a:p>
            <a:pPr marL="804863" lvl="2" indent="-231775">
              <a:lnSpc>
                <a:spcPct val="85000"/>
              </a:lnSpc>
              <a:spcAft>
                <a:spcPts val="600"/>
              </a:spcAft>
              <a:buSzPct val="85000"/>
              <a:buFontTx/>
              <a:buChar char="•"/>
            </a:pPr>
            <a:r>
              <a:rPr lang="en-US" i="1">
                <a:latin typeface="Calibri" pitchFamily="34" charset="0"/>
              </a:rPr>
              <a:t>NASA</a:t>
            </a:r>
          </a:p>
          <a:p>
            <a:pPr marL="804863" lvl="2" indent="-231775">
              <a:lnSpc>
                <a:spcPct val="85000"/>
              </a:lnSpc>
              <a:spcAft>
                <a:spcPts val="600"/>
              </a:spcAft>
              <a:buSzPct val="85000"/>
              <a:buFontTx/>
              <a:buChar char="•"/>
            </a:pPr>
            <a:r>
              <a:rPr lang="en-US" i="1">
                <a:latin typeface="Calibri" pitchFamily="34" charset="0"/>
              </a:rPr>
              <a:t>NOAA – NWS, NCEP, JCSDA</a:t>
            </a:r>
          </a:p>
          <a:p>
            <a:pPr marL="804863" lvl="2" indent="-231775">
              <a:lnSpc>
                <a:spcPct val="85000"/>
              </a:lnSpc>
              <a:spcAft>
                <a:spcPts val="600"/>
              </a:spcAft>
              <a:buSzPct val="85000"/>
              <a:buFontTx/>
              <a:buChar char="•"/>
            </a:pPr>
            <a:r>
              <a:rPr lang="en-US" i="1">
                <a:latin typeface="Calibri" pitchFamily="34" charset="0"/>
              </a:rPr>
              <a:t>University</a:t>
            </a:r>
          </a:p>
          <a:p>
            <a:pPr marL="804863" lvl="2" indent="-231775">
              <a:lnSpc>
                <a:spcPct val="85000"/>
              </a:lnSpc>
              <a:spcAft>
                <a:spcPts val="600"/>
              </a:spcAft>
              <a:buSzPct val="85000"/>
              <a:buFontTx/>
              <a:buChar char="•"/>
            </a:pPr>
            <a:r>
              <a:rPr lang="en-US" i="1">
                <a:latin typeface="Calibri" pitchFamily="34" charset="0"/>
              </a:rPr>
              <a:t>Private sector</a:t>
            </a:r>
          </a:p>
          <a:p>
            <a:pPr marL="114300" indent="-114300">
              <a:lnSpc>
                <a:spcPct val="85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400">
                <a:latin typeface="Calibri" pitchFamily="34" charset="0"/>
              </a:rPr>
              <a:t>Nominated by SAC / SPoRT and approved by HQs Program Manager</a:t>
            </a:r>
          </a:p>
          <a:p>
            <a:pPr marL="804863" lvl="2" indent="-231775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7-10 members</a:t>
            </a:r>
          </a:p>
          <a:p>
            <a:pPr marL="804863" lvl="2" indent="-231775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i="1">
                <a:latin typeface="Calibri" pitchFamily="34" charset="0"/>
              </a:rPr>
              <a:t>Serve through 2-3 SAC reviews for continuity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5"/>
          <p:cNvSpPr txBox="1">
            <a:spLocks/>
          </p:cNvSpPr>
          <p:nvPr/>
        </p:nvSpPr>
        <p:spPr bwMode="auto">
          <a:xfrm>
            <a:off x="304800" y="27463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latin typeface="Calibri" pitchFamily="34" charset="0"/>
              </a:rPr>
              <a:t>Role of SAC</a:t>
            </a:r>
          </a:p>
        </p:txBody>
      </p:sp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5800" y="1439863"/>
            <a:ext cx="8077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2400" u="sng">
                <a:latin typeface="Calibri" pitchFamily="34" charset="0"/>
              </a:rPr>
              <a:t>Major duties/responsibilities</a:t>
            </a:r>
          </a:p>
          <a:p>
            <a:pPr marL="342900" lvl="1" indent="-22860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Serve as a knowledge resource on short-term weather prediction, satellite data and derived products, mesoscale modeling, data assimilation issues, short-term weather forecasting and their impact on operational weather forecasting activities</a:t>
            </a:r>
          </a:p>
          <a:p>
            <a:pPr marL="342900" lvl="1" indent="-22860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Provide scientific guidance and direction for future SPoRT activities including</a:t>
            </a:r>
          </a:p>
          <a:p>
            <a:pPr marL="682625" lvl="2" indent="-219075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transitional activities and supporting research, and</a:t>
            </a:r>
          </a:p>
          <a:p>
            <a:pPr marL="682625" lvl="2" indent="-219075">
              <a:lnSpc>
                <a:spcPct val="85000"/>
              </a:lnSpc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>
                <a:latin typeface="Calibri" pitchFamily="34" charset="0"/>
              </a:rPr>
              <a:t>new collaborations and partnerships</a:t>
            </a:r>
          </a:p>
          <a:p>
            <a:pPr marL="342900" lvl="1" indent="-228600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2200">
                <a:latin typeface="Calibri" pitchFamily="34" charset="0"/>
              </a:rPr>
              <a:t>Participate in biennial reviews leading to  report on program / project recommendations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latin typeface="Calibri" pitchFamily="34" charset="0"/>
              </a:rPr>
              <a:t>Invited Attendees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990600" y="1989138"/>
            <a:ext cx="7696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ko-KR" sz="2200">
              <a:latin typeface="Calibri" pitchFamily="34" charset="0"/>
              <a:ea typeface="Batang"/>
              <a:cs typeface="Arial" charset="0"/>
            </a:endParaRP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400" u="sng">
                <a:latin typeface="Calibri" pitchFamily="34" charset="0"/>
                <a:ea typeface="Batang"/>
                <a:cs typeface="Arial" charset="0"/>
              </a:rPr>
              <a:t>Invited guest observers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Bill Lapenta –NOAA/NCEP/EMC, Camp Springs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Steve Goodman – NOAA/NESDIS GOES-R Project Scientist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Kim Richardson – Naval Research Lab, Monterey, CA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Brian Motta - NOAA/ESRL, Boulder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Mike Johnson  - NOAA/NWS / OST, Silver Spring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Dave Novak – NOAA HPC, Camp Springs</a:t>
            </a:r>
          </a:p>
          <a:p>
            <a:pPr marL="285750" lvl="1" indent="-171450" eaLnBrk="0" hangingPunct="0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Tx/>
              <a:buChar char="o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Role: provide feedback to SAC as requested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Tx/>
              <a:buChar char="o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>
                <a:latin typeface="Calibri" pitchFamily="34" charset="0"/>
                <a:ea typeface="Batang"/>
                <a:cs typeface="Arial" charset="0"/>
              </a:rPr>
              <a:t>Look for new collaborative research/transition opportunities with SPoRT</a:t>
            </a:r>
          </a:p>
          <a:p>
            <a:pPr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400" u="sng">
                <a:latin typeface="Calibri" pitchFamily="34" charset="0"/>
                <a:ea typeface="굴림"/>
                <a:cs typeface="굴림"/>
              </a:rPr>
              <a:t>Open meeting</a:t>
            </a:r>
            <a:r>
              <a:rPr lang="en-US" altLang="ko-KR" sz="2400" b="1">
                <a:latin typeface="Calibri" pitchFamily="34" charset="0"/>
                <a:ea typeface="굴림"/>
                <a:cs typeface="굴림"/>
              </a:rPr>
              <a:t> – </a:t>
            </a:r>
            <a:r>
              <a:rPr lang="en-US" altLang="ko-KR" sz="2400">
                <a:latin typeface="Calibri" pitchFamily="34" charset="0"/>
                <a:ea typeface="굴림"/>
                <a:cs typeface="굴림"/>
              </a:rPr>
              <a:t>NSSTC interested parties welcome to attend</a:t>
            </a:r>
          </a:p>
          <a:p>
            <a:pPr marL="285750" lvl="1" indent="-171450">
              <a:lnSpc>
                <a:spcPct val="85000"/>
              </a:lnSpc>
              <a:spcAft>
                <a:spcPts val="600"/>
              </a:spcAft>
              <a:buFontTx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400">
                <a:latin typeface="Calibri" pitchFamily="34" charset="0"/>
                <a:ea typeface="굴림"/>
                <a:cs typeface="굴림"/>
              </a:rPr>
              <a:t>NASA ESO, UAH, USRA, etc.</a:t>
            </a:r>
          </a:p>
          <a:p>
            <a:pPr marL="285750" lvl="1" indent="-171450">
              <a:lnSpc>
                <a:spcPct val="85000"/>
              </a:lnSpc>
              <a:spcAft>
                <a:spcPts val="600"/>
              </a:spcAft>
              <a:buFontTx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400">
                <a:latin typeface="Calibri" pitchFamily="34" charset="0"/>
                <a:ea typeface="굴림"/>
                <a:cs typeface="굴림"/>
              </a:rPr>
              <a:t>NWS OST, MIC, SOO, forecasters, etc. (via GoToMeeting)</a:t>
            </a:r>
          </a:p>
          <a:p>
            <a:pPr marL="285750" lvl="1" indent="-171450" eaLnBrk="0" hangingPunct="0">
              <a:lnSpc>
                <a:spcPct val="85000"/>
              </a:lnSpc>
              <a:spcAft>
                <a:spcPts val="600"/>
              </a:spcAft>
              <a:buFont typeface="Arial" charset="0"/>
              <a:buChar char="•"/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ko-KR" sz="2400">
              <a:latin typeface="Calibri" pitchFamily="34" charset="0"/>
              <a:ea typeface="Batang"/>
              <a:cs typeface="Batang"/>
            </a:endParaRP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200" b="1">
                <a:latin typeface="Calibri" pitchFamily="34" charset="0"/>
                <a:ea typeface="Batang"/>
                <a:cs typeface="Batang"/>
              </a:rPr>
              <a:t> 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752600" y="2438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880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/>
          </p:cNvSpPr>
          <p:nvPr/>
        </p:nvSpPr>
        <p:spPr bwMode="auto">
          <a:xfrm>
            <a:off x="762000" y="1981200"/>
            <a:ext cx="7391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latin typeface="Calibri" pitchFamily="34" charset="0"/>
              </a:rPr>
              <a:t>Welcome, Logistics, and Introductions</a:t>
            </a: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457200" y="533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Sixth Meeting of the SPoRT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Science Advisory Committee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219200" y="3505200"/>
            <a:ext cx="7010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Welcoming comments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Introduction of SAC members and observers</a:t>
            </a:r>
          </a:p>
          <a:p>
            <a:pPr marL="227013" indent="-227013">
              <a:buFontTx/>
              <a:buChar char="•"/>
            </a:pPr>
            <a:r>
              <a:rPr lang="en-US" sz="2200" b="1">
                <a:latin typeface="Calibri" pitchFamily="34" charset="0"/>
              </a:rPr>
              <a:t>SAC meeting materials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SPoRT team member introduction</a:t>
            </a:r>
          </a:p>
          <a:p>
            <a:pPr marL="227013" indent="-227013">
              <a:buFontTx/>
              <a:buChar char="•"/>
            </a:pPr>
            <a:r>
              <a:rPr lang="en-US" sz="2200">
                <a:latin typeface="Calibri" pitchFamily="34" charset="0"/>
              </a:rPr>
              <a:t>Review agenda</a:t>
            </a:r>
          </a:p>
          <a:p>
            <a:pPr marL="227013" indent="-227013"/>
            <a:endParaRPr lang="en-US" sz="2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5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latin typeface="Calibri" pitchFamily="34" charset="0"/>
              </a:rPr>
              <a:t>SPoRT Team Members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14400" y="1752600"/>
            <a:ext cx="7696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eaLnBrk="0" hangingPunct="0"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ko-KR" sz="2000">
              <a:latin typeface="Calibri" pitchFamily="34" charset="0"/>
              <a:ea typeface="Batang"/>
              <a:cs typeface="Arial" charset="0"/>
            </a:endParaRP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Gary Jedlovec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remote sensing, project lead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Brad Zavodsky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data assimilation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Andrew Molthan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modeling, remote sensing , cloud computing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Shih-Hung Chou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modeling and data assimilation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Diane Samuelson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meteorologist, support staff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Geoffrey Stano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remote sensing, lightning, liaison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Jon Case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regional modeling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Kevin Fuell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remote sensing, training lead, liaison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Matt Smith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remote sensing, AWIPS II development lead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Jayanthi Srikishen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computer systems applications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Frank Lafontaine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remote sensing, data processing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Kevin McGrath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AWIPS II development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Kris White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NWS/HUN Applications Integration Meteorologist</a:t>
            </a:r>
          </a:p>
          <a:p>
            <a:pPr eaLnBrk="0" hangingPunct="0">
              <a:lnSpc>
                <a:spcPct val="85000"/>
              </a:lnSpc>
              <a:spcAft>
                <a:spcPts val="600"/>
              </a:spcAft>
              <a:tabLst>
                <a:tab pos="463550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ko-KR" sz="2000" u="sng">
                <a:latin typeface="Calibri" pitchFamily="34" charset="0"/>
                <a:ea typeface="Batang"/>
                <a:cs typeface="Arial" charset="0"/>
              </a:rPr>
              <a:t>Jason Burks</a:t>
            </a:r>
            <a:r>
              <a:rPr lang="en-US" altLang="ko-KR" sz="2000">
                <a:latin typeface="Calibri" pitchFamily="34" charset="0"/>
                <a:ea typeface="Batang"/>
                <a:cs typeface="Arial" charset="0"/>
              </a:rPr>
              <a:t> – NWS/HUN AWIPS II development expert</a:t>
            </a:r>
            <a:endParaRPr lang="en-US" altLang="ko-KR" sz="2000" b="1">
              <a:latin typeface="Calibri" pitchFamily="34" charset="0"/>
              <a:ea typeface="Batang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428</Words>
  <Application>Microsoft Office PowerPoint</Application>
  <PresentationFormat>On-screen Show (4:3)</PresentationFormat>
  <Paragraphs>85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굴림</vt:lpstr>
      <vt:lpstr>Batang</vt:lpstr>
      <vt:lpstr>Office Theme</vt:lpstr>
      <vt:lpstr>Office Theme</vt:lpstr>
      <vt:lpstr>Welcome, Logistics, and Introductions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JedloGJ</cp:lastModifiedBy>
  <cp:revision>127</cp:revision>
  <dcterms:created xsi:type="dcterms:W3CDTF">2009-10-14T04:03:29Z</dcterms:created>
  <dcterms:modified xsi:type="dcterms:W3CDTF">2012-02-27T19:15:38Z</dcterms:modified>
</cp:coreProperties>
</file>