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265" r:id="rId3"/>
    <p:sldId id="259" r:id="rId4"/>
    <p:sldId id="266" r:id="rId5"/>
    <p:sldId id="267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2" d="100"/>
          <a:sy n="122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C4C3-A535-4D84-B069-4396BA550677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82DA-DE62-4AC4-B1CE-44E0714B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other </a:t>
            </a:r>
            <a:r>
              <a:rPr lang="en-US" dirty="0" err="1" smtClean="0"/>
              <a:t>testbeds</a:t>
            </a:r>
            <a:r>
              <a:rPr lang="en-US" dirty="0" smtClean="0"/>
              <a:t> are we working</a:t>
            </a:r>
            <a:r>
              <a:rPr lang="en-US" baseline="0" dirty="0" smtClean="0"/>
              <a:t> with?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482DA-DE62-4AC4-B1CE-44E0714BC7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8D84-8D24-49B2-96B0-88DCD3CCAD71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5F5D-B693-4DD1-A504-61E7EF2C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78F4-6BB4-4D0C-9062-553EF37BEAE1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6A83-6F49-4BE0-9475-2A4F9C67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9651-04B4-4B85-90BC-D7AC9B5154B2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C788-5BE0-44C7-9EA4-F7848B71B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D5C4-8B36-46AD-B437-61E64F1E132C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CFDC-471A-4510-B079-14CA380EC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2DB8-9E3F-4A12-A1F4-A9E9ED6BFC8B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1527-572D-4D23-B373-8E618B430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9B01-8F34-4325-8BC8-843514F6338A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326F-8D57-4F4D-8C58-FD5E92D38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F7C9-7B8C-49D7-942B-1C0D9DFA4C8C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69EF-5E28-4162-9C0F-4B4D6878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3FB4-1A30-4A9F-92CA-ED7CBF4A7266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39A9-36F8-4BF6-B901-A7C776F0B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3F90-BCB2-4408-B58E-2D8A61F20945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D185-AFD3-492E-BBFE-5CB304434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224A-810E-47B4-9B9F-657A353718D6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7F84-FAE9-43E5-8FF8-1CE82A0D3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DAAD-09D0-422B-AA6C-D3468657E362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E37F-FAB0-43CB-BF19-F59C96FB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E21CF-F144-43BB-9A8B-39AB223F3FD6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DF2CA-9614-4E26-B325-C7DEA49E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Session 2:</a:t>
            </a:r>
            <a:br>
              <a:rPr lang="en-US" dirty="0" smtClean="0"/>
            </a:br>
            <a:r>
              <a:rPr lang="en-US" dirty="0" smtClean="0"/>
              <a:t>Situational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February – 1 March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8073" y="2659559"/>
            <a:ext cx="235692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latin typeface="+mj-lt"/>
              </a:rPr>
              <a:t>Overview</a:t>
            </a:r>
            <a:endParaRPr lang="en-US" sz="4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802313"/>
            <a:ext cx="5902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6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0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9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2" descr="sport_redblue_lg_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Introduction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this?</a:t>
            </a:r>
          </a:p>
          <a:p>
            <a:pPr lvl="1" eaLnBrk="1" hangingPunct="1"/>
            <a:r>
              <a:rPr lang="en-US" sz="2000" dirty="0" smtClean="0"/>
              <a:t>Near real-time and short-term observations to support end users</a:t>
            </a:r>
          </a:p>
          <a:p>
            <a:pPr lvl="1" eaLnBrk="1" hangingPunct="1"/>
            <a:r>
              <a:rPr lang="en-US" sz="2000" dirty="0" smtClean="0"/>
              <a:t>Supports severe weather applications, diagnosing model initial conditions, assessing current conditions, and others</a:t>
            </a:r>
          </a:p>
          <a:p>
            <a:pPr eaLnBrk="1" hangingPunct="1"/>
            <a:r>
              <a:rPr lang="en-US" sz="2400" dirty="0" smtClean="0"/>
              <a:t>Core capabilities</a:t>
            </a:r>
          </a:p>
          <a:p>
            <a:pPr lvl="1" eaLnBrk="1" hangingPunct="1"/>
            <a:r>
              <a:rPr lang="en-US" sz="2000" dirty="0" smtClean="0"/>
              <a:t>Remote sensing applications and observational analyses</a:t>
            </a:r>
          </a:p>
          <a:p>
            <a:pPr lvl="2" eaLnBrk="1" hangingPunct="1"/>
            <a:r>
              <a:rPr lang="en-US" sz="2000" dirty="0" smtClean="0"/>
              <a:t>MODIS, total lightning, AIRS, GOES, </a:t>
            </a:r>
            <a:r>
              <a:rPr lang="en-US" sz="2000" dirty="0" smtClean="0"/>
              <a:t>VIIRS</a:t>
            </a:r>
            <a:r>
              <a:rPr lang="en-US" sz="2000" dirty="0" smtClean="0"/>
              <a:t>, passive microwave</a:t>
            </a:r>
          </a:p>
          <a:p>
            <a:pPr lvl="1" eaLnBrk="1" hangingPunct="1"/>
            <a:r>
              <a:rPr lang="en-US" sz="2000" dirty="0" smtClean="0"/>
              <a:t>Proven paradigm of transition, training, and assessment</a:t>
            </a:r>
          </a:p>
          <a:p>
            <a:pPr lvl="1" eaLnBrk="1" hangingPunct="1"/>
            <a:r>
              <a:rPr lang="en-US" sz="2000" dirty="0" smtClean="0"/>
              <a:t>Put products in end user’s decision support system</a:t>
            </a:r>
          </a:p>
          <a:p>
            <a:pPr lvl="2" eaLnBrk="1" hangingPunct="1"/>
            <a:r>
              <a:rPr lang="en-US" sz="2000" dirty="0" smtClean="0"/>
              <a:t>Started with AWIPS I</a:t>
            </a:r>
          </a:p>
          <a:p>
            <a:pPr lvl="2" eaLnBrk="1" hangingPunct="1"/>
            <a:r>
              <a:rPr lang="en-US" sz="2000" dirty="0" smtClean="0"/>
              <a:t>Developing plug-ins to utilize all SPoRT data in AWIPS II</a:t>
            </a:r>
          </a:p>
          <a:p>
            <a:pPr lvl="2" eaLnBrk="1" hangingPunct="1"/>
            <a:r>
              <a:rPr lang="en-US" sz="2000" dirty="0" smtClean="0"/>
              <a:t>Demo to follow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1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3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2" descr="sport_redblue_lg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Relevance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688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Address multiple NWS forecast concerns</a:t>
            </a:r>
          </a:p>
          <a:p>
            <a:pPr lvl="1" eaLnBrk="1" hangingPunct="1"/>
            <a:r>
              <a:rPr lang="en-US" sz="2000" dirty="0" smtClean="0"/>
              <a:t>Convective initiation, lightning safety, severe weather warnings</a:t>
            </a:r>
          </a:p>
          <a:p>
            <a:pPr lvl="1" eaLnBrk="1" hangingPunct="1"/>
            <a:r>
              <a:rPr lang="en-US" sz="2000" dirty="0" smtClean="0"/>
              <a:t>Improving decision support in end user’s decision support systems</a:t>
            </a:r>
          </a:p>
          <a:p>
            <a:pPr lvl="1" eaLnBrk="1" hangingPunct="1"/>
            <a:r>
              <a:rPr lang="en-US" sz="2000" dirty="0" smtClean="0"/>
              <a:t>Fog, smoke, and fire monitoring</a:t>
            </a:r>
          </a:p>
          <a:p>
            <a:pPr lvl="1" eaLnBrk="1" hangingPunct="1"/>
            <a:r>
              <a:rPr lang="en-US" sz="2000" dirty="0" smtClean="0"/>
              <a:t>Snow cover monitoring</a:t>
            </a:r>
          </a:p>
          <a:p>
            <a:pPr lvl="1" eaLnBrk="1" hangingPunct="1"/>
            <a:r>
              <a:rPr lang="en-US" sz="2000" dirty="0" smtClean="0"/>
              <a:t>Sea surface and Great Lakes temperatures</a:t>
            </a:r>
          </a:p>
          <a:p>
            <a:pPr lvl="1" eaLnBrk="1" hangingPunct="1"/>
            <a:r>
              <a:rPr lang="en-US" sz="2000" dirty="0" err="1" smtClean="0"/>
              <a:t>Obs</a:t>
            </a:r>
            <a:r>
              <a:rPr lang="en-US" sz="2000" dirty="0" smtClean="0"/>
              <a:t> in data poor regions (Alaska, </a:t>
            </a:r>
            <a:r>
              <a:rPr lang="en-US" sz="2000" dirty="0" err="1" smtClean="0"/>
              <a:t>WindSat</a:t>
            </a:r>
            <a:r>
              <a:rPr lang="en-US" sz="2000" dirty="0" smtClean="0"/>
              <a:t>, passive microwave)</a:t>
            </a:r>
          </a:p>
          <a:p>
            <a:pPr lvl="1" eaLnBrk="1" hangingPunct="1"/>
            <a:r>
              <a:rPr lang="en-US" sz="2000" dirty="0" smtClean="0"/>
              <a:t>Supporting the “Ice Desk” in Alaska</a:t>
            </a:r>
          </a:p>
          <a:p>
            <a:pPr lvl="1" eaLnBrk="1" hangingPunct="1"/>
            <a:r>
              <a:rPr lang="en-US" sz="2000" dirty="0" smtClean="0"/>
              <a:t>Air mass, microphysics, and dust observations with RGBs</a:t>
            </a:r>
          </a:p>
          <a:p>
            <a:pPr lvl="1" eaLnBrk="1" hangingPunct="1"/>
            <a:r>
              <a:rPr lang="en-US" sz="2000" dirty="0" smtClean="0"/>
              <a:t>Tornado damage track assessment</a:t>
            </a:r>
          </a:p>
          <a:p>
            <a:pPr lvl="1" eaLnBrk="1" hangingPunct="1"/>
            <a:r>
              <a:rPr lang="en-US" sz="2000" dirty="0" smtClean="0"/>
              <a:t>Improved near-shore fog and precipitation forecasting</a:t>
            </a:r>
          </a:p>
          <a:p>
            <a:pPr lvl="1" eaLnBrk="1" hangingPunct="1"/>
            <a:r>
              <a:rPr lang="en-US" sz="2000" dirty="0" smtClean="0"/>
              <a:t>SPoRT Product Status web page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6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8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7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2" descr="sport_redblue_lg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Relevance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Success of transitions improved by:</a:t>
            </a:r>
          </a:p>
          <a:p>
            <a:pPr lvl="1" eaLnBrk="1" hangingPunct="1"/>
            <a:r>
              <a:rPr lang="en-US" sz="2000" dirty="0" smtClean="0"/>
              <a:t>Training</a:t>
            </a:r>
          </a:p>
          <a:p>
            <a:pPr lvl="2" eaLnBrk="1" hangingPunct="1"/>
            <a:r>
              <a:rPr lang="en-US" sz="2000" dirty="0" smtClean="0"/>
              <a:t>Web modules</a:t>
            </a:r>
          </a:p>
          <a:p>
            <a:pPr lvl="2" eaLnBrk="1" hangingPunct="1"/>
            <a:r>
              <a:rPr lang="en-US" sz="2000" dirty="0" smtClean="0"/>
              <a:t>Site visits, coordination calls</a:t>
            </a:r>
          </a:p>
          <a:p>
            <a:pPr lvl="2" eaLnBrk="1" hangingPunct="1"/>
            <a:r>
              <a:rPr lang="en-US" sz="2000" dirty="0" smtClean="0"/>
              <a:t>Workshops</a:t>
            </a:r>
          </a:p>
          <a:p>
            <a:pPr lvl="2" eaLnBrk="1" hangingPunct="1"/>
            <a:r>
              <a:rPr lang="en-US" sz="2000" dirty="0" smtClean="0"/>
              <a:t>Science sharing</a:t>
            </a:r>
          </a:p>
          <a:p>
            <a:pPr lvl="1" eaLnBrk="1" hangingPunct="1"/>
            <a:r>
              <a:rPr lang="en-US" sz="2000" dirty="0" smtClean="0"/>
              <a:t>Assessments</a:t>
            </a:r>
          </a:p>
          <a:p>
            <a:pPr lvl="2" eaLnBrk="1" hangingPunct="1"/>
            <a:r>
              <a:rPr lang="en-US" sz="2000" dirty="0" smtClean="0"/>
              <a:t>Web surveys</a:t>
            </a:r>
          </a:p>
          <a:p>
            <a:pPr lvl="2" eaLnBrk="1" hangingPunct="1"/>
            <a:r>
              <a:rPr lang="en-US" sz="2000" dirty="0" smtClean="0"/>
              <a:t>SPoRT blog</a:t>
            </a:r>
          </a:p>
          <a:p>
            <a:pPr lvl="2" eaLnBrk="1" hangingPunct="1"/>
            <a:r>
              <a:rPr lang="en-US" sz="2000" dirty="0" smtClean="0"/>
              <a:t>Intensive survey periods</a:t>
            </a:r>
          </a:p>
          <a:p>
            <a:pPr lvl="2" eaLnBrk="1" hangingPunct="1"/>
            <a:r>
              <a:rPr lang="en-US" sz="2000" dirty="0" smtClean="0"/>
              <a:t>Site visits, coordination calls</a:t>
            </a:r>
          </a:p>
          <a:p>
            <a:pPr lvl="2" eaLnBrk="1" hangingPunct="1"/>
            <a:r>
              <a:rPr lang="en-US" sz="2000" dirty="0" smtClean="0"/>
              <a:t>Conference and journal articles</a:t>
            </a:r>
          </a:p>
          <a:p>
            <a:pPr lvl="1" eaLnBrk="1" hangingPunct="1"/>
            <a:r>
              <a:rPr lang="en-US" sz="2000" dirty="0" smtClean="0"/>
              <a:t>Listening to the end user!!</a:t>
            </a:r>
          </a:p>
          <a:p>
            <a:pPr lvl="1" eaLnBrk="1" hangingPunct="1"/>
            <a:endParaRPr lang="en-US" sz="2000" dirty="0" smtClean="0"/>
          </a:p>
        </p:txBody>
      </p:sp>
      <p:grpSp>
        <p:nvGrpSpPr>
          <p:cNvPr id="2" name="Group 2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7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2" descr="sport_redblue_lg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399" y="1676400"/>
            <a:ext cx="3354601" cy="4152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Accomplishments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>
          <a:xfrm>
            <a:off x="228600" y="1417637"/>
            <a:ext cx="8686800" cy="4525963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“…provide information on the link of NASA data to future NOAA data sets.” – 2009 SAC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SPoRT addressing this with several projects</a:t>
            </a:r>
          </a:p>
          <a:p>
            <a:pPr lvl="1" eaLnBrk="1" hangingPunct="1"/>
            <a:r>
              <a:rPr lang="en-US" sz="2000" dirty="0" smtClean="0"/>
              <a:t>MODIS to VIIRS and the Advanced Baseline Imager</a:t>
            </a:r>
          </a:p>
          <a:p>
            <a:pPr lvl="1" eaLnBrk="1" hangingPunct="1"/>
            <a:r>
              <a:rPr lang="en-US" sz="2000" dirty="0" smtClean="0"/>
              <a:t>Ground-based total lightning to the Geostationary Lightning </a:t>
            </a:r>
            <a:r>
              <a:rPr lang="en-US" sz="2000" dirty="0" err="1" smtClean="0"/>
              <a:t>Mapper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i="1" dirty="0" smtClean="0"/>
              <a:t>“Ensure objectives, targeted end-users, and deliverables are identified both for the project plan and for future SAC reviews” – 2009 SAC</a:t>
            </a:r>
          </a:p>
          <a:p>
            <a:pPr lvl="1" eaLnBrk="1" hangingPunct="1"/>
            <a:r>
              <a:rPr lang="en-US" sz="2000" dirty="0" smtClean="0"/>
              <a:t>Bi-weekly products meeting</a:t>
            </a:r>
          </a:p>
          <a:p>
            <a:pPr lvl="1" eaLnBrk="1" hangingPunct="1"/>
            <a:r>
              <a:rPr lang="en-US" sz="2000" dirty="0" smtClean="0"/>
              <a:t>Working with WFO partners to develop focused, project oriented calls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1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3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2" descr="sport_redblue_lg_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Speakers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38100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000" dirty="0" smtClean="0"/>
              <a:t>PRESENTATIONS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NASA data and products			(Smith)</a:t>
            </a:r>
          </a:p>
          <a:p>
            <a:pPr eaLnBrk="1" hangingPunct="1"/>
            <a:r>
              <a:rPr lang="en-US" sz="2000" dirty="0" smtClean="0"/>
              <a:t>Other experimental and research products	(Smith)</a:t>
            </a:r>
          </a:p>
          <a:p>
            <a:pPr eaLnBrk="1" hangingPunct="1"/>
            <a:r>
              <a:rPr lang="en-US" sz="2000" dirty="0" smtClean="0"/>
              <a:t>Total lightning					(Stano)</a:t>
            </a:r>
          </a:p>
          <a:p>
            <a:pPr eaLnBrk="1" hangingPunct="1"/>
            <a:r>
              <a:rPr lang="en-US" sz="2000" dirty="0" smtClean="0"/>
              <a:t>Examples from Albuquerque, WFO		(Guyer)</a:t>
            </a:r>
          </a:p>
          <a:p>
            <a:pPr eaLnBrk="1" hangingPunct="1"/>
            <a:r>
              <a:rPr lang="en-US" sz="2000" dirty="0" smtClean="0"/>
              <a:t>Product training				(Fuell)</a:t>
            </a:r>
          </a:p>
          <a:p>
            <a:pPr eaLnBrk="1" hangingPunct="1"/>
            <a:r>
              <a:rPr lang="en-US" sz="2000" dirty="0" smtClean="0"/>
              <a:t>Product assessment				(Fuell)</a:t>
            </a:r>
          </a:p>
          <a:p>
            <a:pPr eaLnBrk="1" hangingPunct="1"/>
            <a:r>
              <a:rPr lang="en-US" sz="2000" dirty="0" smtClean="0"/>
              <a:t>Future focus of activities			(Stano)</a:t>
            </a:r>
          </a:p>
          <a:p>
            <a:pPr eaLnBrk="1" hangingPunct="1"/>
            <a:r>
              <a:rPr lang="en-US" sz="2000" dirty="0" smtClean="0"/>
              <a:t>Open discussion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3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7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2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6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2" descr="sport_redblue_lg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403</Words>
  <Application>Microsoft Office PowerPoint</Application>
  <PresentationFormat>On-screen Show (4:3)</PresentationFormat>
  <Paragraphs>72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Session 2: Situational Awareness</vt:lpstr>
      <vt:lpstr>Situational Awareness: Introduction</vt:lpstr>
      <vt:lpstr>Situational Awareness: Relevance</vt:lpstr>
      <vt:lpstr>Situational Awareness: Relevance</vt:lpstr>
      <vt:lpstr>Situational Awareness: Accomplishments</vt:lpstr>
      <vt:lpstr>Situational Awareness: Speakers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gstano</cp:lastModifiedBy>
  <cp:revision>93</cp:revision>
  <dcterms:created xsi:type="dcterms:W3CDTF">2009-10-14T04:03:29Z</dcterms:created>
  <dcterms:modified xsi:type="dcterms:W3CDTF">2012-02-24T20:42:18Z</dcterms:modified>
</cp:coreProperties>
</file>