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81" r:id="rId2"/>
    <p:sldId id="292" r:id="rId3"/>
    <p:sldId id="297" r:id="rId4"/>
    <p:sldId id="283" r:id="rId5"/>
    <p:sldId id="284" r:id="rId6"/>
    <p:sldId id="296" r:id="rId7"/>
    <p:sldId id="282" r:id="rId8"/>
    <p:sldId id="298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645A"/>
    <a:srgbClr val="0000FF"/>
    <a:srgbClr val="CC0000"/>
    <a:srgbClr val="003399"/>
    <a:srgbClr val="F9F9F9"/>
    <a:srgbClr val="FBFBFB"/>
    <a:srgbClr val="FAFAFA"/>
    <a:srgbClr val="FCFCFC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06E3-A4A7-49F6-A129-1B9925C7DC68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0C55-3098-4FC0-89AF-5A02B0A00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1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AE721-E6FF-4258-A1F3-6287E2C5ADEA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82CB-8025-4FD1-8D55-9B30DFEB78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7128E-6A68-4C2B-89ED-D4FFF03F1524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F6EB9-C80D-43F4-B003-4045C139A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5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AE43D-53AD-4B68-8026-6B9F0AC8637C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6D74E-A5AC-4936-BFF3-CFD9751C4A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9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58"/>
            <a:ext cx="82296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800"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4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" name="Picture 8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0" name="Picture 9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78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45D43-F24A-4D46-826B-18C693D5822A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B79E-5407-4F16-BD69-0D39332844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28DCD-F51D-4558-97AC-752219F41B53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30DF-F9B4-4BD2-92C0-5583E931E3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B52E1-8E30-413E-8304-DCF5F4742E6D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082A1-5790-4F29-AABC-07432F0355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501A8-E59D-4EF0-9F8E-25EC6B2D11F0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A653A-A0E9-418E-9169-9A0252212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EB83AA-077D-4BE6-A73F-572688D56511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3A8E-5C69-498E-8EBD-DCFB0F8998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8AE6C-68FD-4659-B16B-AD87A02F2901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D5138-64A4-403B-A111-D86EEC461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59031-7E24-43C9-B482-34824FF741C7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C5B79-8A9E-41B0-8598-F7B45E8E5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B373B-1D7C-4542-876E-DD490A466162}" type="datetimeFigureOut">
              <a:rPr lang="en-US" smtClean="0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C626B9-AB1F-476A-BB91-1FADFDA5BC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990600" y="1493838"/>
            <a:ext cx="7162800" cy="145639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Hyperspectral IR Data Assimilation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Science Advisory Committee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26 – 28 August, 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" name="Picture 2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7" name="Picture 2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955660"/>
            <a:ext cx="5447587" cy="5384180"/>
          </a:xfrm>
        </p:spPr>
        <p:txBody>
          <a:bodyPr>
            <a:normAutofit/>
          </a:bodyPr>
          <a:lstStyle/>
          <a:p>
            <a:r>
              <a:rPr lang="en-US" dirty="0" smtClean="0"/>
              <a:t>SPoRT assimilates AIRS, CrIS, and IASI profiles into regional models to demonstrate their impact on NWP and address specific forecast issues</a:t>
            </a:r>
          </a:p>
          <a:p>
            <a:pPr lvl="1"/>
            <a:r>
              <a:rPr lang="en-US" dirty="0" smtClean="0"/>
              <a:t>Atmospheric rivers</a:t>
            </a:r>
          </a:p>
          <a:p>
            <a:pPr lvl="1"/>
            <a:r>
              <a:rPr lang="en-US" dirty="0" smtClean="0"/>
              <a:t>Stratospheric intrusions and non-convective winds</a:t>
            </a:r>
          </a:p>
          <a:p>
            <a:r>
              <a:rPr lang="en-US" dirty="0" smtClean="0"/>
              <a:t>SPoRT is working to improve hyperspectral IR profile assimilation </a:t>
            </a:r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of a GSI module to assimilate profiles with specific error characteristics</a:t>
            </a:r>
          </a:p>
          <a:p>
            <a:pPr lvl="1"/>
            <a:r>
              <a:rPr lang="en-US" dirty="0" smtClean="0"/>
              <a:t>Apply bias correction to profiles</a:t>
            </a:r>
          </a:p>
          <a:p>
            <a:r>
              <a:rPr lang="en-US" dirty="0" smtClean="0"/>
              <a:t>SPoRT is working to improve hyperspectral IR radiance assimilation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atellite cloud top pressure (CTP) comparison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5" name="AutoShape 2" descr="Illustration of sounding with hyperspectral sounders that cannot profile atmospheric layers in and below clou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llustration of sounding with hyperspectral sounders that cannot profile atmospheric layers in and below clou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Illustration of sounding in partly cloudy environments when microwave and hyperspectral instruments are combin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84" y="2103587"/>
            <a:ext cx="3721786" cy="29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00645" y="5068895"/>
            <a:ext cx="2148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Example </a:t>
            </a:r>
            <a:r>
              <a:rPr lang="en-US" sz="1400" i="1" dirty="0" err="1" smtClean="0">
                <a:latin typeface="+mn-lt"/>
              </a:rPr>
              <a:t>CrIS</a:t>
            </a:r>
            <a:r>
              <a:rPr lang="en-US" sz="1400" i="1" dirty="0" smtClean="0">
                <a:latin typeface="+mn-lt"/>
              </a:rPr>
              <a:t>/ATMS profile </a:t>
            </a:r>
          </a:p>
          <a:p>
            <a:pPr algn="ctr"/>
            <a:r>
              <a:rPr lang="en-US" sz="1400" i="1" dirty="0" smtClean="0">
                <a:latin typeface="+mn-lt"/>
              </a:rPr>
              <a:t>@COMET Program 2012</a:t>
            </a:r>
            <a:endParaRPr lang="en-US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8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77"/>
            <a:ext cx="8229600" cy="1572026"/>
          </a:xfrm>
        </p:spPr>
        <p:txBody>
          <a:bodyPr>
            <a:normAutofit/>
          </a:bodyPr>
          <a:lstStyle/>
          <a:p>
            <a:r>
              <a:rPr lang="en-US" dirty="0" smtClean="0"/>
              <a:t>Atmospheric Rivers</a:t>
            </a:r>
            <a:endParaRPr lang="en-US" dirty="0"/>
          </a:p>
        </p:txBody>
      </p:sp>
      <p:pic>
        <p:nvPicPr>
          <p:cNvPr id="11" name="Picture 10" descr="wrf500-48-nogs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" y="3718287"/>
            <a:ext cx="2884254" cy="2205606"/>
          </a:xfrm>
          <a:prstGeom prst="rect">
            <a:avLst/>
          </a:prstGeom>
        </p:spPr>
      </p:pic>
      <p:pic>
        <p:nvPicPr>
          <p:cNvPr id="12" name="Picture 11" descr="wrf500-48-v6b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12" y="3718287"/>
            <a:ext cx="2884254" cy="220560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489998" y="3979259"/>
            <a:ext cx="3727939" cy="272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/>
              <a:buChar char="•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12842" y="5228582"/>
            <a:ext cx="116058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+mn-lt"/>
              </a:rPr>
              <a:t>Atmos</a:t>
            </a:r>
            <a:r>
              <a:rPr lang="en-US" sz="1400" dirty="0" smtClean="0">
                <a:latin typeface="+mn-lt"/>
              </a:rPr>
              <a:t> River narrower after AIRS assimilation</a:t>
            </a:r>
            <a:endParaRPr lang="en-US" sz="1400" dirty="0"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73426" y="4987340"/>
            <a:ext cx="375547" cy="24124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27809" y="1091258"/>
            <a:ext cx="8716723" cy="4525963"/>
          </a:xfrm>
        </p:spPr>
        <p:txBody>
          <a:bodyPr/>
          <a:lstStyle/>
          <a:p>
            <a:r>
              <a:rPr lang="en-US" dirty="0" smtClean="0"/>
              <a:t>Problem: Forecasting heavy precipitation associated with atmospheric rivers and anticipating severe flooding is a challenge for West Coast WFOs and WPC/OPC</a:t>
            </a:r>
          </a:p>
          <a:p>
            <a:r>
              <a:rPr lang="en-US" dirty="0" smtClean="0"/>
              <a:t>Goal</a:t>
            </a:r>
            <a:r>
              <a:rPr lang="en-US" dirty="0"/>
              <a:t>: improve WRF atmospheric river forecasts by </a:t>
            </a:r>
            <a:r>
              <a:rPr lang="en-US" dirty="0" smtClean="0"/>
              <a:t>assimilating AIRS </a:t>
            </a:r>
            <a:r>
              <a:rPr lang="en-US" dirty="0"/>
              <a:t>profiles </a:t>
            </a:r>
            <a:r>
              <a:rPr lang="en-US" dirty="0" smtClean="0"/>
              <a:t>(above the cloud) where </a:t>
            </a:r>
            <a:r>
              <a:rPr lang="en-US" dirty="0"/>
              <a:t>radiances are </a:t>
            </a:r>
            <a:r>
              <a:rPr lang="en-US" dirty="0" smtClean="0"/>
              <a:t>rejected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Preliminary collaboration with HMT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805576" y="3746637"/>
            <a:ext cx="3338423" cy="2782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Future opportunities: </a:t>
            </a:r>
          </a:p>
          <a:p>
            <a:pPr marL="685800" lvl="1"/>
            <a:r>
              <a:rPr lang="en-US" dirty="0" smtClean="0"/>
              <a:t>Validate </a:t>
            </a:r>
            <a:r>
              <a:rPr lang="en-US" dirty="0"/>
              <a:t>rainfall forecasts from AIRS profile assimilation</a:t>
            </a:r>
          </a:p>
          <a:p>
            <a:pPr marL="685800" lvl="1"/>
            <a:r>
              <a:rPr lang="en-US" dirty="0"/>
              <a:t>Similar studies could be done with </a:t>
            </a:r>
            <a:r>
              <a:rPr lang="en-US" dirty="0" err="1" smtClean="0"/>
              <a:t>CrIS</a:t>
            </a:r>
            <a:r>
              <a:rPr lang="en-US" dirty="0" smtClean="0"/>
              <a:t> </a:t>
            </a: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6"/>
            <a:ext cx="8229600" cy="1572018"/>
          </a:xfrm>
        </p:spPr>
        <p:txBody>
          <a:bodyPr>
            <a:normAutofit/>
          </a:bodyPr>
          <a:lstStyle/>
          <a:p>
            <a:r>
              <a:rPr lang="en-US" dirty="0" smtClean="0"/>
              <a:t>Stratospheric intrusions and non-convective wind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2" y="1488051"/>
            <a:ext cx="5629063" cy="4525963"/>
          </a:xfrm>
        </p:spPr>
        <p:txBody>
          <a:bodyPr/>
          <a:lstStyle/>
          <a:p>
            <a:r>
              <a:rPr lang="en-US" dirty="0" smtClean="0"/>
              <a:t>Problem: cyclogenesis, stratospheric intrusions, and non-convective winds are critical forecast challenges for WPC/OPC and model representation needs improvement</a:t>
            </a:r>
          </a:p>
          <a:p>
            <a:r>
              <a:rPr lang="en-US" dirty="0"/>
              <a:t>Goal: improve model representation of stratospheric intrusions and near-surface winds by assimilating AIRS, </a:t>
            </a:r>
            <a:r>
              <a:rPr lang="en-US" b="1" u="sng" dirty="0" err="1" smtClean="0"/>
              <a:t>CrIS</a:t>
            </a:r>
            <a:r>
              <a:rPr lang="en-US" dirty="0" smtClean="0"/>
              <a:t>, and IASI </a:t>
            </a:r>
            <a:r>
              <a:rPr lang="en-US" dirty="0"/>
              <a:t>t, </a:t>
            </a:r>
            <a:r>
              <a:rPr lang="en-US" dirty="0" smtClean="0"/>
              <a:t>q profiles</a:t>
            </a:r>
          </a:p>
          <a:p>
            <a:pPr lvl="1"/>
            <a:r>
              <a:rPr lang="en-US" dirty="0" smtClean="0"/>
              <a:t>First project using </a:t>
            </a:r>
            <a:r>
              <a:rPr lang="en-US" dirty="0" err="1" smtClean="0"/>
              <a:t>CrIS</a:t>
            </a:r>
            <a:r>
              <a:rPr lang="en-US" dirty="0" smtClean="0"/>
              <a:t> profiles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06839" y="3403381"/>
            <a:ext cx="3982298" cy="335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871472" y="1571429"/>
            <a:ext cx="2910736" cy="2143739"/>
            <a:chOff x="875373" y="3697296"/>
            <a:chExt cx="2910736" cy="21437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30"/>
            <a:stretch/>
          </p:blipFill>
          <p:spPr>
            <a:xfrm>
              <a:off x="875373" y="3697296"/>
              <a:ext cx="2910736" cy="21437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097729" y="3785607"/>
              <a:ext cx="260985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Stratospheric intrusion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412385" y="4154938"/>
              <a:ext cx="795056" cy="4448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872625" y="3885873"/>
            <a:ext cx="2920313" cy="2090072"/>
            <a:chOff x="3522286" y="3697296"/>
            <a:chExt cx="2920313" cy="2090072"/>
          </a:xfrm>
        </p:grpSpPr>
        <p:grpSp>
          <p:nvGrpSpPr>
            <p:cNvPr id="21" name="Group 20"/>
            <p:cNvGrpSpPr/>
            <p:nvPr/>
          </p:nvGrpSpPr>
          <p:grpSpPr>
            <a:xfrm>
              <a:off x="3522286" y="3697296"/>
              <a:ext cx="2920313" cy="2090072"/>
              <a:chOff x="112281" y="3001108"/>
              <a:chExt cx="4140330" cy="270770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12281" y="3001108"/>
                <a:ext cx="4140330" cy="2707701"/>
                <a:chOff x="112281" y="3001108"/>
                <a:chExt cx="4140330" cy="2707701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587" t="10368" r="24303" b="15603"/>
                <a:stretch/>
              </p:blipFill>
              <p:spPr>
                <a:xfrm>
                  <a:off x="112281" y="3001108"/>
                  <a:ext cx="4140330" cy="27077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cxnSp>
              <p:nvCxnSpPr>
                <p:cNvPr id="31" name="Straight Connector 30"/>
                <p:cNvCxnSpPr>
                  <a:endCxn id="30" idx="3"/>
                </p:cNvCxnSpPr>
                <p:nvPr/>
              </p:nvCxnSpPr>
              <p:spPr>
                <a:xfrm>
                  <a:off x="1546534" y="4353004"/>
                  <a:ext cx="2706077" cy="1955"/>
                </a:xfrm>
                <a:prstGeom prst="line">
                  <a:avLst/>
                </a:prstGeom>
                <a:ln w="508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Isosceles Triangle 23"/>
              <p:cNvSpPr/>
              <p:nvPr/>
            </p:nvSpPr>
            <p:spPr>
              <a:xfrm>
                <a:off x="1481601" y="4267200"/>
                <a:ext cx="129866" cy="116255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1698934" y="4267200"/>
                <a:ext cx="129866" cy="116255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1908779" y="4267200"/>
                <a:ext cx="129866" cy="116255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2249006" y="4267198"/>
                <a:ext cx="129866" cy="11625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2431497" y="4267200"/>
                <a:ext cx="129866" cy="116255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2834639" y="4267199"/>
                <a:ext cx="129866" cy="116255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770263" y="5254439"/>
              <a:ext cx="260985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Non-convective wind 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70" y="1480756"/>
            <a:ext cx="4485739" cy="1948244"/>
          </a:xfrm>
        </p:spPr>
        <p:txBody>
          <a:bodyPr>
            <a:normAutofit/>
          </a:bodyPr>
          <a:lstStyle/>
          <a:p>
            <a:r>
              <a:rPr lang="en-US" dirty="0"/>
              <a:t>Results show modeling low-level stability is more important </a:t>
            </a:r>
            <a:r>
              <a:rPr lang="en-US" dirty="0" smtClean="0"/>
              <a:t>to near surface wind forecast than </a:t>
            </a:r>
            <a:r>
              <a:rPr lang="en-US" dirty="0"/>
              <a:t>correctly modeling the stratospheric intrusion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616"/>
            <a:ext cx="8229600" cy="1572018"/>
          </a:xfrm>
        </p:spPr>
        <p:txBody>
          <a:bodyPr>
            <a:normAutofit/>
          </a:bodyPr>
          <a:lstStyle/>
          <a:p>
            <a:r>
              <a:rPr lang="en-US" dirty="0" smtClean="0"/>
              <a:t>Stratospheric intrusions and non-convective wind forecasts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0677" y="3494432"/>
            <a:ext cx="4325086" cy="2665076"/>
            <a:chOff x="4157810" y="3634602"/>
            <a:chExt cx="4845239" cy="314719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26" t="31566" r="16080" b="22542"/>
            <a:stretch/>
          </p:blipFill>
          <p:spPr>
            <a:xfrm>
              <a:off x="4157810" y="3634602"/>
              <a:ext cx="4845239" cy="31471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3" name="Straight Arrow Connector 22"/>
            <p:cNvCxnSpPr/>
            <p:nvPr/>
          </p:nvCxnSpPr>
          <p:spPr>
            <a:xfrm flipH="1" flipV="1">
              <a:off x="7924800" y="5879070"/>
              <a:ext cx="533400" cy="514598"/>
            </a:xfrm>
            <a:prstGeom prst="straightConnector1">
              <a:avLst/>
            </a:prstGeom>
            <a:ln w="25400">
              <a:solidFill>
                <a:srgbClr val="C2645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467600" y="5072264"/>
              <a:ext cx="381001" cy="4903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624423" y="5879070"/>
              <a:ext cx="1107443" cy="399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92D050"/>
                  </a:solidFill>
                </a:rPr>
                <a:t>Control</a:t>
              </a:r>
              <a:endParaRPr lang="en-US" sz="1600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54804" y="4080416"/>
              <a:ext cx="1488670" cy="399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Experiment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8267" y="3947447"/>
              <a:ext cx="990600" cy="399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NARR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245137" y="5739056"/>
              <a:ext cx="243855" cy="12784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721544" y="4238403"/>
              <a:ext cx="243855" cy="9519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580995" y="4238403"/>
              <a:ext cx="119140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615024" y="4800617"/>
              <a:ext cx="1157376" cy="399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Control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04563" y="6367047"/>
              <a:ext cx="1528575" cy="399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2645A"/>
                  </a:solidFill>
                </a:rPr>
                <a:t>Experiment</a:t>
              </a:r>
              <a:endParaRPr lang="en-US" sz="1600" b="1" dirty="0">
                <a:solidFill>
                  <a:srgbClr val="C2645A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7924800" y="4333600"/>
              <a:ext cx="152400" cy="7386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4609421" y="4268434"/>
            <a:ext cx="4468218" cy="1746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Modeling low-level stability could be improved by: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developing a GSI Module to assimilate profiles with more appropriate error values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49" y="1433794"/>
            <a:ext cx="414067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GSI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0" y="1009292"/>
            <a:ext cx="4948688" cy="5520904"/>
          </a:xfrm>
        </p:spPr>
        <p:txBody>
          <a:bodyPr>
            <a:noAutofit/>
          </a:bodyPr>
          <a:lstStyle/>
          <a:p>
            <a:r>
              <a:rPr lang="en-US" dirty="0" smtClean="0"/>
              <a:t>Since &lt;10% of radiances are assimilated there has been a shift to assimilate some cloud-affected radiances; but this is complex</a:t>
            </a:r>
          </a:p>
          <a:p>
            <a:r>
              <a:rPr lang="en-US" dirty="0" smtClean="0"/>
              <a:t>Hyperspectral IR profile assimilation might offer a less complex approach in partly cloudy regions</a:t>
            </a:r>
          </a:p>
          <a:p>
            <a:r>
              <a:rPr lang="en-US" dirty="0" smtClean="0"/>
              <a:t>Problem: Profiles are traditionally assimilated as </a:t>
            </a:r>
            <a:r>
              <a:rPr lang="en-US" dirty="0" err="1" smtClean="0"/>
              <a:t>rawinsondes</a:t>
            </a:r>
            <a:r>
              <a:rPr lang="en-US" dirty="0" smtClean="0"/>
              <a:t> and assigned unrepresentative error values</a:t>
            </a:r>
          </a:p>
          <a:p>
            <a:pPr lvl="1"/>
            <a:r>
              <a:rPr lang="en-US" dirty="0" err="1" smtClean="0"/>
              <a:t>Radiosonde</a:t>
            </a:r>
            <a:r>
              <a:rPr lang="en-US" dirty="0" smtClean="0"/>
              <a:t>: t = 0.5 K, q = 5%</a:t>
            </a:r>
          </a:p>
          <a:p>
            <a:pPr lvl="1"/>
            <a:r>
              <a:rPr lang="en-US" dirty="0" smtClean="0"/>
              <a:t>AIRS:  t = 1K/km, q = 15%/2km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2304" y="995184"/>
            <a:ext cx="4116429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3102" y="2947995"/>
            <a:ext cx="3705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a) IASI temperature retrieval errors and b) bias against </a:t>
            </a:r>
            <a:r>
              <a:rPr lang="en-US" sz="1400" i="1" dirty="0" err="1" smtClean="0">
                <a:latin typeface="+mn-lt"/>
              </a:rPr>
              <a:t>radiosondes</a:t>
            </a:r>
            <a:r>
              <a:rPr lang="en-US" sz="1400" i="1" dirty="0" smtClean="0">
                <a:latin typeface="+mn-lt"/>
              </a:rPr>
              <a:t>. Black line expected </a:t>
            </a:r>
            <a:r>
              <a:rPr lang="en-US" sz="1400" i="1" dirty="0" err="1" smtClean="0">
                <a:latin typeface="+mn-lt"/>
              </a:rPr>
              <a:t>std</a:t>
            </a:r>
            <a:r>
              <a:rPr lang="en-US" sz="1400" i="1" dirty="0" smtClean="0">
                <a:latin typeface="+mn-lt"/>
              </a:rPr>
              <a:t> error, red dashed line error assessed by validation, green line variances derived from </a:t>
            </a:r>
            <a:r>
              <a:rPr lang="en-US" sz="1400" i="1" dirty="0" err="1" smtClean="0">
                <a:latin typeface="+mn-lt"/>
              </a:rPr>
              <a:t>radiosondes</a:t>
            </a:r>
            <a:r>
              <a:rPr lang="en-US" sz="1400" i="1" dirty="0" smtClean="0">
                <a:latin typeface="+mn-lt"/>
              </a:rPr>
              <a:t> (</a:t>
            </a:r>
            <a:r>
              <a:rPr lang="en-US" sz="1400" i="1" dirty="0" err="1" smtClean="0">
                <a:latin typeface="+mn-lt"/>
              </a:rPr>
              <a:t>Pougatchev</a:t>
            </a:r>
            <a:r>
              <a:rPr lang="en-US" sz="1400" i="1" dirty="0" smtClean="0">
                <a:latin typeface="+mn-lt"/>
              </a:rPr>
              <a:t> et al. 2009)</a:t>
            </a:r>
            <a:endParaRPr lang="en-US" sz="14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7326" y="1865295"/>
            <a:ext cx="11731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Increased error below 900 mb</a:t>
            </a:r>
            <a:endParaRPr lang="en-US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1488" y="1542129"/>
            <a:ext cx="13294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T bias against </a:t>
            </a:r>
            <a:r>
              <a:rPr lang="en-US" sz="1200" dirty="0" err="1" smtClean="0">
                <a:latin typeface="+mn-lt"/>
              </a:rPr>
              <a:t>radiosondes</a:t>
            </a:r>
            <a:r>
              <a:rPr lang="en-US" sz="1200" dirty="0" smtClean="0">
                <a:latin typeface="+mn-lt"/>
              </a:rPr>
              <a:t> more than +/- 0.5 K</a:t>
            </a:r>
            <a:endParaRPr lang="en-US" sz="1200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20906" y="2326960"/>
            <a:ext cx="146420" cy="13156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350370" y="2214691"/>
            <a:ext cx="207035" cy="30422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057072" y="1319842"/>
            <a:ext cx="445699" cy="18807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59816" y="4243568"/>
            <a:ext cx="3972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Goal: modify GSI source code to assimilate profiles in a separate module with error values representative of AIRS, IASI, and CrIS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75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77"/>
            <a:ext cx="8229600" cy="1572026"/>
          </a:xfrm>
        </p:spPr>
        <p:txBody>
          <a:bodyPr>
            <a:normAutofit/>
          </a:bodyPr>
          <a:lstStyle/>
          <a:p>
            <a:r>
              <a:rPr lang="en-US" dirty="0" smtClean="0"/>
              <a:t>Assimilation of AIRS </a:t>
            </a:r>
            <a:br>
              <a:rPr lang="en-US" dirty="0" smtClean="0"/>
            </a:br>
            <a:r>
              <a:rPr lang="en-US" dirty="0" smtClean="0"/>
              <a:t>bias corrected profiles</a:t>
            </a:r>
            <a:endParaRPr lang="en-US" dirty="0"/>
          </a:p>
        </p:txBody>
      </p:sp>
      <p:pic>
        <p:nvPicPr>
          <p:cNvPr id="9" name="Picture 8" descr="meanq-v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b="7534"/>
          <a:stretch/>
        </p:blipFill>
        <p:spPr>
          <a:xfrm>
            <a:off x="5486352" y="1923689"/>
            <a:ext cx="3232091" cy="3717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1283" y="1615913"/>
            <a:ext cx="278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Mean Model/</a:t>
            </a:r>
            <a:r>
              <a:rPr lang="en-US" sz="1400" i="1" dirty="0" err="1" smtClean="0">
                <a:latin typeface="+mn-lt"/>
              </a:rPr>
              <a:t>Obs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q Profiles</a:t>
            </a:r>
            <a:endParaRPr lang="en-US" sz="1400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1283" y="4262098"/>
            <a:ext cx="116058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Drier </a:t>
            </a:r>
            <a:r>
              <a:rPr lang="en-US" sz="1400" dirty="0" err="1" smtClean="0">
                <a:latin typeface="+mn-lt"/>
              </a:rPr>
              <a:t>Obs</a:t>
            </a:r>
            <a:r>
              <a:rPr lang="en-US" sz="1400" dirty="0" smtClean="0">
                <a:latin typeface="+mn-lt"/>
              </a:rPr>
              <a:t> mid-upper levels</a:t>
            </a:r>
            <a:endParaRPr lang="en-US" sz="1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346503" y="3485072"/>
            <a:ext cx="71550" cy="7770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13649" y="1495594"/>
            <a:ext cx="5479785" cy="5072333"/>
          </a:xfrm>
        </p:spPr>
        <p:txBody>
          <a:bodyPr>
            <a:normAutofit/>
          </a:bodyPr>
          <a:lstStyle/>
          <a:p>
            <a:r>
              <a:rPr lang="en-US" dirty="0" smtClean="0"/>
              <a:t>Problem: there is a systematic humidity bias between the model background and AIRS mid-upper level q retrievals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Goal</a:t>
            </a:r>
            <a:r>
              <a:rPr lang="en-US" dirty="0"/>
              <a:t>: improve WRF </a:t>
            </a:r>
            <a:r>
              <a:rPr lang="en-US" dirty="0" smtClean="0"/>
              <a:t>forecasts </a:t>
            </a:r>
            <a:r>
              <a:rPr lang="en-US" dirty="0"/>
              <a:t>by </a:t>
            </a:r>
            <a:r>
              <a:rPr lang="en-US" dirty="0" smtClean="0"/>
              <a:t>assimilation of corrected profiles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Atmospheric River forecasts show bias </a:t>
            </a:r>
            <a:r>
              <a:rPr lang="en-US" dirty="0"/>
              <a:t>correction was effective since </a:t>
            </a:r>
            <a:r>
              <a:rPr lang="en-US" dirty="0" smtClean="0"/>
              <a:t>narrower feature and mean </a:t>
            </a:r>
            <a:r>
              <a:rPr lang="en-US" dirty="0"/>
              <a:t>innovation (</a:t>
            </a:r>
            <a:r>
              <a:rPr lang="en-US" dirty="0" err="1"/>
              <a:t>obs</a:t>
            </a:r>
            <a:r>
              <a:rPr lang="en-US" dirty="0"/>
              <a:t>-background) was near </a:t>
            </a:r>
            <a:r>
              <a:rPr lang="en-US" dirty="0" smtClean="0"/>
              <a:t>zero*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Future opportunities: 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Similar studies with </a:t>
            </a:r>
            <a:r>
              <a:rPr lang="en-US" dirty="0" err="1" smtClean="0"/>
              <a:t>CrIS</a:t>
            </a:r>
            <a:r>
              <a:rPr lang="en-US" dirty="0" smtClean="0"/>
              <a:t> 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More optimal profile assimilation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6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4422" y="5796952"/>
            <a:ext cx="276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*Narrower feature not just a result of </a:t>
            </a:r>
            <a:r>
              <a:rPr lang="en-US" sz="1400" i="1" dirty="0" err="1" smtClean="0">
                <a:latin typeface="+mn-lt"/>
              </a:rPr>
              <a:t>obs</a:t>
            </a:r>
            <a:r>
              <a:rPr lang="en-US" sz="1400" i="1" dirty="0" smtClean="0">
                <a:latin typeface="+mn-lt"/>
              </a:rPr>
              <a:t> drying the model</a:t>
            </a:r>
            <a:endParaRPr lang="en-US" sz="1400" i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010" y="2501610"/>
            <a:ext cx="121276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apply bias correction to q profiles at each layer</a:t>
            </a:r>
          </a:p>
        </p:txBody>
      </p:sp>
    </p:spTree>
    <p:extLst>
      <p:ext uri="{BB962C8B-B14F-4D97-AF65-F5344CB8AC3E}">
        <p14:creationId xmlns:p14="http://schemas.microsoft.com/office/powerpoint/2010/main" val="6019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75116"/>
          </a:xfrm>
        </p:spPr>
        <p:txBody>
          <a:bodyPr>
            <a:normAutofit/>
          </a:bodyPr>
          <a:lstStyle/>
          <a:p>
            <a:r>
              <a:rPr lang="en-US" dirty="0" smtClean="0"/>
              <a:t>Satellite CTP comparison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1" y="1006978"/>
            <a:ext cx="8988725" cy="4525963"/>
          </a:xfrm>
        </p:spPr>
        <p:txBody>
          <a:bodyPr/>
          <a:lstStyle/>
          <a:p>
            <a:r>
              <a:rPr lang="en-US" dirty="0" smtClean="0"/>
              <a:t>GSI </a:t>
            </a:r>
            <a:r>
              <a:rPr lang="en-US" dirty="0" smtClean="0"/>
              <a:t>defined CTP can </a:t>
            </a:r>
            <a:r>
              <a:rPr lang="en-US" dirty="0" smtClean="0"/>
              <a:t>miss-clouds, incorrectly </a:t>
            </a:r>
            <a:r>
              <a:rPr lang="en-US" dirty="0" smtClean="0"/>
              <a:t>assign radiances as cloud-free and assimilate cloud-contaminated radiances</a:t>
            </a:r>
          </a:p>
          <a:p>
            <a:pPr lvl="0"/>
            <a:r>
              <a:rPr lang="en-US" dirty="0"/>
              <a:t>A study </a:t>
            </a:r>
            <a:r>
              <a:rPr lang="en-US" b="1" dirty="0"/>
              <a:t>combining</a:t>
            </a:r>
            <a:r>
              <a:rPr lang="en-US" dirty="0"/>
              <a:t> the </a:t>
            </a:r>
            <a:r>
              <a:rPr lang="en-US" b="1" dirty="0"/>
              <a:t>lessons learned </a:t>
            </a:r>
            <a:r>
              <a:rPr lang="en-US" dirty="0"/>
              <a:t>on </a:t>
            </a:r>
            <a:r>
              <a:rPr lang="en-US" b="1" dirty="0"/>
              <a:t>infrared cloud contamination</a:t>
            </a:r>
            <a:r>
              <a:rPr lang="en-US" dirty="0"/>
              <a:t> in data assimilation by </a:t>
            </a:r>
            <a:r>
              <a:rPr lang="en-US" b="1" dirty="0" err="1"/>
              <a:t>SPoRT’s</a:t>
            </a:r>
            <a:r>
              <a:rPr lang="en-US" b="1" dirty="0"/>
              <a:t> utilization of MODIS Cloud Heights</a:t>
            </a:r>
            <a:r>
              <a:rPr lang="en-US" dirty="0"/>
              <a:t> and </a:t>
            </a:r>
            <a:r>
              <a:rPr lang="en-US" b="1" dirty="0"/>
              <a:t>GMAO’s efforts relating </a:t>
            </a:r>
            <a:r>
              <a:rPr lang="en-US" b="1" dirty="0" err="1"/>
              <a:t>adjoint</a:t>
            </a:r>
            <a:r>
              <a:rPr lang="en-US" b="1" dirty="0"/>
              <a:t>-based observation impacts to errors in cloud screening </a:t>
            </a:r>
            <a:r>
              <a:rPr lang="en-US" dirty="0"/>
              <a:t>is underway to help further </a:t>
            </a:r>
            <a:r>
              <a:rPr lang="en-US" b="1" dirty="0"/>
              <a:t>quantify the effects of </a:t>
            </a:r>
            <a:r>
              <a:rPr lang="en-US" dirty="0"/>
              <a:t>these </a:t>
            </a:r>
            <a:r>
              <a:rPr lang="en-US" b="1" dirty="0"/>
              <a:t>measurements</a:t>
            </a:r>
            <a:r>
              <a:rPr lang="en-US" dirty="0"/>
              <a:t> on </a:t>
            </a:r>
            <a:r>
              <a:rPr lang="en-US" b="1" dirty="0"/>
              <a:t>analysis statistics, bias correction, and potentially forecast skill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396" y="4085937"/>
            <a:ext cx="8928340" cy="2636323"/>
            <a:chOff x="-56514" y="1892706"/>
            <a:chExt cx="9257027" cy="3119653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082" y="2393066"/>
              <a:ext cx="3044952" cy="25420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78" y="2393066"/>
              <a:ext cx="3044952" cy="25420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0" y="2393066"/>
              <a:ext cx="3044952" cy="2542032"/>
            </a:xfrm>
            <a:prstGeom prst="rect">
              <a:avLst/>
            </a:prstGeom>
          </p:spPr>
        </p:pic>
        <p:sp>
          <p:nvSpPr>
            <p:cNvPr id="8" name="TextBox 25"/>
            <p:cNvSpPr txBox="1"/>
            <p:nvPr/>
          </p:nvSpPr>
          <p:spPr>
            <a:xfrm>
              <a:off x="3091559" y="1919873"/>
              <a:ext cx="3054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i="1" dirty="0" smtClean="0">
                  <a:solidFill>
                    <a:srgbClr val="FF0000"/>
                  </a:solidFill>
                </a:rPr>
                <a:t>GSI CTP for 0000 UTC analysis on 22 November 2011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26"/>
            <p:cNvSpPr txBox="1"/>
            <p:nvPr/>
          </p:nvSpPr>
          <p:spPr>
            <a:xfrm>
              <a:off x="6146036" y="1925978"/>
              <a:ext cx="3054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i="1" dirty="0" smtClean="0">
                  <a:solidFill>
                    <a:srgbClr val="FF0000"/>
                  </a:solidFill>
                </a:rPr>
                <a:t>MODIS CTP valid 2240 UTC on 22 November 2011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6355" y="4780793"/>
              <a:ext cx="1152525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56514" y="1892706"/>
              <a:ext cx="3327164" cy="61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i="1" dirty="0" smtClean="0">
                  <a:solidFill>
                    <a:srgbClr val="FF0000"/>
                  </a:solidFill>
                </a:rPr>
                <a:t>T (K) ID at </a:t>
              </a:r>
              <a:r>
                <a:rPr lang="el-GR" sz="1400" b="1" i="1" dirty="0">
                  <a:solidFill>
                    <a:srgbClr val="FF0000"/>
                  </a:solidFill>
                </a:rPr>
                <a:t>σ</a:t>
              </a:r>
              <a:r>
                <a:rPr lang="en-US" sz="1400" b="1" i="1" dirty="0">
                  <a:solidFill>
                    <a:srgbClr val="FF0000"/>
                  </a:solidFill>
                </a:rPr>
                <a:t>=39 (≈500 </a:t>
              </a:r>
              <a:r>
                <a:rPr lang="en-US" sz="1400" b="1" i="1" dirty="0" err="1">
                  <a:solidFill>
                    <a:srgbClr val="FF0000"/>
                  </a:solidFill>
                </a:rPr>
                <a:t>hPa</a:t>
              </a:r>
              <a:r>
                <a:rPr lang="en-US" sz="1400" b="1" i="1" dirty="0">
                  <a:solidFill>
                    <a:srgbClr val="FF0000"/>
                  </a:solidFill>
                </a:rPr>
                <a:t>) 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for 0000 UTC analysis 22 November 2011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7964940" y="4684576"/>
              <a:ext cx="1235572" cy="327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rgbClr val="FF0000"/>
                  </a:solidFill>
                </a:rPr>
                <a:t>Low Clouds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82578" y="4688296"/>
              <a:ext cx="1164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rgbClr val="FF0000"/>
                  </a:solidFill>
                </a:rPr>
                <a:t>High Clouds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32"/>
            <p:cNvSpPr txBox="1"/>
            <p:nvPr/>
          </p:nvSpPr>
          <p:spPr>
            <a:xfrm>
              <a:off x="4905852" y="4680862"/>
              <a:ext cx="1325257" cy="327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rgbClr val="FF0000"/>
                  </a:solidFill>
                </a:rPr>
                <a:t>Low Clouds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3623490" y="4684582"/>
              <a:ext cx="1164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rgbClr val="FF0000"/>
                  </a:solidFill>
                </a:rPr>
                <a:t>High Clouds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190180" y="4698448"/>
              <a:ext cx="18094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rgbClr val="FF0000"/>
                  </a:solidFill>
                </a:rPr>
                <a:t>Larger Profile </a:t>
              </a:r>
              <a:r>
                <a:rPr lang="en-US" sz="1000" dirty="0">
                  <a:solidFill>
                    <a:srgbClr val="FF0000"/>
                  </a:solidFill>
                </a:rPr>
                <a:t>I</a:t>
              </a:r>
              <a:r>
                <a:rPr lang="en-US" sz="1000" dirty="0" smtClean="0">
                  <a:solidFill>
                    <a:srgbClr val="FF0000"/>
                  </a:solidFill>
                </a:rPr>
                <a:t>mpact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1464763" y="4697258"/>
              <a:ext cx="2051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rgbClr val="FF0000"/>
                  </a:solidFill>
                </a:rPr>
                <a:t>Larger Radiance </a:t>
              </a:r>
              <a:r>
                <a:rPr lang="en-US" sz="1000" dirty="0">
                  <a:solidFill>
                    <a:srgbClr val="FF0000"/>
                  </a:solidFill>
                </a:rPr>
                <a:t>I</a:t>
              </a:r>
              <a:r>
                <a:rPr lang="en-US" sz="1000" dirty="0" smtClean="0">
                  <a:solidFill>
                    <a:srgbClr val="FF0000"/>
                  </a:solidFill>
                </a:rPr>
                <a:t>mpact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55180" y="2456693"/>
              <a:ext cx="1862138" cy="2314575"/>
            </a:xfrm>
            <a:custGeom>
              <a:avLst/>
              <a:gdLst>
                <a:gd name="connsiteX0" fmla="*/ 209550 w 1862138"/>
                <a:gd name="connsiteY0" fmla="*/ 0 h 2314575"/>
                <a:gd name="connsiteX1" fmla="*/ 0 w 1862138"/>
                <a:gd name="connsiteY1" fmla="*/ 1843088 h 2314575"/>
                <a:gd name="connsiteX2" fmla="*/ 1819275 w 1862138"/>
                <a:gd name="connsiteY2" fmla="*/ 2314575 h 2314575"/>
                <a:gd name="connsiteX3" fmla="*/ 1862138 w 1862138"/>
                <a:gd name="connsiteY3" fmla="*/ 319088 h 2314575"/>
                <a:gd name="connsiteX4" fmla="*/ 619125 w 1862138"/>
                <a:gd name="connsiteY4" fmla="*/ 4763 h 2314575"/>
                <a:gd name="connsiteX5" fmla="*/ 209550 w 1862138"/>
                <a:gd name="connsiteY5" fmla="*/ 0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138" h="2314575">
                  <a:moveTo>
                    <a:pt x="209550" y="0"/>
                  </a:moveTo>
                  <a:lnTo>
                    <a:pt x="0" y="1843088"/>
                  </a:lnTo>
                  <a:lnTo>
                    <a:pt x="1819275" y="2314575"/>
                  </a:lnTo>
                  <a:lnTo>
                    <a:pt x="1862138" y="319088"/>
                  </a:lnTo>
                  <a:lnTo>
                    <a:pt x="619125" y="4763"/>
                  </a:lnTo>
                  <a:lnTo>
                    <a:pt x="20955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16370" y="2451914"/>
              <a:ext cx="1862138" cy="2314575"/>
            </a:xfrm>
            <a:custGeom>
              <a:avLst/>
              <a:gdLst>
                <a:gd name="connsiteX0" fmla="*/ 209550 w 1862138"/>
                <a:gd name="connsiteY0" fmla="*/ 0 h 2314575"/>
                <a:gd name="connsiteX1" fmla="*/ 0 w 1862138"/>
                <a:gd name="connsiteY1" fmla="*/ 1843088 h 2314575"/>
                <a:gd name="connsiteX2" fmla="*/ 1819275 w 1862138"/>
                <a:gd name="connsiteY2" fmla="*/ 2314575 h 2314575"/>
                <a:gd name="connsiteX3" fmla="*/ 1862138 w 1862138"/>
                <a:gd name="connsiteY3" fmla="*/ 319088 h 2314575"/>
                <a:gd name="connsiteX4" fmla="*/ 619125 w 1862138"/>
                <a:gd name="connsiteY4" fmla="*/ 4763 h 2314575"/>
                <a:gd name="connsiteX5" fmla="*/ 209550 w 1862138"/>
                <a:gd name="connsiteY5" fmla="*/ 0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138" h="2314575">
                  <a:moveTo>
                    <a:pt x="209550" y="0"/>
                  </a:moveTo>
                  <a:lnTo>
                    <a:pt x="0" y="1843088"/>
                  </a:lnTo>
                  <a:lnTo>
                    <a:pt x="1819275" y="2314575"/>
                  </a:lnTo>
                  <a:lnTo>
                    <a:pt x="1862138" y="319088"/>
                  </a:lnTo>
                  <a:lnTo>
                    <a:pt x="619125" y="4763"/>
                  </a:lnTo>
                  <a:lnTo>
                    <a:pt x="20955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98029" y="3461279"/>
              <a:ext cx="1224852" cy="798815"/>
              <a:chOff x="457899" y="4652661"/>
              <a:chExt cx="1224852" cy="79881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118299" y="4652661"/>
                <a:ext cx="564452" cy="5606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7899" y="4890786"/>
                <a:ext cx="564452" cy="5606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542282" y="3462914"/>
              <a:ext cx="1224852" cy="798815"/>
              <a:chOff x="457899" y="4652661"/>
              <a:chExt cx="1224852" cy="798815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118299" y="4652661"/>
                <a:ext cx="564452" cy="5606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57899" y="4890786"/>
                <a:ext cx="564452" cy="5606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596378" y="3462914"/>
              <a:ext cx="1224852" cy="798815"/>
              <a:chOff x="457899" y="4652661"/>
              <a:chExt cx="1224852" cy="798815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118299" y="4652661"/>
                <a:ext cx="564452" cy="5606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57899" y="4890786"/>
                <a:ext cx="564452" cy="5606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7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01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SPoRT is working to improve NWP forecasts through assimilating hyperspectral IR profiles for specific applications</a:t>
            </a:r>
          </a:p>
          <a:p>
            <a:pPr lvl="1"/>
            <a:r>
              <a:rPr lang="en-US" dirty="0" smtClean="0"/>
              <a:t>Atmospheric rivers</a:t>
            </a:r>
          </a:p>
          <a:p>
            <a:pPr lvl="1"/>
            <a:r>
              <a:rPr lang="en-US" dirty="0" smtClean="0"/>
              <a:t>Stratospheric intrusions and non-convective winds</a:t>
            </a:r>
          </a:p>
          <a:p>
            <a:r>
              <a:rPr lang="en-US" dirty="0" smtClean="0"/>
              <a:t>SPoRT is working to develop methods to improve hyperspectral IR profile and radiance assimilation in GSI</a:t>
            </a:r>
          </a:p>
          <a:p>
            <a:pPr lvl="1"/>
            <a:r>
              <a:rPr lang="en-US" dirty="0"/>
              <a:t>Module for profile </a:t>
            </a:r>
            <a:r>
              <a:rPr lang="en-US" dirty="0" smtClean="0"/>
              <a:t>assimilation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ias correction</a:t>
            </a:r>
          </a:p>
          <a:p>
            <a:pPr lvl="1"/>
            <a:r>
              <a:rPr lang="en-US" dirty="0" smtClean="0"/>
              <a:t>Satellite CTP comparison</a:t>
            </a:r>
          </a:p>
          <a:p>
            <a:r>
              <a:rPr lang="en-US" dirty="0" smtClean="0"/>
              <a:t>SPoRT initially used AIRS and will continue to expand assimilation activities to include the next-generation SNPP/JPSS CrIS instrument</a:t>
            </a:r>
          </a:p>
          <a:p>
            <a:pPr lvl="1"/>
            <a:r>
              <a:rPr lang="en-US" dirty="0" smtClean="0"/>
              <a:t>Use of NUCAPS is an opportunity for consistency across multiple instruments</a:t>
            </a:r>
          </a:p>
          <a:p>
            <a:pPr lvl="1"/>
            <a:r>
              <a:rPr lang="en-US" dirty="0" smtClean="0"/>
              <a:t>Increased volume of observations available for assimilation </a:t>
            </a:r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8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43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8876</TotalTime>
  <Words>750</Words>
  <Application>Microsoft Office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Hyperspectral IR Data Assimilation</vt:lpstr>
      <vt:lpstr>Introduction</vt:lpstr>
      <vt:lpstr>Atmospheric Rivers</vt:lpstr>
      <vt:lpstr>Stratospheric intrusions and non-convective wind forecasts</vt:lpstr>
      <vt:lpstr>Stratospheric intrusions and non-convective wind forecasts</vt:lpstr>
      <vt:lpstr>Development of GSI module</vt:lpstr>
      <vt:lpstr>Assimilation of AIRS  bias corrected profiles</vt:lpstr>
      <vt:lpstr>Satellite CTP comparison 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eberndt</cp:lastModifiedBy>
  <cp:revision>594</cp:revision>
  <dcterms:created xsi:type="dcterms:W3CDTF">2009-10-14T04:03:29Z</dcterms:created>
  <dcterms:modified xsi:type="dcterms:W3CDTF">2014-08-26T20:52:14Z</dcterms:modified>
</cp:coreProperties>
</file>