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1" r:id="rId3"/>
    <p:sldId id="259" r:id="rId4"/>
    <p:sldId id="278" r:id="rId5"/>
    <p:sldId id="274" r:id="rId6"/>
    <p:sldId id="275" r:id="rId7"/>
    <p:sldId id="276" r:id="rId8"/>
    <p:sldId id="279" r:id="rId9"/>
    <p:sldId id="28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B79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4" autoAdjust="0"/>
    <p:restoredTop sz="66746" autoAdjust="0"/>
  </p:normalViewPr>
  <p:slideViewPr>
    <p:cSldViewPr snapToGrid="0" showGuides="1">
      <p:cViewPr varScale="1">
        <p:scale>
          <a:sx n="71" d="100"/>
          <a:sy n="71" d="100"/>
        </p:scale>
        <p:origin x="1470" y="7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9962DF-7421-4EA2-93D4-7D0F34BCA02D}" type="datetimeFigureOut">
              <a:rPr lang="en-US" smtClean="0"/>
              <a:t>7/27/2016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C7D7F6-5A7E-4464-9B64-9744DC3C7170}" type="slidenum">
              <a:rPr lang="en-US" smtClean="0"/>
              <a:t>‹#›</a:t>
            </a:fld>
            <a:endParaRPr lang="en-US"/>
          </a:p>
        </p:txBody>
      </p:sp>
    </p:spTree>
    <p:extLst>
      <p:ext uri="{BB962C8B-B14F-4D97-AF65-F5344CB8AC3E}">
        <p14:creationId xmlns:p14="http://schemas.microsoft.com/office/powerpoint/2010/main" val="3323938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Disasters</a:t>
            </a:r>
          </a:p>
          <a:p>
            <a:r>
              <a:rPr lang="en-US" dirty="0" smtClean="0"/>
              <a:t>Collaboration with FAA through work at CWSUs and AWC</a:t>
            </a:r>
          </a:p>
          <a:p>
            <a:r>
              <a:rPr lang="en-US" dirty="0" smtClean="0"/>
              <a:t>Collaboration with USGS,</a:t>
            </a:r>
            <a:r>
              <a:rPr lang="en-US" baseline="0" dirty="0" smtClean="0"/>
              <a:t> FEMA, USACE through NWC</a:t>
            </a:r>
            <a:endParaRPr lang="en-US" dirty="0" smtClean="0"/>
          </a:p>
          <a:p>
            <a:endParaRPr lang="en-US" dirty="0"/>
          </a:p>
        </p:txBody>
      </p:sp>
      <p:sp>
        <p:nvSpPr>
          <p:cNvPr id="4" name="Slide Number Placeholder 3"/>
          <p:cNvSpPr>
            <a:spLocks noGrp="1"/>
          </p:cNvSpPr>
          <p:nvPr>
            <p:ph type="sldNum" sz="quarter" idx="10"/>
          </p:nvPr>
        </p:nvSpPr>
        <p:spPr/>
        <p:txBody>
          <a:bodyPr/>
          <a:lstStyle/>
          <a:p>
            <a:fld id="{99C7D7F6-5A7E-4464-9B64-9744DC3C7170}" type="slidenum">
              <a:rPr lang="en-US" smtClean="0"/>
              <a:t>4</a:t>
            </a:fld>
            <a:endParaRPr lang="en-US"/>
          </a:p>
        </p:txBody>
      </p:sp>
    </p:spTree>
    <p:extLst>
      <p:ext uri="{BB962C8B-B14F-4D97-AF65-F5344CB8AC3E}">
        <p14:creationId xmlns:p14="http://schemas.microsoft.com/office/powerpoint/2010/main" val="3269619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09588" lvl="1" indent="0" eaLnBrk="1" hangingPunct="1">
              <a:lnSpc>
                <a:spcPct val="85000"/>
              </a:lnSpc>
              <a:spcAft>
                <a:spcPts val="600"/>
              </a:spcAft>
              <a:buFont typeface="Courier New" panose="02070309020205020404" pitchFamily="49" charset="0"/>
              <a:buNone/>
            </a:pPr>
            <a:r>
              <a:rPr lang="en-US" dirty="0" smtClean="0">
                <a:latin typeface="+mn-lt"/>
                <a:cs typeface="Tahoma" pitchFamily="34" charset="0"/>
              </a:rPr>
              <a:t>Total lightning (</a:t>
            </a:r>
            <a:r>
              <a:rPr lang="en-US" dirty="0" err="1" smtClean="0">
                <a:latin typeface="+mn-lt"/>
                <a:cs typeface="Tahoma" pitchFamily="34" charset="0"/>
              </a:rPr>
              <a:t>Meteosat</a:t>
            </a:r>
            <a:r>
              <a:rPr lang="en-US" dirty="0" smtClean="0">
                <a:latin typeface="+mn-lt"/>
                <a:cs typeface="Tahoma" pitchFamily="34" charset="0"/>
              </a:rPr>
              <a:t> LI)</a:t>
            </a:r>
          </a:p>
          <a:p>
            <a:pPr marL="509588" lvl="1" indent="0" eaLnBrk="1" hangingPunct="1">
              <a:lnSpc>
                <a:spcPct val="85000"/>
              </a:lnSpc>
              <a:spcAft>
                <a:spcPts val="600"/>
              </a:spcAft>
              <a:buFont typeface="Courier New" panose="02070309020205020404" pitchFamily="49" charset="0"/>
              <a:buNone/>
            </a:pPr>
            <a:r>
              <a:rPr lang="en-US" dirty="0" smtClean="0">
                <a:latin typeface="+mn-lt"/>
                <a:cs typeface="Tahoma" pitchFamily="34" charset="0"/>
              </a:rPr>
              <a:t>Local modeling (transition of modeling experience and datasets)</a:t>
            </a:r>
          </a:p>
          <a:p>
            <a:pPr marL="509588" lvl="1" indent="0" eaLnBrk="1" hangingPunct="1">
              <a:lnSpc>
                <a:spcPct val="85000"/>
              </a:lnSpc>
              <a:spcAft>
                <a:spcPts val="600"/>
              </a:spcAft>
              <a:buFont typeface="Courier New" panose="02070309020205020404" pitchFamily="49" charset="0"/>
              <a:buNone/>
            </a:pPr>
            <a:r>
              <a:rPr lang="en-US" dirty="0" smtClean="0">
                <a:latin typeface="+mn-lt"/>
                <a:cs typeface="Tahoma" pitchFamily="34" charset="0"/>
              </a:rPr>
              <a:t>Disaster applications</a:t>
            </a:r>
          </a:p>
          <a:p>
            <a:endParaRPr lang="en-US" dirty="0"/>
          </a:p>
        </p:txBody>
      </p:sp>
      <p:sp>
        <p:nvSpPr>
          <p:cNvPr id="4" name="Slide Number Placeholder 3"/>
          <p:cNvSpPr>
            <a:spLocks noGrp="1"/>
          </p:cNvSpPr>
          <p:nvPr>
            <p:ph type="sldNum" sz="quarter" idx="10"/>
          </p:nvPr>
        </p:nvSpPr>
        <p:spPr/>
        <p:txBody>
          <a:bodyPr/>
          <a:lstStyle/>
          <a:p>
            <a:fld id="{99C7D7F6-5A7E-4464-9B64-9744DC3C7170}" type="slidenum">
              <a:rPr lang="en-US" smtClean="0"/>
              <a:t>5</a:t>
            </a:fld>
            <a:endParaRPr lang="en-US"/>
          </a:p>
        </p:txBody>
      </p:sp>
    </p:spTree>
    <p:extLst>
      <p:ext uri="{BB962C8B-B14F-4D97-AF65-F5344CB8AC3E}">
        <p14:creationId xmlns:p14="http://schemas.microsoft.com/office/powerpoint/2010/main" val="1579115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F8C19F5-96A9-4E6C-9906-8A050A55B2D0}" type="datetimeFigureOut">
              <a:rPr lang="en-US" smtClean="0"/>
              <a:t>7/27/2016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5C340-F408-45CA-8532-AD29D075F3F0}" type="slidenum">
              <a:rPr lang="en-US" smtClean="0"/>
              <a:t>‹#›</a:t>
            </a:fld>
            <a:endParaRPr lang="en-US"/>
          </a:p>
        </p:txBody>
      </p:sp>
    </p:spTree>
    <p:extLst>
      <p:ext uri="{BB962C8B-B14F-4D97-AF65-F5344CB8AC3E}">
        <p14:creationId xmlns:p14="http://schemas.microsoft.com/office/powerpoint/2010/main" val="2814225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8C19F5-96A9-4E6C-9906-8A050A55B2D0}" type="datetimeFigureOut">
              <a:rPr lang="en-US" smtClean="0"/>
              <a:t>7/27/2016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5C340-F408-45CA-8532-AD29D075F3F0}" type="slidenum">
              <a:rPr lang="en-US" smtClean="0"/>
              <a:t>‹#›</a:t>
            </a:fld>
            <a:endParaRPr lang="en-US"/>
          </a:p>
        </p:txBody>
      </p:sp>
    </p:spTree>
    <p:extLst>
      <p:ext uri="{BB962C8B-B14F-4D97-AF65-F5344CB8AC3E}">
        <p14:creationId xmlns:p14="http://schemas.microsoft.com/office/powerpoint/2010/main" val="3864387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8C19F5-96A9-4E6C-9906-8A050A55B2D0}" type="datetimeFigureOut">
              <a:rPr lang="en-US" smtClean="0"/>
              <a:t>7/27/2016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5C340-F408-45CA-8532-AD29D075F3F0}" type="slidenum">
              <a:rPr lang="en-US" smtClean="0"/>
              <a:t>‹#›</a:t>
            </a:fld>
            <a:endParaRPr lang="en-US"/>
          </a:p>
        </p:txBody>
      </p:sp>
    </p:spTree>
    <p:extLst>
      <p:ext uri="{BB962C8B-B14F-4D97-AF65-F5344CB8AC3E}">
        <p14:creationId xmlns:p14="http://schemas.microsoft.com/office/powerpoint/2010/main" val="1906458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8C19F5-96A9-4E6C-9906-8A050A55B2D0}" type="datetimeFigureOut">
              <a:rPr lang="en-US" smtClean="0"/>
              <a:t>7/27/2016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5C340-F408-45CA-8532-AD29D075F3F0}" type="slidenum">
              <a:rPr lang="en-US" smtClean="0"/>
              <a:t>‹#›</a:t>
            </a:fld>
            <a:endParaRPr lang="en-US"/>
          </a:p>
        </p:txBody>
      </p:sp>
    </p:spTree>
    <p:extLst>
      <p:ext uri="{BB962C8B-B14F-4D97-AF65-F5344CB8AC3E}">
        <p14:creationId xmlns:p14="http://schemas.microsoft.com/office/powerpoint/2010/main" val="2676235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8C19F5-96A9-4E6C-9906-8A050A55B2D0}" type="datetimeFigureOut">
              <a:rPr lang="en-US" smtClean="0"/>
              <a:t>7/27/2016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5C340-F408-45CA-8532-AD29D075F3F0}" type="slidenum">
              <a:rPr lang="en-US" smtClean="0"/>
              <a:t>‹#›</a:t>
            </a:fld>
            <a:endParaRPr lang="en-US"/>
          </a:p>
        </p:txBody>
      </p:sp>
    </p:spTree>
    <p:extLst>
      <p:ext uri="{BB962C8B-B14F-4D97-AF65-F5344CB8AC3E}">
        <p14:creationId xmlns:p14="http://schemas.microsoft.com/office/powerpoint/2010/main" val="2954179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F8C19F5-96A9-4E6C-9906-8A050A55B2D0}" type="datetimeFigureOut">
              <a:rPr lang="en-US" smtClean="0"/>
              <a:t>7/27/2016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D5C340-F408-45CA-8532-AD29D075F3F0}" type="slidenum">
              <a:rPr lang="en-US" smtClean="0"/>
              <a:t>‹#›</a:t>
            </a:fld>
            <a:endParaRPr lang="en-US"/>
          </a:p>
        </p:txBody>
      </p:sp>
    </p:spTree>
    <p:extLst>
      <p:ext uri="{BB962C8B-B14F-4D97-AF65-F5344CB8AC3E}">
        <p14:creationId xmlns:p14="http://schemas.microsoft.com/office/powerpoint/2010/main" val="101306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F8C19F5-96A9-4E6C-9906-8A050A55B2D0}" type="datetimeFigureOut">
              <a:rPr lang="en-US" smtClean="0"/>
              <a:t>7/27/2016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D5C340-F408-45CA-8532-AD29D075F3F0}" type="slidenum">
              <a:rPr lang="en-US" smtClean="0"/>
              <a:t>‹#›</a:t>
            </a:fld>
            <a:endParaRPr lang="en-US"/>
          </a:p>
        </p:txBody>
      </p:sp>
    </p:spTree>
    <p:extLst>
      <p:ext uri="{BB962C8B-B14F-4D97-AF65-F5344CB8AC3E}">
        <p14:creationId xmlns:p14="http://schemas.microsoft.com/office/powerpoint/2010/main" val="2060149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F8C19F5-96A9-4E6C-9906-8A050A55B2D0}" type="datetimeFigureOut">
              <a:rPr lang="en-US" smtClean="0"/>
              <a:t>7/27/2016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D5C340-F408-45CA-8532-AD29D075F3F0}" type="slidenum">
              <a:rPr lang="en-US" smtClean="0"/>
              <a:t>‹#›</a:t>
            </a:fld>
            <a:endParaRPr lang="en-US"/>
          </a:p>
        </p:txBody>
      </p:sp>
    </p:spTree>
    <p:extLst>
      <p:ext uri="{BB962C8B-B14F-4D97-AF65-F5344CB8AC3E}">
        <p14:creationId xmlns:p14="http://schemas.microsoft.com/office/powerpoint/2010/main" val="3282050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8C19F5-96A9-4E6C-9906-8A050A55B2D0}" type="datetimeFigureOut">
              <a:rPr lang="en-US" smtClean="0"/>
              <a:t>7/27/2016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D5C340-F408-45CA-8532-AD29D075F3F0}" type="slidenum">
              <a:rPr lang="en-US" smtClean="0"/>
              <a:t>‹#›</a:t>
            </a:fld>
            <a:endParaRPr lang="en-US"/>
          </a:p>
        </p:txBody>
      </p:sp>
    </p:spTree>
    <p:extLst>
      <p:ext uri="{BB962C8B-B14F-4D97-AF65-F5344CB8AC3E}">
        <p14:creationId xmlns:p14="http://schemas.microsoft.com/office/powerpoint/2010/main" val="3458482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8C19F5-96A9-4E6C-9906-8A050A55B2D0}" type="datetimeFigureOut">
              <a:rPr lang="en-US" smtClean="0"/>
              <a:t>7/27/2016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D5C340-F408-45CA-8532-AD29D075F3F0}" type="slidenum">
              <a:rPr lang="en-US" smtClean="0"/>
              <a:t>‹#›</a:t>
            </a:fld>
            <a:endParaRPr lang="en-US"/>
          </a:p>
        </p:txBody>
      </p:sp>
    </p:spTree>
    <p:extLst>
      <p:ext uri="{BB962C8B-B14F-4D97-AF65-F5344CB8AC3E}">
        <p14:creationId xmlns:p14="http://schemas.microsoft.com/office/powerpoint/2010/main" val="405839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8C19F5-96A9-4E6C-9906-8A050A55B2D0}" type="datetimeFigureOut">
              <a:rPr lang="en-US" smtClean="0"/>
              <a:t>7/27/2016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D5C340-F408-45CA-8532-AD29D075F3F0}" type="slidenum">
              <a:rPr lang="en-US" smtClean="0"/>
              <a:t>‹#›</a:t>
            </a:fld>
            <a:endParaRPr lang="en-US"/>
          </a:p>
        </p:txBody>
      </p:sp>
    </p:spTree>
    <p:extLst>
      <p:ext uri="{BB962C8B-B14F-4D97-AF65-F5344CB8AC3E}">
        <p14:creationId xmlns:p14="http://schemas.microsoft.com/office/powerpoint/2010/main" val="1966839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8C19F5-96A9-4E6C-9906-8A050A55B2D0}" type="datetimeFigureOut">
              <a:rPr lang="en-US" smtClean="0"/>
              <a:t>7/27/2016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D5C340-F408-45CA-8532-AD29D075F3F0}" type="slidenum">
              <a:rPr lang="en-US" smtClean="0"/>
              <a:t>‹#›</a:t>
            </a:fld>
            <a:endParaRPr lang="en-US"/>
          </a:p>
        </p:txBody>
      </p:sp>
    </p:spTree>
    <p:extLst>
      <p:ext uri="{BB962C8B-B14F-4D97-AF65-F5344CB8AC3E}">
        <p14:creationId xmlns:p14="http://schemas.microsoft.com/office/powerpoint/2010/main" val="18629884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3"/>
          <p:cNvSpPr>
            <a:spLocks noGrp="1"/>
          </p:cNvSpPr>
          <p:nvPr>
            <p:ph type="title"/>
          </p:nvPr>
        </p:nvSpPr>
        <p:spPr>
          <a:xfrm>
            <a:off x="0" y="1709739"/>
            <a:ext cx="7875588" cy="2852737"/>
          </a:xfrm>
        </p:spPr>
        <p:txBody>
          <a:bodyPr/>
          <a:lstStyle/>
          <a:p>
            <a:r>
              <a:rPr lang="en-US" dirty="0" smtClean="0"/>
              <a:t>SPoRT Summary of Future Work</a:t>
            </a:r>
            <a:endParaRPr lang="en-US" dirty="0"/>
          </a:p>
        </p:txBody>
      </p:sp>
      <p:sp>
        <p:nvSpPr>
          <p:cNvPr id="5" name="Text Placeholder 4"/>
          <p:cNvSpPr>
            <a:spLocks noGrp="1"/>
          </p:cNvSpPr>
          <p:nvPr>
            <p:ph type="body" idx="1"/>
          </p:nvPr>
        </p:nvSpPr>
        <p:spPr>
          <a:xfrm>
            <a:off x="0" y="4589464"/>
            <a:ext cx="7875588" cy="1500187"/>
          </a:xfrm>
        </p:spPr>
        <p:txBody>
          <a:bodyPr/>
          <a:lstStyle/>
          <a:p>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53" y="6168087"/>
            <a:ext cx="672206" cy="557930"/>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0959" y="6289703"/>
            <a:ext cx="1472540" cy="314697"/>
          </a:xfrm>
          <a:prstGeom prst="rect">
            <a:avLst/>
          </a:prstGeom>
        </p:spPr>
      </p:pic>
    </p:spTree>
    <p:extLst>
      <p:ext uri="{BB962C8B-B14F-4D97-AF65-F5344CB8AC3E}">
        <p14:creationId xmlns:p14="http://schemas.microsoft.com/office/powerpoint/2010/main" val="23157575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753" y="6168087"/>
            <a:ext cx="672206" cy="557930"/>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0959" y="6289703"/>
            <a:ext cx="1472540" cy="314697"/>
          </a:xfrm>
          <a:prstGeom prst="rect">
            <a:avLst/>
          </a:prstGeom>
        </p:spPr>
      </p:pic>
      <p:sp>
        <p:nvSpPr>
          <p:cNvPr id="5" name="Title 15"/>
          <p:cNvSpPr>
            <a:spLocks noGrp="1"/>
          </p:cNvSpPr>
          <p:nvPr>
            <p:ph type="title"/>
          </p:nvPr>
        </p:nvSpPr>
        <p:spPr>
          <a:xfrm>
            <a:off x="457200" y="152400"/>
            <a:ext cx="8229600" cy="1143000"/>
          </a:xfrm>
        </p:spPr>
        <p:txBody>
          <a:bodyPr>
            <a:normAutofit/>
          </a:bodyPr>
          <a:lstStyle/>
          <a:p>
            <a:r>
              <a:rPr lang="en-US" sz="4400" b="1" dirty="0" smtClean="0">
                <a:effectLst>
                  <a:outerShdw blurRad="38100" dist="38100" dir="2700000" algn="tl">
                    <a:srgbClr val="000000">
                      <a:alpha val="43137"/>
                    </a:srgbClr>
                  </a:outerShdw>
                </a:effectLst>
              </a:rPr>
              <a:t>SPoRT Vision</a:t>
            </a:r>
            <a:endParaRPr lang="en-US" sz="4400" b="1" dirty="0">
              <a:effectLst>
                <a:outerShdw blurRad="38100" dist="38100" dir="2700000" algn="tl">
                  <a:srgbClr val="000000">
                    <a:alpha val="43137"/>
                  </a:srgbClr>
                </a:outerShdw>
              </a:effectLst>
            </a:endParaRPr>
          </a:p>
        </p:txBody>
      </p:sp>
      <p:sp>
        <p:nvSpPr>
          <p:cNvPr id="6" name="Content Placeholder 16"/>
          <p:cNvSpPr txBox="1">
            <a:spLocks/>
          </p:cNvSpPr>
          <p:nvPr/>
        </p:nvSpPr>
        <p:spPr bwMode="auto">
          <a:xfrm>
            <a:off x="457200" y="1288965"/>
            <a:ext cx="8229600" cy="4130675"/>
          </a:xfrm>
          <a:prstGeom prst="rect">
            <a:avLst/>
          </a:prstGeom>
          <a:noFill/>
          <a:ln w="9525">
            <a:noFill/>
            <a:miter lim="800000"/>
            <a:headEnd/>
            <a:tailEnd/>
          </a:ln>
        </p:spPr>
        <p:txBody>
          <a:bodyPr/>
          <a:lstStyle/>
          <a:p>
            <a:pPr marL="112713" indent="-112713">
              <a:lnSpc>
                <a:spcPct val="85000"/>
              </a:lnSpc>
              <a:spcBef>
                <a:spcPts val="600"/>
              </a:spcBef>
              <a:buFont typeface="Arial" charset="0"/>
              <a:buNone/>
            </a:pPr>
            <a:r>
              <a:rPr lang="en-US" sz="2400" u="sng" dirty="0" smtClean="0">
                <a:solidFill>
                  <a:prstClr val="black"/>
                </a:solidFill>
                <a:latin typeface="Calibri" pitchFamily="34" charset="0"/>
              </a:rPr>
              <a:t>Vision</a:t>
            </a:r>
            <a:r>
              <a:rPr lang="en-US" sz="2400" dirty="0" smtClean="0">
                <a:solidFill>
                  <a:prstClr val="black"/>
                </a:solidFill>
                <a:latin typeface="Calibri" pitchFamily="34" charset="0"/>
              </a:rPr>
              <a:t> - to </a:t>
            </a:r>
            <a:r>
              <a:rPr lang="en-US" sz="2400" dirty="0">
                <a:solidFill>
                  <a:prstClr val="black"/>
                </a:solidFill>
                <a:latin typeface="Calibri" pitchFamily="34" charset="0"/>
              </a:rPr>
              <a:t>become a</a:t>
            </a:r>
            <a:r>
              <a:rPr lang="en-US" sz="2400" dirty="0" smtClean="0">
                <a:solidFill>
                  <a:prstClr val="black"/>
                </a:solidFill>
                <a:latin typeface="Calibri" pitchFamily="34" charset="0"/>
              </a:rPr>
              <a:t> </a:t>
            </a:r>
            <a:r>
              <a:rPr lang="en-US" sz="2400" dirty="0">
                <a:solidFill>
                  <a:prstClr val="black"/>
                </a:solidFill>
                <a:latin typeface="Calibri" pitchFamily="34" charset="0"/>
              </a:rPr>
              <a:t>focal point and facilitator for the transfer of NASA </a:t>
            </a:r>
            <a:r>
              <a:rPr lang="en-US" sz="2400" dirty="0" smtClean="0">
                <a:solidFill>
                  <a:prstClr val="black"/>
                </a:solidFill>
                <a:latin typeface="Calibri" pitchFamily="34" charset="0"/>
              </a:rPr>
              <a:t>Earth </a:t>
            </a:r>
            <a:r>
              <a:rPr lang="en-US" sz="2400" dirty="0">
                <a:solidFill>
                  <a:prstClr val="black"/>
                </a:solidFill>
                <a:latin typeface="Calibri" pitchFamily="34" charset="0"/>
              </a:rPr>
              <a:t>science </a:t>
            </a:r>
            <a:r>
              <a:rPr lang="en-US" sz="2400" dirty="0" smtClean="0">
                <a:solidFill>
                  <a:prstClr val="black"/>
                </a:solidFill>
                <a:latin typeface="Calibri" pitchFamily="34" charset="0"/>
              </a:rPr>
              <a:t>datasets, products, and technologies </a:t>
            </a:r>
            <a:r>
              <a:rPr lang="en-US" sz="2400" dirty="0">
                <a:solidFill>
                  <a:prstClr val="black"/>
                </a:solidFill>
                <a:latin typeface="Calibri" pitchFamily="34" charset="0"/>
              </a:rPr>
              <a:t>to </a:t>
            </a:r>
            <a:r>
              <a:rPr lang="en-US" sz="2400" dirty="0" smtClean="0">
                <a:solidFill>
                  <a:prstClr val="black"/>
                </a:solidFill>
                <a:latin typeface="Calibri" pitchFamily="34" charset="0"/>
              </a:rPr>
              <a:t>operational decision makers </a:t>
            </a:r>
            <a:r>
              <a:rPr lang="en-US" sz="2400" dirty="0">
                <a:solidFill>
                  <a:prstClr val="black"/>
                </a:solidFill>
                <a:latin typeface="Calibri" pitchFamily="34" charset="0"/>
              </a:rPr>
              <a:t>with emphasis on short-term forecasting on the regional and local scale</a:t>
            </a:r>
          </a:p>
        </p:txBody>
      </p:sp>
      <p:grpSp>
        <p:nvGrpSpPr>
          <p:cNvPr id="8" name="Group 39"/>
          <p:cNvGrpSpPr>
            <a:grpSpLocks/>
          </p:cNvGrpSpPr>
          <p:nvPr/>
        </p:nvGrpSpPr>
        <p:grpSpPr bwMode="auto">
          <a:xfrm>
            <a:off x="392468" y="2667000"/>
            <a:ext cx="8062913" cy="1508125"/>
            <a:chOff x="864" y="3082"/>
            <a:chExt cx="5079" cy="950"/>
          </a:xfrm>
        </p:grpSpPr>
        <p:sp>
          <p:nvSpPr>
            <p:cNvPr id="9" name="AutoShape 15"/>
            <p:cNvSpPr>
              <a:spLocks noChangeAspect="1" noChangeArrowheads="1"/>
            </p:cNvSpPr>
            <p:nvPr/>
          </p:nvSpPr>
          <p:spPr bwMode="auto">
            <a:xfrm>
              <a:off x="864" y="3082"/>
              <a:ext cx="3984" cy="950"/>
            </a:xfrm>
            <a:prstGeom prst="rect">
              <a:avLst/>
            </a:prstGeom>
            <a:noFill/>
            <a:ln w="9525">
              <a:noFill/>
              <a:miter lim="800000"/>
              <a:headEnd/>
              <a:tailEnd/>
            </a:ln>
          </p:spPr>
          <p:txBody>
            <a:bodyPr/>
            <a:lstStyle/>
            <a:p>
              <a:endParaRPr lang="en-US">
                <a:solidFill>
                  <a:prstClr val="black"/>
                </a:solidFill>
              </a:endParaRPr>
            </a:p>
          </p:txBody>
        </p:sp>
        <p:grpSp>
          <p:nvGrpSpPr>
            <p:cNvPr id="10" name="Group 16"/>
            <p:cNvGrpSpPr>
              <a:grpSpLocks/>
            </p:cNvGrpSpPr>
            <p:nvPr/>
          </p:nvGrpSpPr>
          <p:grpSpPr bwMode="auto">
            <a:xfrm>
              <a:off x="913" y="3415"/>
              <a:ext cx="3702" cy="96"/>
              <a:chOff x="144" y="2928"/>
              <a:chExt cx="5424" cy="96"/>
            </a:xfrm>
          </p:grpSpPr>
          <p:sp>
            <p:nvSpPr>
              <p:cNvPr id="31" name="AutoShape 17"/>
              <p:cNvSpPr>
                <a:spLocks noChangeArrowheads="1"/>
              </p:cNvSpPr>
              <p:nvPr/>
            </p:nvSpPr>
            <p:spPr bwMode="auto">
              <a:xfrm>
                <a:off x="1344" y="2928"/>
                <a:ext cx="96" cy="96"/>
              </a:xfrm>
              <a:prstGeom prst="triangle">
                <a:avLst>
                  <a:gd name="adj" fmla="val 50000"/>
                </a:avLst>
              </a:prstGeom>
              <a:noFill/>
              <a:ln w="9525">
                <a:solidFill>
                  <a:srgbClr val="FFFFFF"/>
                </a:solidFill>
                <a:miter lim="800000"/>
                <a:headEnd/>
                <a:tailEnd/>
              </a:ln>
            </p:spPr>
            <p:txBody>
              <a:bodyPr anchor="ctr"/>
              <a:lstStyle/>
              <a:p>
                <a:endParaRPr lang="en-US">
                  <a:solidFill>
                    <a:prstClr val="black"/>
                  </a:solidFill>
                </a:endParaRPr>
              </a:p>
            </p:txBody>
          </p:sp>
          <p:sp>
            <p:nvSpPr>
              <p:cNvPr id="32" name="AutoShape 18"/>
              <p:cNvSpPr>
                <a:spLocks noChangeArrowheads="1"/>
              </p:cNvSpPr>
              <p:nvPr/>
            </p:nvSpPr>
            <p:spPr bwMode="auto">
              <a:xfrm>
                <a:off x="144" y="2928"/>
                <a:ext cx="96" cy="96"/>
              </a:xfrm>
              <a:prstGeom prst="triangle">
                <a:avLst>
                  <a:gd name="adj" fmla="val 50000"/>
                </a:avLst>
              </a:prstGeom>
              <a:noFill/>
              <a:ln w="9525">
                <a:solidFill>
                  <a:srgbClr val="FFFFFF"/>
                </a:solidFill>
                <a:miter lim="800000"/>
                <a:headEnd/>
                <a:tailEnd/>
              </a:ln>
            </p:spPr>
            <p:txBody>
              <a:bodyPr anchor="ctr"/>
              <a:lstStyle/>
              <a:p>
                <a:endParaRPr lang="en-US">
                  <a:solidFill>
                    <a:prstClr val="black"/>
                  </a:solidFill>
                </a:endParaRPr>
              </a:p>
            </p:txBody>
          </p:sp>
          <p:sp>
            <p:nvSpPr>
              <p:cNvPr id="33" name="AutoShape 19"/>
              <p:cNvSpPr>
                <a:spLocks noChangeArrowheads="1"/>
              </p:cNvSpPr>
              <p:nvPr/>
            </p:nvSpPr>
            <p:spPr bwMode="auto">
              <a:xfrm>
                <a:off x="5472" y="2928"/>
                <a:ext cx="96" cy="96"/>
              </a:xfrm>
              <a:prstGeom prst="triangle">
                <a:avLst>
                  <a:gd name="adj" fmla="val 50000"/>
                </a:avLst>
              </a:prstGeom>
              <a:noFill/>
              <a:ln w="9525">
                <a:solidFill>
                  <a:srgbClr val="FFFFFF"/>
                </a:solidFill>
                <a:miter lim="800000"/>
                <a:headEnd/>
                <a:tailEnd/>
              </a:ln>
            </p:spPr>
            <p:txBody>
              <a:bodyPr anchor="ctr"/>
              <a:lstStyle/>
              <a:p>
                <a:endParaRPr lang="en-US">
                  <a:solidFill>
                    <a:prstClr val="black"/>
                  </a:solidFill>
                </a:endParaRPr>
              </a:p>
            </p:txBody>
          </p:sp>
          <p:sp>
            <p:nvSpPr>
              <p:cNvPr id="34" name="AutoShape 20"/>
              <p:cNvSpPr>
                <a:spLocks noChangeArrowheads="1"/>
              </p:cNvSpPr>
              <p:nvPr/>
            </p:nvSpPr>
            <p:spPr bwMode="auto">
              <a:xfrm>
                <a:off x="3456" y="2928"/>
                <a:ext cx="96" cy="96"/>
              </a:xfrm>
              <a:prstGeom prst="triangle">
                <a:avLst>
                  <a:gd name="adj" fmla="val 50000"/>
                </a:avLst>
              </a:prstGeom>
              <a:noFill/>
              <a:ln w="9525">
                <a:solidFill>
                  <a:srgbClr val="FFFFFF"/>
                </a:solidFill>
                <a:miter lim="800000"/>
                <a:headEnd/>
                <a:tailEnd/>
              </a:ln>
            </p:spPr>
            <p:txBody>
              <a:bodyPr anchor="ctr"/>
              <a:lstStyle/>
              <a:p>
                <a:endParaRPr lang="en-US">
                  <a:solidFill>
                    <a:prstClr val="black"/>
                  </a:solidFill>
                </a:endParaRPr>
              </a:p>
            </p:txBody>
          </p:sp>
        </p:grpSp>
        <p:sp>
          <p:nvSpPr>
            <p:cNvPr id="11" name="Text Box 21"/>
            <p:cNvSpPr txBox="1">
              <a:spLocks noChangeArrowheads="1"/>
            </p:cNvSpPr>
            <p:nvPr/>
          </p:nvSpPr>
          <p:spPr bwMode="auto">
            <a:xfrm>
              <a:off x="1787" y="3463"/>
              <a:ext cx="347" cy="174"/>
            </a:xfrm>
            <a:prstGeom prst="rect">
              <a:avLst/>
            </a:prstGeom>
            <a:noFill/>
            <a:ln w="9525">
              <a:noFill/>
              <a:miter lim="800000"/>
              <a:headEnd/>
              <a:tailEnd/>
            </a:ln>
          </p:spPr>
          <p:txBody>
            <a:bodyPr lIns="85917" tIns="42958" rIns="85917" bIns="42958"/>
            <a:lstStyle/>
            <a:p>
              <a:r>
                <a:rPr lang="en-US" sz="1000">
                  <a:solidFill>
                    <a:srgbClr val="000000"/>
                  </a:solidFill>
                </a:rPr>
                <a:t>FY05</a:t>
              </a:r>
              <a:endParaRPr lang="en-US">
                <a:solidFill>
                  <a:prstClr val="black"/>
                </a:solidFill>
              </a:endParaRPr>
            </a:p>
          </p:txBody>
        </p:sp>
        <p:sp>
          <p:nvSpPr>
            <p:cNvPr id="12" name="Rectangle 22"/>
            <p:cNvSpPr>
              <a:spLocks noChangeArrowheads="1"/>
            </p:cNvSpPr>
            <p:nvPr/>
          </p:nvSpPr>
          <p:spPr bwMode="auto">
            <a:xfrm>
              <a:off x="4578" y="3254"/>
              <a:ext cx="1365" cy="162"/>
            </a:xfrm>
            <a:prstGeom prst="rect">
              <a:avLst/>
            </a:prstGeom>
            <a:solidFill>
              <a:srgbClr val="B79CCC"/>
            </a:solidFill>
            <a:ln w="9525">
              <a:solidFill>
                <a:srgbClr val="000000"/>
              </a:solidFill>
              <a:miter lim="800000"/>
              <a:headEnd/>
              <a:tailEnd/>
            </a:ln>
          </p:spPr>
          <p:txBody>
            <a:bodyPr lIns="85917" tIns="42958" rIns="85917" bIns="42958" anchor="ctr"/>
            <a:lstStyle/>
            <a:p>
              <a:pPr algn="ctr"/>
              <a:r>
                <a:rPr lang="en-US" sz="1100" dirty="0">
                  <a:solidFill>
                    <a:srgbClr val="000000"/>
                  </a:solidFill>
                </a:rPr>
                <a:t>  </a:t>
              </a:r>
              <a:r>
                <a:rPr lang="en-US" sz="1100" dirty="0" smtClean="0">
                  <a:solidFill>
                    <a:srgbClr val="000000"/>
                  </a:solidFill>
                </a:rPr>
                <a:t>Phase IV</a:t>
              </a:r>
              <a:endParaRPr lang="en-US" dirty="0">
                <a:solidFill>
                  <a:prstClr val="black"/>
                </a:solidFill>
              </a:endParaRPr>
            </a:p>
          </p:txBody>
        </p:sp>
        <p:sp>
          <p:nvSpPr>
            <p:cNvPr id="13" name="Rectangle 23"/>
            <p:cNvSpPr>
              <a:spLocks noChangeArrowheads="1"/>
            </p:cNvSpPr>
            <p:nvPr/>
          </p:nvSpPr>
          <p:spPr bwMode="auto">
            <a:xfrm>
              <a:off x="974" y="3254"/>
              <a:ext cx="813" cy="161"/>
            </a:xfrm>
            <a:prstGeom prst="rect">
              <a:avLst/>
            </a:prstGeom>
            <a:solidFill>
              <a:srgbClr val="3399FF"/>
            </a:solidFill>
            <a:ln w="9525">
              <a:solidFill>
                <a:srgbClr val="000000"/>
              </a:solidFill>
              <a:miter lim="800000"/>
              <a:headEnd/>
              <a:tailEnd/>
            </a:ln>
          </p:spPr>
          <p:txBody>
            <a:bodyPr lIns="85917" tIns="42958" rIns="85917" bIns="42958" anchor="ctr"/>
            <a:lstStyle/>
            <a:p>
              <a:pPr algn="ctr"/>
              <a:r>
                <a:rPr lang="en-US" sz="1200" dirty="0">
                  <a:solidFill>
                    <a:srgbClr val="000000"/>
                  </a:solidFill>
                </a:rPr>
                <a:t>Phase I</a:t>
              </a:r>
              <a:endParaRPr lang="en-US" dirty="0">
                <a:solidFill>
                  <a:prstClr val="black"/>
                </a:solidFill>
              </a:endParaRPr>
            </a:p>
          </p:txBody>
        </p:sp>
        <p:sp>
          <p:nvSpPr>
            <p:cNvPr id="14" name="Rectangle 24"/>
            <p:cNvSpPr>
              <a:spLocks noChangeArrowheads="1"/>
            </p:cNvSpPr>
            <p:nvPr/>
          </p:nvSpPr>
          <p:spPr bwMode="auto">
            <a:xfrm>
              <a:off x="1776" y="3254"/>
              <a:ext cx="1453" cy="161"/>
            </a:xfrm>
            <a:prstGeom prst="rect">
              <a:avLst/>
            </a:prstGeom>
            <a:solidFill>
              <a:srgbClr val="F69200"/>
            </a:solidFill>
            <a:ln w="9525">
              <a:solidFill>
                <a:srgbClr val="000000"/>
              </a:solidFill>
              <a:miter lim="800000"/>
              <a:headEnd/>
              <a:tailEnd/>
            </a:ln>
          </p:spPr>
          <p:txBody>
            <a:bodyPr lIns="85917" tIns="42958" rIns="85917" bIns="42958" anchor="ctr"/>
            <a:lstStyle/>
            <a:p>
              <a:pPr algn="ctr"/>
              <a:r>
                <a:rPr lang="en-US" sz="1200" dirty="0">
                  <a:solidFill>
                    <a:srgbClr val="000000"/>
                  </a:solidFill>
                </a:rPr>
                <a:t>Phase </a:t>
              </a:r>
              <a:r>
                <a:rPr lang="en-US" sz="1200" dirty="0" smtClean="0">
                  <a:solidFill>
                    <a:srgbClr val="000000"/>
                  </a:solidFill>
                </a:rPr>
                <a:t>II</a:t>
              </a:r>
              <a:endParaRPr lang="en-US" dirty="0">
                <a:solidFill>
                  <a:prstClr val="black"/>
                </a:solidFill>
              </a:endParaRPr>
            </a:p>
          </p:txBody>
        </p:sp>
        <p:sp>
          <p:nvSpPr>
            <p:cNvPr id="17" name="Rectangle 25" descr="Dark upward diagonal"/>
            <p:cNvSpPr>
              <a:spLocks noChangeArrowheads="1"/>
            </p:cNvSpPr>
            <p:nvPr/>
          </p:nvSpPr>
          <p:spPr bwMode="auto">
            <a:xfrm>
              <a:off x="3229" y="3254"/>
              <a:ext cx="1365" cy="161"/>
            </a:xfrm>
            <a:prstGeom prst="rect">
              <a:avLst/>
            </a:prstGeom>
            <a:solidFill>
              <a:srgbClr val="00B050"/>
            </a:solidFill>
            <a:ln w="9525">
              <a:solidFill>
                <a:srgbClr val="000000"/>
              </a:solidFill>
              <a:miter lim="800000"/>
              <a:headEnd/>
              <a:tailEnd/>
            </a:ln>
          </p:spPr>
          <p:txBody>
            <a:bodyPr lIns="85917" tIns="42958" rIns="85917" bIns="42958" anchor="ctr"/>
            <a:lstStyle/>
            <a:p>
              <a:pPr algn="ctr"/>
              <a:r>
                <a:rPr lang="en-US" sz="1200" dirty="0">
                  <a:solidFill>
                    <a:srgbClr val="000000"/>
                  </a:solidFill>
                </a:rPr>
                <a:t>Phase III</a:t>
              </a:r>
              <a:endParaRPr lang="en-US" dirty="0">
                <a:solidFill>
                  <a:prstClr val="black"/>
                </a:solidFill>
              </a:endParaRPr>
            </a:p>
          </p:txBody>
        </p:sp>
        <p:sp>
          <p:nvSpPr>
            <p:cNvPr id="18" name="Text Box 26"/>
            <p:cNvSpPr txBox="1">
              <a:spLocks noChangeArrowheads="1"/>
            </p:cNvSpPr>
            <p:nvPr/>
          </p:nvSpPr>
          <p:spPr bwMode="auto">
            <a:xfrm>
              <a:off x="986" y="3084"/>
              <a:ext cx="821" cy="193"/>
            </a:xfrm>
            <a:prstGeom prst="rect">
              <a:avLst/>
            </a:prstGeom>
            <a:noFill/>
            <a:ln w="9525">
              <a:noFill/>
              <a:miter lim="800000"/>
              <a:headEnd/>
              <a:tailEnd/>
            </a:ln>
          </p:spPr>
          <p:txBody>
            <a:bodyPr lIns="85917" tIns="42958" rIns="85917" bIns="42958"/>
            <a:lstStyle/>
            <a:p>
              <a:r>
                <a:rPr lang="en-US" sz="1300" b="1">
                  <a:solidFill>
                    <a:srgbClr val="000000"/>
                  </a:solidFill>
                </a:rPr>
                <a:t>Development</a:t>
              </a:r>
              <a:endParaRPr lang="en-US">
                <a:solidFill>
                  <a:prstClr val="black"/>
                </a:solidFill>
              </a:endParaRPr>
            </a:p>
          </p:txBody>
        </p:sp>
        <p:sp>
          <p:nvSpPr>
            <p:cNvPr id="19" name="Text Box 27"/>
            <p:cNvSpPr txBox="1">
              <a:spLocks noChangeArrowheads="1"/>
            </p:cNvSpPr>
            <p:nvPr/>
          </p:nvSpPr>
          <p:spPr bwMode="auto">
            <a:xfrm>
              <a:off x="2000" y="3082"/>
              <a:ext cx="947" cy="193"/>
            </a:xfrm>
            <a:prstGeom prst="rect">
              <a:avLst/>
            </a:prstGeom>
            <a:noFill/>
            <a:ln w="9525">
              <a:noFill/>
              <a:miter lim="800000"/>
              <a:headEnd/>
              <a:tailEnd/>
            </a:ln>
          </p:spPr>
          <p:txBody>
            <a:bodyPr lIns="85917" tIns="42958" rIns="85917" bIns="42958"/>
            <a:lstStyle/>
            <a:p>
              <a:r>
                <a:rPr lang="en-US" sz="1300" b="1">
                  <a:solidFill>
                    <a:srgbClr val="000000"/>
                  </a:solidFill>
                </a:rPr>
                <a:t>Implementation</a:t>
              </a:r>
              <a:endParaRPr lang="en-US">
                <a:solidFill>
                  <a:prstClr val="black"/>
                </a:solidFill>
              </a:endParaRPr>
            </a:p>
          </p:txBody>
        </p:sp>
        <p:sp>
          <p:nvSpPr>
            <p:cNvPr id="20" name="Text Box 28"/>
            <p:cNvSpPr txBox="1">
              <a:spLocks noChangeArrowheads="1"/>
            </p:cNvSpPr>
            <p:nvPr/>
          </p:nvSpPr>
          <p:spPr bwMode="auto">
            <a:xfrm>
              <a:off x="3250" y="3082"/>
              <a:ext cx="1344" cy="193"/>
            </a:xfrm>
            <a:prstGeom prst="rect">
              <a:avLst/>
            </a:prstGeom>
            <a:noFill/>
            <a:ln w="9525">
              <a:noFill/>
              <a:miter lim="800000"/>
              <a:headEnd/>
              <a:tailEnd/>
            </a:ln>
          </p:spPr>
          <p:txBody>
            <a:bodyPr lIns="85917" tIns="42958" rIns="85917" bIns="42958"/>
            <a:lstStyle/>
            <a:p>
              <a:r>
                <a:rPr lang="en-US" sz="1300" b="1" dirty="0">
                  <a:solidFill>
                    <a:srgbClr val="000000"/>
                  </a:solidFill>
                </a:rPr>
                <a:t> </a:t>
              </a:r>
              <a:r>
                <a:rPr lang="en-US" sz="1300" b="1" dirty="0" smtClean="0">
                  <a:solidFill>
                    <a:srgbClr val="000000"/>
                  </a:solidFill>
                </a:rPr>
                <a:t>Adaptation and Growth</a:t>
              </a:r>
              <a:endParaRPr lang="en-US" dirty="0">
                <a:solidFill>
                  <a:prstClr val="black"/>
                </a:solidFill>
              </a:endParaRPr>
            </a:p>
          </p:txBody>
        </p:sp>
        <p:sp>
          <p:nvSpPr>
            <p:cNvPr id="21" name="Text Box 29"/>
            <p:cNvSpPr txBox="1">
              <a:spLocks noChangeArrowheads="1"/>
            </p:cNvSpPr>
            <p:nvPr/>
          </p:nvSpPr>
          <p:spPr bwMode="auto">
            <a:xfrm>
              <a:off x="864" y="3482"/>
              <a:ext cx="347" cy="174"/>
            </a:xfrm>
            <a:prstGeom prst="rect">
              <a:avLst/>
            </a:prstGeom>
            <a:noFill/>
            <a:ln w="9525">
              <a:noFill/>
              <a:miter lim="800000"/>
              <a:headEnd/>
              <a:tailEnd/>
            </a:ln>
          </p:spPr>
          <p:txBody>
            <a:bodyPr lIns="85917" tIns="42958" rIns="85917" bIns="42958"/>
            <a:lstStyle/>
            <a:p>
              <a:r>
                <a:rPr lang="en-US" sz="1000">
                  <a:solidFill>
                    <a:srgbClr val="000000"/>
                  </a:solidFill>
                </a:rPr>
                <a:t>FY02</a:t>
              </a:r>
              <a:endParaRPr lang="en-US">
                <a:solidFill>
                  <a:prstClr val="black"/>
                </a:solidFill>
              </a:endParaRPr>
            </a:p>
          </p:txBody>
        </p:sp>
        <p:sp>
          <p:nvSpPr>
            <p:cNvPr id="22" name="Text Box 30"/>
            <p:cNvSpPr txBox="1">
              <a:spLocks noChangeArrowheads="1"/>
            </p:cNvSpPr>
            <p:nvPr/>
          </p:nvSpPr>
          <p:spPr bwMode="auto">
            <a:xfrm>
              <a:off x="3124" y="3482"/>
              <a:ext cx="347" cy="174"/>
            </a:xfrm>
            <a:prstGeom prst="rect">
              <a:avLst/>
            </a:prstGeom>
            <a:noFill/>
            <a:ln w="9525">
              <a:noFill/>
              <a:miter lim="800000"/>
              <a:headEnd/>
              <a:tailEnd/>
            </a:ln>
          </p:spPr>
          <p:txBody>
            <a:bodyPr lIns="85917" tIns="42958" rIns="85917" bIns="42958"/>
            <a:lstStyle/>
            <a:p>
              <a:r>
                <a:rPr lang="en-US" sz="1000">
                  <a:solidFill>
                    <a:srgbClr val="000000"/>
                  </a:solidFill>
                </a:rPr>
                <a:t>FY10</a:t>
              </a:r>
              <a:endParaRPr lang="en-US">
                <a:solidFill>
                  <a:prstClr val="black"/>
                </a:solidFill>
              </a:endParaRPr>
            </a:p>
          </p:txBody>
        </p:sp>
        <p:sp>
          <p:nvSpPr>
            <p:cNvPr id="23" name="Text Box 31"/>
            <p:cNvSpPr txBox="1">
              <a:spLocks noChangeArrowheads="1"/>
            </p:cNvSpPr>
            <p:nvPr/>
          </p:nvSpPr>
          <p:spPr bwMode="auto">
            <a:xfrm>
              <a:off x="4501" y="3463"/>
              <a:ext cx="347" cy="174"/>
            </a:xfrm>
            <a:prstGeom prst="rect">
              <a:avLst/>
            </a:prstGeom>
            <a:noFill/>
            <a:ln w="9525">
              <a:noFill/>
              <a:miter lim="800000"/>
              <a:headEnd/>
              <a:tailEnd/>
            </a:ln>
          </p:spPr>
          <p:txBody>
            <a:bodyPr lIns="85917" tIns="42958" rIns="85917" bIns="42958"/>
            <a:lstStyle/>
            <a:p>
              <a:r>
                <a:rPr lang="en-US" sz="1000">
                  <a:solidFill>
                    <a:srgbClr val="000000"/>
                  </a:solidFill>
                </a:rPr>
                <a:t>FY15</a:t>
              </a:r>
              <a:endParaRPr lang="en-US">
                <a:solidFill>
                  <a:prstClr val="black"/>
                </a:solidFill>
              </a:endParaRPr>
            </a:p>
          </p:txBody>
        </p:sp>
        <p:sp>
          <p:nvSpPr>
            <p:cNvPr id="24" name="Text Box 32"/>
            <p:cNvSpPr txBox="1">
              <a:spLocks noChangeArrowheads="1"/>
            </p:cNvSpPr>
            <p:nvPr/>
          </p:nvSpPr>
          <p:spPr bwMode="auto">
            <a:xfrm>
              <a:off x="2042" y="3608"/>
              <a:ext cx="903" cy="405"/>
            </a:xfrm>
            <a:prstGeom prst="rect">
              <a:avLst/>
            </a:prstGeom>
            <a:noFill/>
            <a:ln w="9525">
              <a:noFill/>
              <a:miter lim="800000"/>
              <a:headEnd/>
              <a:tailEnd/>
            </a:ln>
          </p:spPr>
          <p:txBody>
            <a:bodyPr lIns="85917" tIns="42958" rIns="85917" bIns="42958"/>
            <a:lstStyle/>
            <a:p>
              <a:pPr algn="ctr">
                <a:lnSpc>
                  <a:spcPct val="85000"/>
                </a:lnSpc>
              </a:pPr>
              <a:r>
                <a:rPr lang="en-US" sz="1100" b="1">
                  <a:solidFill>
                    <a:srgbClr val="808080"/>
                  </a:solidFill>
                </a:rPr>
                <a:t>user interaction, assessment, </a:t>
              </a:r>
            </a:p>
            <a:p>
              <a:pPr algn="ctr">
                <a:lnSpc>
                  <a:spcPct val="85000"/>
                </a:lnSpc>
              </a:pPr>
              <a:r>
                <a:rPr lang="en-US" sz="1100" b="1">
                  <a:solidFill>
                    <a:srgbClr val="808080"/>
                  </a:solidFill>
                </a:rPr>
                <a:t>end user focus</a:t>
              </a:r>
              <a:endParaRPr lang="en-US" b="1">
                <a:solidFill>
                  <a:prstClr val="black"/>
                </a:solidFill>
              </a:endParaRPr>
            </a:p>
          </p:txBody>
        </p:sp>
        <p:sp>
          <p:nvSpPr>
            <p:cNvPr id="25" name="Text Box 33"/>
            <p:cNvSpPr txBox="1">
              <a:spLocks noChangeArrowheads="1"/>
            </p:cNvSpPr>
            <p:nvPr/>
          </p:nvSpPr>
          <p:spPr bwMode="auto">
            <a:xfrm>
              <a:off x="954" y="3608"/>
              <a:ext cx="834" cy="405"/>
            </a:xfrm>
            <a:prstGeom prst="rect">
              <a:avLst/>
            </a:prstGeom>
            <a:noFill/>
            <a:ln w="9525">
              <a:noFill/>
              <a:miter lim="800000"/>
              <a:headEnd/>
              <a:tailEnd/>
            </a:ln>
          </p:spPr>
          <p:txBody>
            <a:bodyPr lIns="85917" tIns="42958" rIns="85917" bIns="42958"/>
            <a:lstStyle/>
            <a:p>
              <a:pPr algn="ctr">
                <a:lnSpc>
                  <a:spcPct val="85000"/>
                </a:lnSpc>
              </a:pPr>
              <a:r>
                <a:rPr lang="en-US" sz="1100" b="1" dirty="0" smtClean="0">
                  <a:solidFill>
                    <a:srgbClr val="808080"/>
                  </a:solidFill>
                </a:rPr>
                <a:t>paradigm, relationships,</a:t>
              </a:r>
              <a:r>
                <a:rPr lang="en-US" sz="1100" b="1" dirty="0">
                  <a:solidFill>
                    <a:srgbClr val="808080"/>
                  </a:solidFill>
                </a:rPr>
                <a:t> </a:t>
              </a:r>
              <a:r>
                <a:rPr lang="en-US" sz="1100" b="1" dirty="0" smtClean="0">
                  <a:solidFill>
                    <a:srgbClr val="808080"/>
                  </a:solidFill>
                </a:rPr>
                <a:t>forecast problems</a:t>
              </a:r>
              <a:endParaRPr lang="en-US" b="1" dirty="0">
                <a:solidFill>
                  <a:prstClr val="black"/>
                </a:solidFill>
              </a:endParaRPr>
            </a:p>
          </p:txBody>
        </p:sp>
        <p:sp>
          <p:nvSpPr>
            <p:cNvPr id="26" name="Text Box 34"/>
            <p:cNvSpPr txBox="1">
              <a:spLocks noChangeArrowheads="1"/>
            </p:cNvSpPr>
            <p:nvPr/>
          </p:nvSpPr>
          <p:spPr bwMode="auto">
            <a:xfrm>
              <a:off x="3303" y="3627"/>
              <a:ext cx="1241" cy="405"/>
            </a:xfrm>
            <a:prstGeom prst="rect">
              <a:avLst/>
            </a:prstGeom>
            <a:noFill/>
            <a:ln w="9525">
              <a:noFill/>
              <a:miter lim="800000"/>
              <a:headEnd/>
              <a:tailEnd/>
            </a:ln>
          </p:spPr>
          <p:txBody>
            <a:bodyPr lIns="85917" tIns="42958" rIns="85917" bIns="42958"/>
            <a:lstStyle/>
            <a:p>
              <a:pPr algn="ctr">
                <a:lnSpc>
                  <a:spcPct val="85000"/>
                </a:lnSpc>
              </a:pPr>
              <a:r>
                <a:rPr lang="en-US" sz="1100" b="1" dirty="0">
                  <a:solidFill>
                    <a:srgbClr val="808080"/>
                  </a:solidFill>
                </a:rPr>
                <a:t>expand </a:t>
              </a:r>
              <a:r>
                <a:rPr lang="en-US" sz="1100" b="1" dirty="0" smtClean="0">
                  <a:solidFill>
                    <a:srgbClr val="808080"/>
                  </a:solidFill>
                </a:rPr>
                <a:t>NOAA/NWS partnerships, new data </a:t>
              </a:r>
              <a:r>
                <a:rPr lang="en-US" sz="1100" b="1" dirty="0">
                  <a:solidFill>
                    <a:srgbClr val="808080"/>
                  </a:solidFill>
                </a:rPr>
                <a:t>display </a:t>
              </a:r>
              <a:r>
                <a:rPr lang="en-US" sz="1100" b="1" dirty="0" smtClean="0">
                  <a:solidFill>
                    <a:srgbClr val="808080"/>
                  </a:solidFill>
                </a:rPr>
                <a:t>systems, new </a:t>
              </a:r>
              <a:r>
                <a:rPr lang="en-US" sz="1100" b="1" dirty="0">
                  <a:solidFill>
                    <a:srgbClr val="808080"/>
                  </a:solidFill>
                </a:rPr>
                <a:t>forecast problems</a:t>
              </a:r>
              <a:endParaRPr lang="en-US" b="1" dirty="0">
                <a:solidFill>
                  <a:prstClr val="black"/>
                </a:solidFill>
              </a:endParaRPr>
            </a:p>
          </p:txBody>
        </p:sp>
        <p:sp>
          <p:nvSpPr>
            <p:cNvPr id="27" name="AutoShape 35"/>
            <p:cNvSpPr>
              <a:spLocks noChangeArrowheads="1"/>
            </p:cNvSpPr>
            <p:nvPr/>
          </p:nvSpPr>
          <p:spPr bwMode="auto">
            <a:xfrm>
              <a:off x="956" y="3409"/>
              <a:ext cx="48" cy="97"/>
            </a:xfrm>
            <a:prstGeom prst="triangle">
              <a:avLst>
                <a:gd name="adj" fmla="val 50000"/>
              </a:avLst>
            </a:prstGeom>
            <a:solidFill>
              <a:srgbClr val="000000"/>
            </a:solidFill>
            <a:ln w="9525">
              <a:solidFill>
                <a:srgbClr val="000000"/>
              </a:solidFill>
              <a:miter lim="800000"/>
              <a:headEnd/>
              <a:tailEnd/>
            </a:ln>
          </p:spPr>
          <p:txBody>
            <a:bodyPr anchor="ctr"/>
            <a:lstStyle/>
            <a:p>
              <a:endParaRPr lang="en-US">
                <a:solidFill>
                  <a:prstClr val="black"/>
                </a:solidFill>
              </a:endParaRPr>
            </a:p>
          </p:txBody>
        </p:sp>
        <p:sp>
          <p:nvSpPr>
            <p:cNvPr id="28" name="AutoShape 36"/>
            <p:cNvSpPr>
              <a:spLocks noChangeArrowheads="1"/>
            </p:cNvSpPr>
            <p:nvPr/>
          </p:nvSpPr>
          <p:spPr bwMode="auto">
            <a:xfrm>
              <a:off x="1743" y="3409"/>
              <a:ext cx="48" cy="97"/>
            </a:xfrm>
            <a:prstGeom prst="triangle">
              <a:avLst>
                <a:gd name="adj" fmla="val 50000"/>
              </a:avLst>
            </a:prstGeom>
            <a:solidFill>
              <a:srgbClr val="000000"/>
            </a:solidFill>
            <a:ln w="9525">
              <a:solidFill>
                <a:srgbClr val="000000"/>
              </a:solidFill>
              <a:miter lim="800000"/>
              <a:headEnd/>
              <a:tailEnd/>
            </a:ln>
          </p:spPr>
          <p:txBody>
            <a:bodyPr anchor="ctr"/>
            <a:lstStyle/>
            <a:p>
              <a:endParaRPr lang="en-US">
                <a:solidFill>
                  <a:prstClr val="black"/>
                </a:solidFill>
              </a:endParaRPr>
            </a:p>
          </p:txBody>
        </p:sp>
        <p:sp>
          <p:nvSpPr>
            <p:cNvPr id="29" name="AutoShape 37"/>
            <p:cNvSpPr>
              <a:spLocks noChangeArrowheads="1"/>
            </p:cNvSpPr>
            <p:nvPr/>
          </p:nvSpPr>
          <p:spPr bwMode="auto">
            <a:xfrm>
              <a:off x="3202" y="3409"/>
              <a:ext cx="48" cy="97"/>
            </a:xfrm>
            <a:prstGeom prst="triangle">
              <a:avLst>
                <a:gd name="adj" fmla="val 50000"/>
              </a:avLst>
            </a:prstGeom>
            <a:solidFill>
              <a:srgbClr val="000000"/>
            </a:solidFill>
            <a:ln w="9525">
              <a:solidFill>
                <a:srgbClr val="000000"/>
              </a:solidFill>
              <a:miter lim="800000"/>
              <a:headEnd/>
              <a:tailEnd/>
            </a:ln>
          </p:spPr>
          <p:txBody>
            <a:bodyPr anchor="ctr"/>
            <a:lstStyle/>
            <a:p>
              <a:endParaRPr lang="en-US">
                <a:solidFill>
                  <a:prstClr val="black"/>
                </a:solidFill>
              </a:endParaRPr>
            </a:p>
          </p:txBody>
        </p:sp>
        <p:sp>
          <p:nvSpPr>
            <p:cNvPr id="30" name="AutoShape 38"/>
            <p:cNvSpPr>
              <a:spLocks noChangeArrowheads="1"/>
            </p:cNvSpPr>
            <p:nvPr/>
          </p:nvSpPr>
          <p:spPr bwMode="auto">
            <a:xfrm>
              <a:off x="4558" y="3409"/>
              <a:ext cx="49" cy="97"/>
            </a:xfrm>
            <a:prstGeom prst="triangle">
              <a:avLst>
                <a:gd name="adj" fmla="val 50000"/>
              </a:avLst>
            </a:prstGeom>
            <a:solidFill>
              <a:srgbClr val="000000"/>
            </a:solidFill>
            <a:ln w="9525">
              <a:solidFill>
                <a:srgbClr val="000000"/>
              </a:solidFill>
              <a:miter lim="800000"/>
              <a:headEnd/>
              <a:tailEnd/>
            </a:ln>
          </p:spPr>
          <p:txBody>
            <a:bodyPr anchor="ctr"/>
            <a:lstStyle/>
            <a:p>
              <a:endParaRPr lang="en-US">
                <a:solidFill>
                  <a:prstClr val="black"/>
                </a:solidFill>
              </a:endParaRPr>
            </a:p>
          </p:txBody>
        </p:sp>
      </p:grpSp>
      <p:sp>
        <p:nvSpPr>
          <p:cNvPr id="35" name="TextBox 34"/>
          <p:cNvSpPr txBox="1"/>
          <p:nvPr/>
        </p:nvSpPr>
        <p:spPr>
          <a:xfrm>
            <a:off x="533400" y="4191000"/>
            <a:ext cx="7924800" cy="1975926"/>
          </a:xfrm>
          <a:prstGeom prst="rect">
            <a:avLst/>
          </a:prstGeom>
          <a:noFill/>
        </p:spPr>
        <p:txBody>
          <a:bodyPr wrap="square" rtlCol="0">
            <a:spAutoFit/>
          </a:bodyPr>
          <a:lstStyle/>
          <a:p>
            <a:pPr>
              <a:lnSpc>
                <a:spcPct val="85000"/>
              </a:lnSpc>
            </a:pPr>
            <a:r>
              <a:rPr lang="en-US" sz="2400" dirty="0" smtClean="0">
                <a:latin typeface="+mn-lt"/>
              </a:rPr>
              <a:t>SPoRT has many </a:t>
            </a:r>
            <a:r>
              <a:rPr lang="en-US" sz="2400" i="1" u="sng" dirty="0" smtClean="0">
                <a:latin typeface="+mn-lt"/>
              </a:rPr>
              <a:t>new opportunities</a:t>
            </a:r>
            <a:r>
              <a:rPr lang="en-US" sz="2400" i="1" dirty="0" smtClean="0">
                <a:latin typeface="+mn-lt"/>
              </a:rPr>
              <a:t> </a:t>
            </a:r>
            <a:r>
              <a:rPr lang="en-US" sz="2400" dirty="0" smtClean="0">
                <a:latin typeface="+mn-lt"/>
              </a:rPr>
              <a:t>and faces </a:t>
            </a:r>
            <a:r>
              <a:rPr lang="en-US" sz="2400" i="1" u="sng" dirty="0" smtClean="0">
                <a:latin typeface="+mn-lt"/>
              </a:rPr>
              <a:t>robust challenges</a:t>
            </a:r>
            <a:r>
              <a:rPr lang="en-US" sz="2400" dirty="0" smtClean="0">
                <a:latin typeface="+mn-lt"/>
              </a:rPr>
              <a:t> in Phase IV of the program.  </a:t>
            </a:r>
            <a:r>
              <a:rPr lang="en-US" sz="2400" dirty="0"/>
              <a:t>W</a:t>
            </a:r>
            <a:r>
              <a:rPr lang="en-US" sz="2400" dirty="0" smtClean="0">
                <a:latin typeface="+mn-lt"/>
              </a:rPr>
              <a:t>e have the </a:t>
            </a:r>
            <a:r>
              <a:rPr lang="en-US" sz="2400" b="1" i="1" u="sng" dirty="0" smtClean="0">
                <a:latin typeface="+mn-lt"/>
              </a:rPr>
              <a:t>leadership</a:t>
            </a:r>
            <a:r>
              <a:rPr lang="en-US" sz="2400" dirty="0" smtClean="0">
                <a:latin typeface="+mn-lt"/>
              </a:rPr>
              <a:t>, </a:t>
            </a:r>
            <a:r>
              <a:rPr lang="en-US" sz="2400" b="1" i="1" u="sng" dirty="0" smtClean="0">
                <a:latin typeface="+mn-lt"/>
              </a:rPr>
              <a:t>scientific / training expertise</a:t>
            </a:r>
            <a:r>
              <a:rPr lang="en-US" sz="2400" dirty="0" smtClean="0">
                <a:latin typeface="+mn-lt"/>
              </a:rPr>
              <a:t>, and </a:t>
            </a:r>
            <a:r>
              <a:rPr lang="en-US" sz="2400" b="1" i="1" u="sng" dirty="0" smtClean="0">
                <a:latin typeface="+mn-lt"/>
              </a:rPr>
              <a:t>ambition</a:t>
            </a:r>
            <a:r>
              <a:rPr lang="en-US" sz="2400" dirty="0" smtClean="0">
                <a:latin typeface="+mn-lt"/>
              </a:rPr>
              <a:t> to lead NASA and the broader science community to address their research to operations (R2O) / applications (R2A) needs to benefit society.</a:t>
            </a:r>
            <a:endParaRPr lang="en-US" sz="2400" dirty="0">
              <a:latin typeface="+mn-lt"/>
            </a:endParaRPr>
          </a:p>
        </p:txBody>
      </p:sp>
      <p:sp>
        <p:nvSpPr>
          <p:cNvPr id="36" name="Text Box 31"/>
          <p:cNvSpPr txBox="1">
            <a:spLocks noChangeArrowheads="1"/>
          </p:cNvSpPr>
          <p:nvPr/>
        </p:nvSpPr>
        <p:spPr bwMode="auto">
          <a:xfrm>
            <a:off x="8329842" y="3269632"/>
            <a:ext cx="550863" cy="276225"/>
          </a:xfrm>
          <a:prstGeom prst="rect">
            <a:avLst/>
          </a:prstGeom>
          <a:noFill/>
          <a:ln w="9525">
            <a:noFill/>
            <a:miter lim="800000"/>
            <a:headEnd/>
            <a:tailEnd/>
          </a:ln>
        </p:spPr>
        <p:txBody>
          <a:bodyPr lIns="85917" tIns="42958" rIns="85917" bIns="42958"/>
          <a:lstStyle/>
          <a:p>
            <a:r>
              <a:rPr lang="en-US" sz="1000" dirty="0" smtClean="0">
                <a:solidFill>
                  <a:srgbClr val="000000"/>
                </a:solidFill>
              </a:rPr>
              <a:t>FY20</a:t>
            </a:r>
            <a:endParaRPr lang="en-US" dirty="0">
              <a:solidFill>
                <a:prstClr val="black"/>
              </a:solidFill>
            </a:endParaRPr>
          </a:p>
        </p:txBody>
      </p:sp>
      <p:sp>
        <p:nvSpPr>
          <p:cNvPr id="37" name="AutoShape 38"/>
          <p:cNvSpPr>
            <a:spLocks noChangeArrowheads="1"/>
          </p:cNvSpPr>
          <p:nvPr/>
        </p:nvSpPr>
        <p:spPr bwMode="auto">
          <a:xfrm>
            <a:off x="8420329" y="3183907"/>
            <a:ext cx="77788" cy="153988"/>
          </a:xfrm>
          <a:prstGeom prst="triangle">
            <a:avLst>
              <a:gd name="adj" fmla="val 50000"/>
            </a:avLst>
          </a:prstGeom>
          <a:solidFill>
            <a:srgbClr val="000000"/>
          </a:solidFill>
          <a:ln w="9525">
            <a:solidFill>
              <a:srgbClr val="000000"/>
            </a:solidFill>
            <a:miter lim="800000"/>
            <a:headEnd/>
            <a:tailEnd/>
          </a:ln>
        </p:spPr>
        <p:txBody>
          <a:bodyPr anchor="ctr"/>
          <a:lstStyle/>
          <a:p>
            <a:endParaRPr lang="en-US">
              <a:solidFill>
                <a:prstClr val="black"/>
              </a:solidFill>
            </a:endParaRPr>
          </a:p>
        </p:txBody>
      </p:sp>
      <p:sp>
        <p:nvSpPr>
          <p:cNvPr id="38" name="Text Box 34"/>
          <p:cNvSpPr txBox="1">
            <a:spLocks noChangeArrowheads="1"/>
          </p:cNvSpPr>
          <p:nvPr/>
        </p:nvSpPr>
        <p:spPr bwMode="auto">
          <a:xfrm>
            <a:off x="6375399" y="3502025"/>
            <a:ext cx="1970088" cy="642938"/>
          </a:xfrm>
          <a:prstGeom prst="rect">
            <a:avLst/>
          </a:prstGeom>
          <a:noFill/>
          <a:ln w="9525">
            <a:noFill/>
            <a:miter lim="800000"/>
            <a:headEnd/>
            <a:tailEnd/>
          </a:ln>
        </p:spPr>
        <p:txBody>
          <a:bodyPr lIns="85917" tIns="42958" rIns="85917" bIns="42958"/>
          <a:lstStyle/>
          <a:p>
            <a:pPr algn="ctr">
              <a:lnSpc>
                <a:spcPct val="85000"/>
              </a:lnSpc>
            </a:pPr>
            <a:r>
              <a:rPr lang="en-US" sz="1100" b="1" dirty="0">
                <a:solidFill>
                  <a:srgbClr val="808080"/>
                </a:solidFill>
              </a:rPr>
              <a:t>e</a:t>
            </a:r>
            <a:r>
              <a:rPr lang="en-US" sz="1100" b="1" dirty="0" smtClean="0">
                <a:solidFill>
                  <a:srgbClr val="808080"/>
                </a:solidFill>
              </a:rPr>
              <a:t>xpand to select new government / international partners, new data dissemination, new Earth Science missions</a:t>
            </a:r>
            <a:endParaRPr lang="en-US" b="1" dirty="0">
              <a:solidFill>
                <a:prstClr val="black"/>
              </a:solidFill>
            </a:endParaRPr>
          </a:p>
        </p:txBody>
      </p:sp>
      <p:sp>
        <p:nvSpPr>
          <p:cNvPr id="39" name="Text Box 28"/>
          <p:cNvSpPr txBox="1">
            <a:spLocks noChangeArrowheads="1"/>
          </p:cNvSpPr>
          <p:nvPr/>
        </p:nvSpPr>
        <p:spPr bwMode="auto">
          <a:xfrm>
            <a:off x="6671719" y="2640673"/>
            <a:ext cx="1582156" cy="306388"/>
          </a:xfrm>
          <a:prstGeom prst="rect">
            <a:avLst/>
          </a:prstGeom>
          <a:noFill/>
          <a:ln w="9525">
            <a:noFill/>
            <a:miter lim="800000"/>
            <a:headEnd/>
            <a:tailEnd/>
          </a:ln>
        </p:spPr>
        <p:txBody>
          <a:bodyPr lIns="85917" tIns="42958" rIns="85917" bIns="42958"/>
          <a:lstStyle/>
          <a:p>
            <a:r>
              <a:rPr lang="en-US" sz="1300" b="1" dirty="0" smtClean="0">
                <a:solidFill>
                  <a:srgbClr val="000000"/>
                </a:solidFill>
              </a:rPr>
              <a:t>New Partnerships</a:t>
            </a:r>
            <a:endParaRPr lang="en-US" dirty="0">
              <a:solidFill>
                <a:prstClr val="black"/>
              </a:solidFill>
            </a:endParaRPr>
          </a:p>
        </p:txBody>
      </p:sp>
    </p:spTree>
    <p:extLst>
      <p:ext uri="{BB962C8B-B14F-4D97-AF65-F5344CB8AC3E}">
        <p14:creationId xmlns:p14="http://schemas.microsoft.com/office/powerpoint/2010/main" val="142419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753" y="6168087"/>
            <a:ext cx="672206" cy="557930"/>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0959" y="6289703"/>
            <a:ext cx="1472540" cy="314697"/>
          </a:xfrm>
          <a:prstGeom prst="rect">
            <a:avLst/>
          </a:prstGeom>
        </p:spPr>
      </p:pic>
      <p:sp>
        <p:nvSpPr>
          <p:cNvPr id="5" name="Title 15"/>
          <p:cNvSpPr>
            <a:spLocks noGrp="1"/>
          </p:cNvSpPr>
          <p:nvPr>
            <p:ph type="title"/>
          </p:nvPr>
        </p:nvSpPr>
        <p:spPr>
          <a:xfrm>
            <a:off x="286603" y="152400"/>
            <a:ext cx="8529851" cy="1143000"/>
          </a:xfrm>
        </p:spPr>
        <p:txBody>
          <a:bodyPr>
            <a:normAutofit fontScale="90000"/>
          </a:bodyPr>
          <a:lstStyle/>
          <a:p>
            <a:r>
              <a:rPr lang="en-US" sz="4400" b="1" dirty="0" smtClean="0">
                <a:effectLst>
                  <a:outerShdw blurRad="38100" dist="38100" dir="2700000" algn="tl">
                    <a:srgbClr val="000000">
                      <a:alpha val="43137"/>
                    </a:srgbClr>
                  </a:outerShdw>
                </a:effectLst>
              </a:rPr>
              <a:t>Continued Collaboration w/ NOAA / NWS</a:t>
            </a:r>
            <a:endParaRPr lang="en-US" sz="4400" b="1" dirty="0">
              <a:effectLst>
                <a:outerShdw blurRad="38100" dist="38100" dir="2700000" algn="tl">
                  <a:srgbClr val="000000">
                    <a:alpha val="43137"/>
                  </a:srgbClr>
                </a:outerShdw>
              </a:effectLst>
            </a:endParaRPr>
          </a:p>
        </p:txBody>
      </p:sp>
      <p:sp>
        <p:nvSpPr>
          <p:cNvPr id="6" name="Text Box 5"/>
          <p:cNvSpPr txBox="1">
            <a:spLocks noChangeArrowheads="1"/>
          </p:cNvSpPr>
          <p:nvPr/>
        </p:nvSpPr>
        <p:spPr bwMode="auto">
          <a:xfrm>
            <a:off x="118752" y="1633123"/>
            <a:ext cx="8888769" cy="4404283"/>
          </a:xfrm>
          <a:prstGeom prst="rect">
            <a:avLst/>
          </a:prstGeom>
          <a:noFill/>
          <a:ln>
            <a:noFill/>
          </a:ln>
          <a:extLst/>
        </p:spPr>
        <p:txBody>
          <a:bodyPr wrap="square">
            <a:spAutoFit/>
          </a:bodyPr>
          <a:lstStyle>
            <a:lvl1pPr eaLnBrk="0" hangingPunct="0">
              <a:tabLst>
                <a:tab pos="687388" algn="l"/>
              </a:tabLst>
              <a:defRPr>
                <a:solidFill>
                  <a:schemeClr val="tx1"/>
                </a:solidFill>
                <a:latin typeface="Arial" charset="0"/>
                <a:cs typeface="Arial" charset="0"/>
              </a:defRPr>
            </a:lvl1pPr>
            <a:lvl2pPr marL="509588" indent="-277813" eaLnBrk="0" hangingPunct="0">
              <a:tabLst>
                <a:tab pos="687388" algn="l"/>
              </a:tabLst>
              <a:defRPr>
                <a:solidFill>
                  <a:schemeClr val="tx1"/>
                </a:solidFill>
                <a:latin typeface="Arial" charset="0"/>
                <a:cs typeface="Arial" charset="0"/>
              </a:defRPr>
            </a:lvl2pPr>
            <a:lvl3pPr marL="1143000" indent="-228600" eaLnBrk="0" hangingPunct="0">
              <a:tabLst>
                <a:tab pos="687388" algn="l"/>
              </a:tabLst>
              <a:defRPr>
                <a:solidFill>
                  <a:schemeClr val="tx1"/>
                </a:solidFill>
                <a:latin typeface="Arial" charset="0"/>
                <a:cs typeface="Arial" charset="0"/>
              </a:defRPr>
            </a:lvl3pPr>
            <a:lvl4pPr marL="1600200" indent="-228600" eaLnBrk="0" hangingPunct="0">
              <a:tabLst>
                <a:tab pos="687388" algn="l"/>
              </a:tabLst>
              <a:defRPr>
                <a:solidFill>
                  <a:schemeClr val="tx1"/>
                </a:solidFill>
                <a:latin typeface="Arial" charset="0"/>
                <a:cs typeface="Arial" charset="0"/>
              </a:defRPr>
            </a:lvl4pPr>
            <a:lvl5pPr marL="2057400" indent="-228600" eaLnBrk="0" hangingPunct="0">
              <a:tabLst>
                <a:tab pos="687388"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687388"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687388"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687388"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687388" algn="l"/>
              </a:tabLst>
              <a:defRPr>
                <a:solidFill>
                  <a:schemeClr val="tx1"/>
                </a:solidFill>
                <a:latin typeface="Arial" charset="0"/>
                <a:cs typeface="Arial" charset="0"/>
              </a:defRPr>
            </a:lvl9pPr>
          </a:lstStyle>
          <a:p>
            <a:pPr marL="225425" indent="-225425" eaLnBrk="1" hangingPunct="1">
              <a:lnSpc>
                <a:spcPct val="85000"/>
              </a:lnSpc>
              <a:spcAft>
                <a:spcPts val="600"/>
              </a:spcAft>
              <a:buFont typeface="Arial" panose="020B0604020202020204" pitchFamily="34" charset="0"/>
              <a:buChar char="•"/>
            </a:pPr>
            <a:r>
              <a:rPr lang="en-US" sz="2400" dirty="0" smtClean="0">
                <a:latin typeface="+mn-lt"/>
                <a:cs typeface="Tahoma" pitchFamily="34" charset="0"/>
              </a:rPr>
              <a:t>SPoRT has traditionally worked with NOAA / NWS using NASA weather satellite data (e.g., MODIS, AIRS, VIIRS, </a:t>
            </a:r>
            <a:r>
              <a:rPr lang="en-US" sz="2400" dirty="0" err="1" smtClean="0">
                <a:latin typeface="+mn-lt"/>
                <a:cs typeface="Tahoma" pitchFamily="34" charset="0"/>
              </a:rPr>
              <a:t>CrIS</a:t>
            </a:r>
            <a:r>
              <a:rPr lang="en-US" sz="2400" dirty="0" smtClean="0">
                <a:latin typeface="+mn-lt"/>
                <a:cs typeface="Tahoma" pitchFamily="34" charset="0"/>
              </a:rPr>
              <a:t>), but NOAA has developed a robust proving ground and these instruments will be operational within the year</a:t>
            </a:r>
          </a:p>
          <a:p>
            <a:pPr marL="225425" indent="-225425" eaLnBrk="1" hangingPunct="1">
              <a:lnSpc>
                <a:spcPct val="85000"/>
              </a:lnSpc>
              <a:spcAft>
                <a:spcPts val="600"/>
              </a:spcAft>
              <a:buFont typeface="Arial" panose="020B0604020202020204" pitchFamily="34" charset="0"/>
              <a:buChar char="•"/>
            </a:pPr>
            <a:r>
              <a:rPr lang="en-US" sz="2400" b="1" i="1" dirty="0" smtClean="0">
                <a:latin typeface="+mn-lt"/>
                <a:cs typeface="Tahoma" pitchFamily="34" charset="0"/>
              </a:rPr>
              <a:t>SPoRT plans to continue engaging with its NWS partners on use of </a:t>
            </a:r>
            <a:r>
              <a:rPr lang="en-US" sz="2400" b="1" i="1" dirty="0" smtClean="0">
                <a:latin typeface="+mn-lt"/>
                <a:cs typeface="Tahoma" pitchFamily="34" charset="0"/>
              </a:rPr>
              <a:t>these </a:t>
            </a:r>
            <a:r>
              <a:rPr lang="en-US" sz="2400" b="1" i="1" dirty="0" smtClean="0">
                <a:latin typeface="+mn-lt"/>
                <a:cs typeface="Tahoma" pitchFamily="34" charset="0"/>
              </a:rPr>
              <a:t>new </a:t>
            </a:r>
            <a:r>
              <a:rPr lang="en-US" sz="2400" b="1" i="1" dirty="0" smtClean="0">
                <a:latin typeface="+mn-lt"/>
                <a:cs typeface="Tahoma" pitchFamily="34" charset="0"/>
              </a:rPr>
              <a:t>datasets and will continue to investigate development of additional value-added </a:t>
            </a:r>
            <a:r>
              <a:rPr lang="en-US" sz="2400" b="1" i="1" dirty="0" smtClean="0">
                <a:latin typeface="+mn-lt"/>
                <a:cs typeface="Tahoma" pitchFamily="34" charset="0"/>
              </a:rPr>
              <a:t>products from these weather sensors</a:t>
            </a:r>
            <a:endParaRPr lang="en-US" sz="2400" b="1" i="1" dirty="0" smtClean="0">
              <a:latin typeface="+mn-lt"/>
              <a:cs typeface="Tahoma" pitchFamily="34" charset="0"/>
            </a:endParaRPr>
          </a:p>
          <a:p>
            <a:pPr marL="225425" indent="-225425" eaLnBrk="1" hangingPunct="1">
              <a:lnSpc>
                <a:spcPct val="85000"/>
              </a:lnSpc>
              <a:spcAft>
                <a:spcPts val="600"/>
              </a:spcAft>
              <a:buFont typeface="Arial" panose="020B0604020202020204" pitchFamily="34" charset="0"/>
              <a:buChar char="•"/>
            </a:pPr>
            <a:r>
              <a:rPr lang="en-US" sz="2400" dirty="0" smtClean="0">
                <a:latin typeface="+mn-lt"/>
                <a:cs typeface="Tahoma" pitchFamily="34" charset="0"/>
              </a:rPr>
              <a:t>SPoRT has developed experience using the NWM through collaborative discussions and visits to the NWC</a:t>
            </a:r>
          </a:p>
          <a:p>
            <a:pPr marL="225425" indent="-225425" eaLnBrk="1" hangingPunct="1">
              <a:lnSpc>
                <a:spcPct val="85000"/>
              </a:lnSpc>
              <a:spcAft>
                <a:spcPts val="600"/>
              </a:spcAft>
              <a:buFont typeface="Arial" panose="020B0604020202020204" pitchFamily="34" charset="0"/>
              <a:buChar char="•"/>
            </a:pPr>
            <a:r>
              <a:rPr lang="en-US" sz="2400" b="1" i="1" dirty="0" smtClean="0">
                <a:latin typeface="+mn-lt"/>
                <a:cs typeface="Tahoma" pitchFamily="34" charset="0"/>
              </a:rPr>
              <a:t>SPoRT plans to work collaboratively with other partners within NASA to accelerate transition of NASA datasets and capabilities into the operational NWM by developing a </a:t>
            </a:r>
            <a:r>
              <a:rPr lang="en-US" sz="2400" b="1" i="1" dirty="0" err="1" smtClean="0">
                <a:latin typeface="+mn-lt"/>
                <a:cs typeface="Tahoma" pitchFamily="34" charset="0"/>
              </a:rPr>
              <a:t>testbed</a:t>
            </a:r>
            <a:r>
              <a:rPr lang="en-US" sz="2400" b="1" i="1" dirty="0" smtClean="0">
                <a:latin typeface="+mn-lt"/>
                <a:cs typeface="Tahoma" pitchFamily="34" charset="0"/>
              </a:rPr>
              <a:t> computing </a:t>
            </a:r>
            <a:r>
              <a:rPr lang="en-US" sz="2400" b="1" i="1" dirty="0" smtClean="0">
                <a:latin typeface="+mn-lt"/>
                <a:cs typeface="Tahoma" pitchFamily="34" charset="0"/>
              </a:rPr>
              <a:t>environment</a:t>
            </a:r>
            <a:endParaRPr lang="en-US" sz="2400" b="1" i="1" dirty="0" smtClean="0">
              <a:latin typeface="+mn-lt"/>
              <a:cs typeface="Tahoma" pitchFamily="34" charset="0"/>
            </a:endParaRPr>
          </a:p>
        </p:txBody>
      </p:sp>
    </p:spTree>
    <p:extLst>
      <p:ext uri="{BB962C8B-B14F-4D97-AF65-F5344CB8AC3E}">
        <p14:creationId xmlns:p14="http://schemas.microsoft.com/office/powerpoint/2010/main" val="3193918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53" y="6168087"/>
            <a:ext cx="672206" cy="557930"/>
          </a:xfrm>
          <a:prstGeom prst="rect">
            <a:avLst/>
          </a:prstGeom>
        </p:spPr>
      </p:pic>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0959" y="6289703"/>
            <a:ext cx="1472540" cy="314697"/>
          </a:xfrm>
          <a:prstGeom prst="rect">
            <a:avLst/>
          </a:prstGeom>
        </p:spPr>
      </p:pic>
      <p:sp>
        <p:nvSpPr>
          <p:cNvPr id="5" name="Title 15"/>
          <p:cNvSpPr>
            <a:spLocks noGrp="1"/>
          </p:cNvSpPr>
          <p:nvPr>
            <p:ph type="title"/>
          </p:nvPr>
        </p:nvSpPr>
        <p:spPr>
          <a:xfrm>
            <a:off x="457200" y="152400"/>
            <a:ext cx="8229600" cy="1143000"/>
          </a:xfrm>
        </p:spPr>
        <p:txBody>
          <a:bodyPr>
            <a:normAutofit/>
          </a:bodyPr>
          <a:lstStyle/>
          <a:p>
            <a:r>
              <a:rPr lang="en-US" sz="4400" b="1" dirty="0" smtClean="0">
                <a:effectLst>
                  <a:outerShdw blurRad="38100" dist="38100" dir="2700000" algn="tl">
                    <a:srgbClr val="000000">
                      <a:alpha val="43137"/>
                    </a:srgbClr>
                  </a:outerShdw>
                </a:effectLst>
              </a:rPr>
              <a:t>New Government Partners</a:t>
            </a:r>
            <a:endParaRPr lang="en-US" sz="4400" b="1" dirty="0">
              <a:effectLst>
                <a:outerShdw blurRad="38100" dist="38100" dir="2700000" algn="tl">
                  <a:srgbClr val="000000">
                    <a:alpha val="43137"/>
                  </a:srgbClr>
                </a:outerShdw>
              </a:effectLst>
            </a:endParaRPr>
          </a:p>
        </p:txBody>
      </p:sp>
      <p:sp>
        <p:nvSpPr>
          <p:cNvPr id="6" name="Text Box 5"/>
          <p:cNvSpPr txBox="1">
            <a:spLocks noChangeArrowheads="1"/>
          </p:cNvSpPr>
          <p:nvPr/>
        </p:nvSpPr>
        <p:spPr bwMode="auto">
          <a:xfrm>
            <a:off x="118752" y="1633123"/>
            <a:ext cx="8888769" cy="4090351"/>
          </a:xfrm>
          <a:prstGeom prst="rect">
            <a:avLst/>
          </a:prstGeom>
          <a:noFill/>
          <a:ln>
            <a:noFill/>
          </a:ln>
          <a:extLst/>
        </p:spPr>
        <p:txBody>
          <a:bodyPr wrap="square">
            <a:spAutoFit/>
          </a:bodyPr>
          <a:lstStyle>
            <a:lvl1pPr eaLnBrk="0" hangingPunct="0">
              <a:tabLst>
                <a:tab pos="687388" algn="l"/>
              </a:tabLst>
              <a:defRPr>
                <a:solidFill>
                  <a:schemeClr val="tx1"/>
                </a:solidFill>
                <a:latin typeface="Arial" charset="0"/>
                <a:cs typeface="Arial" charset="0"/>
              </a:defRPr>
            </a:lvl1pPr>
            <a:lvl2pPr marL="509588" indent="-277813" eaLnBrk="0" hangingPunct="0">
              <a:tabLst>
                <a:tab pos="687388" algn="l"/>
              </a:tabLst>
              <a:defRPr>
                <a:solidFill>
                  <a:schemeClr val="tx1"/>
                </a:solidFill>
                <a:latin typeface="Arial" charset="0"/>
                <a:cs typeface="Arial" charset="0"/>
              </a:defRPr>
            </a:lvl2pPr>
            <a:lvl3pPr marL="1143000" indent="-228600" eaLnBrk="0" hangingPunct="0">
              <a:tabLst>
                <a:tab pos="687388" algn="l"/>
              </a:tabLst>
              <a:defRPr>
                <a:solidFill>
                  <a:schemeClr val="tx1"/>
                </a:solidFill>
                <a:latin typeface="Arial" charset="0"/>
                <a:cs typeface="Arial" charset="0"/>
              </a:defRPr>
            </a:lvl3pPr>
            <a:lvl4pPr marL="1600200" indent="-228600" eaLnBrk="0" hangingPunct="0">
              <a:tabLst>
                <a:tab pos="687388" algn="l"/>
              </a:tabLst>
              <a:defRPr>
                <a:solidFill>
                  <a:schemeClr val="tx1"/>
                </a:solidFill>
                <a:latin typeface="Arial" charset="0"/>
                <a:cs typeface="Arial" charset="0"/>
              </a:defRPr>
            </a:lvl4pPr>
            <a:lvl5pPr marL="2057400" indent="-228600" eaLnBrk="0" hangingPunct="0">
              <a:tabLst>
                <a:tab pos="687388"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687388"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687388"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687388"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687388" algn="l"/>
              </a:tabLst>
              <a:defRPr>
                <a:solidFill>
                  <a:schemeClr val="tx1"/>
                </a:solidFill>
                <a:latin typeface="Arial" charset="0"/>
                <a:cs typeface="Arial" charset="0"/>
              </a:defRPr>
            </a:lvl9pPr>
          </a:lstStyle>
          <a:p>
            <a:pPr marL="225425" indent="-225425" eaLnBrk="1" hangingPunct="1">
              <a:lnSpc>
                <a:spcPct val="85000"/>
              </a:lnSpc>
              <a:spcAft>
                <a:spcPts val="600"/>
              </a:spcAft>
              <a:buFont typeface="Arial" panose="020B0604020202020204" pitchFamily="34" charset="0"/>
              <a:buChar char="•"/>
            </a:pPr>
            <a:r>
              <a:rPr lang="en-US" sz="2400" dirty="0">
                <a:latin typeface="+mn-lt"/>
                <a:cs typeface="Tahoma" pitchFamily="34" charset="0"/>
              </a:rPr>
              <a:t>Over the last 15 years, SPoRT has established and cultivated a robust </a:t>
            </a:r>
            <a:r>
              <a:rPr lang="en-US" sz="2400" dirty="0" smtClean="0">
                <a:latin typeface="+mn-lt"/>
                <a:cs typeface="Tahoma" pitchFamily="34" charset="0"/>
              </a:rPr>
              <a:t>R2O / R2A </a:t>
            </a:r>
            <a:r>
              <a:rPr lang="en-US" sz="2400" dirty="0">
                <a:latin typeface="+mn-lt"/>
                <a:cs typeface="Tahoma" pitchFamily="34" charset="0"/>
              </a:rPr>
              <a:t>paradigm that has been used to successfully to partner with NOAA / NWS</a:t>
            </a:r>
          </a:p>
          <a:p>
            <a:pPr marL="225425" indent="-225425" eaLnBrk="1" hangingPunct="1">
              <a:lnSpc>
                <a:spcPct val="85000"/>
              </a:lnSpc>
              <a:spcAft>
                <a:spcPts val="600"/>
              </a:spcAft>
              <a:buFont typeface="Arial" panose="020B0604020202020204" pitchFamily="34" charset="0"/>
              <a:buChar char="•"/>
            </a:pPr>
            <a:r>
              <a:rPr lang="en-US" sz="2400" dirty="0">
                <a:latin typeface="+mn-lt"/>
                <a:cs typeface="Tahoma" pitchFamily="34" charset="0"/>
              </a:rPr>
              <a:t>This paradigm is not specific to NOAA / NWS and has applicability for work with </a:t>
            </a:r>
            <a:r>
              <a:rPr lang="en-US" sz="2400" dirty="0" smtClean="0">
                <a:latin typeface="+mn-lt"/>
                <a:cs typeface="Tahoma" pitchFamily="34" charset="0"/>
              </a:rPr>
              <a:t>other government partners</a:t>
            </a:r>
          </a:p>
          <a:p>
            <a:pPr marL="225425" indent="-225425" eaLnBrk="1" hangingPunct="1">
              <a:lnSpc>
                <a:spcPct val="85000"/>
              </a:lnSpc>
              <a:spcAft>
                <a:spcPts val="600"/>
              </a:spcAft>
              <a:buFont typeface="Arial" panose="020B0604020202020204" pitchFamily="34" charset="0"/>
              <a:buChar char="•"/>
            </a:pPr>
            <a:r>
              <a:rPr lang="en-US" sz="2400" dirty="0" smtClean="0">
                <a:latin typeface="+mn-lt"/>
                <a:cs typeface="Tahoma" pitchFamily="34" charset="0"/>
              </a:rPr>
              <a:t>MSFC ESO is purchasing a GOES-R Ground Station (with support from NASA and NOAA) for development of unique products that can be provided in real-time to other government partners</a:t>
            </a:r>
            <a:endParaRPr lang="en-US" sz="2400" dirty="0">
              <a:latin typeface="+mn-lt"/>
              <a:cs typeface="Tahoma" pitchFamily="34" charset="0"/>
            </a:endParaRPr>
          </a:p>
          <a:p>
            <a:pPr marL="225425" indent="-225425" eaLnBrk="1" hangingPunct="1">
              <a:lnSpc>
                <a:spcPct val="85000"/>
              </a:lnSpc>
              <a:spcAft>
                <a:spcPts val="600"/>
              </a:spcAft>
              <a:buFont typeface="Arial" panose="020B0604020202020204" pitchFamily="34" charset="0"/>
              <a:buChar char="•"/>
            </a:pPr>
            <a:r>
              <a:rPr lang="en-US" sz="2400" b="1" i="1" dirty="0" smtClean="0">
                <a:latin typeface="+mn-lt"/>
                <a:cs typeface="Tahoma" pitchFamily="34" charset="0"/>
              </a:rPr>
              <a:t>SPoRT plans to continue pursuit of partnerships with decision makers in other government agencies (e.g., FAA, USGS, FEMA, USACE, USFS, etc.) and other parts of NASA (e.g., launch services) for forecasting challenges relevant to SPoRT products / expertise</a:t>
            </a:r>
          </a:p>
        </p:txBody>
      </p:sp>
    </p:spTree>
    <p:extLst>
      <p:ext uri="{BB962C8B-B14F-4D97-AF65-F5344CB8AC3E}">
        <p14:creationId xmlns:p14="http://schemas.microsoft.com/office/powerpoint/2010/main" val="34317056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53" y="6168087"/>
            <a:ext cx="672206" cy="557930"/>
          </a:xfrm>
          <a:prstGeom prst="rect">
            <a:avLst/>
          </a:prstGeom>
        </p:spPr>
      </p:pic>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0959" y="6289703"/>
            <a:ext cx="1472540" cy="314697"/>
          </a:xfrm>
          <a:prstGeom prst="rect">
            <a:avLst/>
          </a:prstGeom>
        </p:spPr>
      </p:pic>
      <p:sp>
        <p:nvSpPr>
          <p:cNvPr id="5" name="Title 15"/>
          <p:cNvSpPr>
            <a:spLocks noGrp="1"/>
          </p:cNvSpPr>
          <p:nvPr>
            <p:ph type="title"/>
          </p:nvPr>
        </p:nvSpPr>
        <p:spPr>
          <a:xfrm>
            <a:off x="457200" y="152400"/>
            <a:ext cx="8229600" cy="1143000"/>
          </a:xfrm>
        </p:spPr>
        <p:txBody>
          <a:bodyPr>
            <a:normAutofit/>
          </a:bodyPr>
          <a:lstStyle/>
          <a:p>
            <a:r>
              <a:rPr lang="en-US" sz="4400" b="1" dirty="0" smtClean="0">
                <a:effectLst>
                  <a:outerShdw blurRad="38100" dist="38100" dir="2700000" algn="tl">
                    <a:srgbClr val="000000">
                      <a:alpha val="43137"/>
                    </a:srgbClr>
                  </a:outerShdw>
                </a:effectLst>
              </a:rPr>
              <a:t>New International Partners</a:t>
            </a:r>
            <a:endParaRPr lang="en-US" sz="4400" b="1" dirty="0">
              <a:effectLst>
                <a:outerShdw blurRad="38100" dist="38100" dir="2700000" algn="tl">
                  <a:srgbClr val="000000">
                    <a:alpha val="43137"/>
                  </a:srgbClr>
                </a:outerShdw>
              </a:effectLst>
            </a:endParaRPr>
          </a:p>
        </p:txBody>
      </p:sp>
      <p:sp>
        <p:nvSpPr>
          <p:cNvPr id="6" name="Text Box 5"/>
          <p:cNvSpPr txBox="1">
            <a:spLocks noChangeArrowheads="1"/>
          </p:cNvSpPr>
          <p:nvPr/>
        </p:nvSpPr>
        <p:spPr bwMode="auto">
          <a:xfrm>
            <a:off x="118752" y="1633123"/>
            <a:ext cx="8888769" cy="2366802"/>
          </a:xfrm>
          <a:prstGeom prst="rect">
            <a:avLst/>
          </a:prstGeom>
          <a:noFill/>
          <a:ln>
            <a:noFill/>
          </a:ln>
          <a:extLst/>
        </p:spPr>
        <p:txBody>
          <a:bodyPr wrap="square">
            <a:spAutoFit/>
          </a:bodyPr>
          <a:lstStyle>
            <a:lvl1pPr eaLnBrk="0" hangingPunct="0">
              <a:tabLst>
                <a:tab pos="687388" algn="l"/>
              </a:tabLst>
              <a:defRPr>
                <a:solidFill>
                  <a:schemeClr val="tx1"/>
                </a:solidFill>
                <a:latin typeface="Arial" charset="0"/>
                <a:cs typeface="Arial" charset="0"/>
              </a:defRPr>
            </a:lvl1pPr>
            <a:lvl2pPr marL="509588" indent="-277813" eaLnBrk="0" hangingPunct="0">
              <a:tabLst>
                <a:tab pos="687388" algn="l"/>
              </a:tabLst>
              <a:defRPr>
                <a:solidFill>
                  <a:schemeClr val="tx1"/>
                </a:solidFill>
                <a:latin typeface="Arial" charset="0"/>
                <a:cs typeface="Arial" charset="0"/>
              </a:defRPr>
            </a:lvl2pPr>
            <a:lvl3pPr marL="1143000" indent="-228600" eaLnBrk="0" hangingPunct="0">
              <a:tabLst>
                <a:tab pos="687388" algn="l"/>
              </a:tabLst>
              <a:defRPr>
                <a:solidFill>
                  <a:schemeClr val="tx1"/>
                </a:solidFill>
                <a:latin typeface="Arial" charset="0"/>
                <a:cs typeface="Arial" charset="0"/>
              </a:defRPr>
            </a:lvl3pPr>
            <a:lvl4pPr marL="1600200" indent="-228600" eaLnBrk="0" hangingPunct="0">
              <a:tabLst>
                <a:tab pos="687388" algn="l"/>
              </a:tabLst>
              <a:defRPr>
                <a:solidFill>
                  <a:schemeClr val="tx1"/>
                </a:solidFill>
                <a:latin typeface="Arial" charset="0"/>
                <a:cs typeface="Arial" charset="0"/>
              </a:defRPr>
            </a:lvl4pPr>
            <a:lvl5pPr marL="2057400" indent="-228600" eaLnBrk="0" hangingPunct="0">
              <a:tabLst>
                <a:tab pos="687388"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687388"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687388"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687388"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687388" algn="l"/>
              </a:tabLst>
              <a:defRPr>
                <a:solidFill>
                  <a:schemeClr val="tx1"/>
                </a:solidFill>
                <a:latin typeface="Arial" charset="0"/>
                <a:cs typeface="Arial" charset="0"/>
              </a:defRPr>
            </a:lvl9pPr>
          </a:lstStyle>
          <a:p>
            <a:pPr marL="225425" indent="-225425" eaLnBrk="1" hangingPunct="1">
              <a:lnSpc>
                <a:spcPct val="85000"/>
              </a:lnSpc>
              <a:spcAft>
                <a:spcPts val="600"/>
              </a:spcAft>
              <a:buFont typeface="Arial" panose="020B0604020202020204" pitchFamily="34" charset="0"/>
              <a:buChar char="•"/>
            </a:pPr>
            <a:r>
              <a:rPr lang="en-US" sz="2400" dirty="0" smtClean="0">
                <a:latin typeface="+mn-lt"/>
                <a:cs typeface="Tahoma" pitchFamily="34" charset="0"/>
              </a:rPr>
              <a:t>SPoRT has established partnerships with international organizations (e.g., EUMETSAT, Environment Canada, SERVIR hubs) to identify ways in which SPoRT can assist in new instruments or challenges with which we have unique expertise</a:t>
            </a:r>
          </a:p>
          <a:p>
            <a:pPr marL="285750" indent="-285750" eaLnBrk="1" hangingPunct="1">
              <a:lnSpc>
                <a:spcPct val="85000"/>
              </a:lnSpc>
              <a:spcAft>
                <a:spcPts val="600"/>
              </a:spcAft>
              <a:buFont typeface="Arial" panose="020B0604020202020204" pitchFamily="34" charset="0"/>
              <a:buChar char="•"/>
            </a:pPr>
            <a:r>
              <a:rPr lang="en-US" sz="2400" b="1" i="1" dirty="0" smtClean="0">
                <a:latin typeface="+mn-lt"/>
                <a:cs typeface="Tahoma" pitchFamily="34" charset="0"/>
              </a:rPr>
              <a:t>SPoRT </a:t>
            </a:r>
            <a:r>
              <a:rPr lang="en-US" sz="2400" b="1" i="1" dirty="0" smtClean="0">
                <a:latin typeface="+mn-lt"/>
                <a:cs typeface="Tahoma" pitchFamily="34" charset="0"/>
              </a:rPr>
              <a:t>plans to write proposals and continue engaging with the SERVIR project as subject matter experts to reach foster new partnerships</a:t>
            </a:r>
          </a:p>
        </p:txBody>
      </p:sp>
    </p:spTree>
    <p:extLst>
      <p:ext uri="{BB962C8B-B14F-4D97-AF65-F5344CB8AC3E}">
        <p14:creationId xmlns:p14="http://schemas.microsoft.com/office/powerpoint/2010/main" val="29903661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753" y="6168087"/>
            <a:ext cx="672206" cy="557930"/>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0959" y="6289703"/>
            <a:ext cx="1472540" cy="314697"/>
          </a:xfrm>
          <a:prstGeom prst="rect">
            <a:avLst/>
          </a:prstGeom>
        </p:spPr>
      </p:pic>
      <p:sp>
        <p:nvSpPr>
          <p:cNvPr id="5" name="Title 15"/>
          <p:cNvSpPr>
            <a:spLocks noGrp="1"/>
          </p:cNvSpPr>
          <p:nvPr>
            <p:ph type="title"/>
          </p:nvPr>
        </p:nvSpPr>
        <p:spPr>
          <a:xfrm>
            <a:off x="457200" y="152400"/>
            <a:ext cx="8229600" cy="1143000"/>
          </a:xfrm>
        </p:spPr>
        <p:txBody>
          <a:bodyPr>
            <a:normAutofit/>
          </a:bodyPr>
          <a:lstStyle/>
          <a:p>
            <a:r>
              <a:rPr lang="en-US" sz="4400" b="1" dirty="0" smtClean="0">
                <a:effectLst>
                  <a:outerShdw blurRad="38100" dist="38100" dir="2700000" algn="tl">
                    <a:srgbClr val="000000">
                      <a:alpha val="43137"/>
                    </a:srgbClr>
                  </a:outerShdw>
                </a:effectLst>
              </a:rPr>
              <a:t>New Data Dissemination</a:t>
            </a:r>
            <a:endParaRPr lang="en-US" sz="4400" b="1" dirty="0">
              <a:effectLst>
                <a:outerShdw blurRad="38100" dist="38100" dir="2700000" algn="tl">
                  <a:srgbClr val="000000">
                    <a:alpha val="43137"/>
                  </a:srgbClr>
                </a:outerShdw>
              </a:effectLst>
            </a:endParaRPr>
          </a:p>
        </p:txBody>
      </p:sp>
      <p:sp>
        <p:nvSpPr>
          <p:cNvPr id="6" name="Text Box 5"/>
          <p:cNvSpPr txBox="1">
            <a:spLocks noChangeArrowheads="1"/>
          </p:cNvSpPr>
          <p:nvPr/>
        </p:nvSpPr>
        <p:spPr bwMode="auto">
          <a:xfrm>
            <a:off x="118752" y="1633123"/>
            <a:ext cx="8888769" cy="3148554"/>
          </a:xfrm>
          <a:prstGeom prst="rect">
            <a:avLst/>
          </a:prstGeom>
          <a:noFill/>
          <a:ln>
            <a:noFill/>
          </a:ln>
          <a:extLst/>
        </p:spPr>
        <p:txBody>
          <a:bodyPr wrap="square">
            <a:spAutoFit/>
          </a:bodyPr>
          <a:lstStyle>
            <a:lvl1pPr eaLnBrk="0" hangingPunct="0">
              <a:tabLst>
                <a:tab pos="687388" algn="l"/>
              </a:tabLst>
              <a:defRPr>
                <a:solidFill>
                  <a:schemeClr val="tx1"/>
                </a:solidFill>
                <a:latin typeface="Arial" charset="0"/>
                <a:cs typeface="Arial" charset="0"/>
              </a:defRPr>
            </a:lvl1pPr>
            <a:lvl2pPr marL="509588" indent="-277813" eaLnBrk="0" hangingPunct="0">
              <a:tabLst>
                <a:tab pos="687388" algn="l"/>
              </a:tabLst>
              <a:defRPr>
                <a:solidFill>
                  <a:schemeClr val="tx1"/>
                </a:solidFill>
                <a:latin typeface="Arial" charset="0"/>
                <a:cs typeface="Arial" charset="0"/>
              </a:defRPr>
            </a:lvl2pPr>
            <a:lvl3pPr marL="1143000" indent="-228600" eaLnBrk="0" hangingPunct="0">
              <a:tabLst>
                <a:tab pos="687388" algn="l"/>
              </a:tabLst>
              <a:defRPr>
                <a:solidFill>
                  <a:schemeClr val="tx1"/>
                </a:solidFill>
                <a:latin typeface="Arial" charset="0"/>
                <a:cs typeface="Arial" charset="0"/>
              </a:defRPr>
            </a:lvl3pPr>
            <a:lvl4pPr marL="1600200" indent="-228600" eaLnBrk="0" hangingPunct="0">
              <a:tabLst>
                <a:tab pos="687388" algn="l"/>
              </a:tabLst>
              <a:defRPr>
                <a:solidFill>
                  <a:schemeClr val="tx1"/>
                </a:solidFill>
                <a:latin typeface="Arial" charset="0"/>
                <a:cs typeface="Arial" charset="0"/>
              </a:defRPr>
            </a:lvl4pPr>
            <a:lvl5pPr marL="2057400" indent="-228600" eaLnBrk="0" hangingPunct="0">
              <a:tabLst>
                <a:tab pos="687388"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687388"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687388"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687388"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687388" algn="l"/>
              </a:tabLst>
              <a:defRPr>
                <a:solidFill>
                  <a:schemeClr val="tx1"/>
                </a:solidFill>
                <a:latin typeface="Arial" charset="0"/>
                <a:cs typeface="Arial" charset="0"/>
              </a:defRPr>
            </a:lvl9pPr>
          </a:lstStyle>
          <a:p>
            <a:pPr marL="225425" indent="-225425" eaLnBrk="1" hangingPunct="1">
              <a:lnSpc>
                <a:spcPct val="85000"/>
              </a:lnSpc>
              <a:spcAft>
                <a:spcPts val="600"/>
              </a:spcAft>
              <a:buFont typeface="Arial" panose="020B0604020202020204" pitchFamily="34" charset="0"/>
              <a:buChar char="•"/>
            </a:pPr>
            <a:r>
              <a:rPr lang="en-US" sz="2400" dirty="0" smtClean="0">
                <a:latin typeface="+mn-lt"/>
                <a:cs typeface="Tahoma" pitchFamily="34" charset="0"/>
              </a:rPr>
              <a:t>Engagement with new partners will require new ways of disseminating and visualizing data</a:t>
            </a:r>
          </a:p>
          <a:p>
            <a:pPr marL="225425" indent="-225425" eaLnBrk="1" hangingPunct="1">
              <a:lnSpc>
                <a:spcPct val="85000"/>
              </a:lnSpc>
              <a:spcAft>
                <a:spcPts val="600"/>
              </a:spcAft>
              <a:buFont typeface="Arial" panose="020B0604020202020204" pitchFamily="34" charset="0"/>
              <a:buChar char="•"/>
            </a:pPr>
            <a:r>
              <a:rPr lang="en-US" sz="2400" dirty="0" smtClean="0">
                <a:latin typeface="+mn-lt"/>
                <a:cs typeface="Tahoma" pitchFamily="34" charset="0"/>
              </a:rPr>
              <a:t>SPoRT is moving towards a web-based visualization tool and data delivery system via WMS capabilities in order to capture a wider range of users and decision makers</a:t>
            </a:r>
          </a:p>
          <a:p>
            <a:pPr marL="225425" indent="-225425" eaLnBrk="1" hangingPunct="1">
              <a:lnSpc>
                <a:spcPct val="85000"/>
              </a:lnSpc>
              <a:spcAft>
                <a:spcPts val="600"/>
              </a:spcAft>
              <a:buFont typeface="Arial" panose="020B0604020202020204" pitchFamily="34" charset="0"/>
              <a:buChar char="•"/>
            </a:pPr>
            <a:r>
              <a:rPr lang="en-US" sz="2400" b="1" i="1" dirty="0" smtClean="0">
                <a:latin typeface="+mn-lt"/>
                <a:cs typeface="Tahoma" pitchFamily="34" charset="0"/>
              </a:rPr>
              <a:t>SPoRT plans to expand its “fleet” of WMS machines to meet the growing demand for transition of data products either through purchase of physical hardware or virtualization</a:t>
            </a:r>
          </a:p>
          <a:p>
            <a:pPr marL="225425" indent="-225425" eaLnBrk="1" hangingPunct="1">
              <a:lnSpc>
                <a:spcPct val="85000"/>
              </a:lnSpc>
              <a:spcAft>
                <a:spcPts val="600"/>
              </a:spcAft>
              <a:buFont typeface="Arial" panose="020B0604020202020204" pitchFamily="34" charset="0"/>
              <a:buChar char="•"/>
            </a:pPr>
            <a:endParaRPr lang="en-US" sz="2400" dirty="0" smtClean="0">
              <a:latin typeface="+mn-lt"/>
              <a:cs typeface="Tahoma" pitchFamily="34" charset="0"/>
            </a:endParaRPr>
          </a:p>
        </p:txBody>
      </p:sp>
    </p:spTree>
    <p:extLst>
      <p:ext uri="{BB962C8B-B14F-4D97-AF65-F5344CB8AC3E}">
        <p14:creationId xmlns:p14="http://schemas.microsoft.com/office/powerpoint/2010/main" val="656738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753" y="6168087"/>
            <a:ext cx="672206" cy="557930"/>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0959" y="6289703"/>
            <a:ext cx="1472540" cy="314697"/>
          </a:xfrm>
          <a:prstGeom prst="rect">
            <a:avLst/>
          </a:prstGeom>
        </p:spPr>
      </p:pic>
      <p:sp>
        <p:nvSpPr>
          <p:cNvPr id="5" name="Title 15"/>
          <p:cNvSpPr>
            <a:spLocks noGrp="1"/>
          </p:cNvSpPr>
          <p:nvPr>
            <p:ph type="title"/>
          </p:nvPr>
        </p:nvSpPr>
        <p:spPr>
          <a:xfrm>
            <a:off x="457200" y="152400"/>
            <a:ext cx="8229600" cy="1143000"/>
          </a:xfrm>
        </p:spPr>
        <p:txBody>
          <a:bodyPr>
            <a:normAutofit/>
          </a:bodyPr>
          <a:lstStyle/>
          <a:p>
            <a:r>
              <a:rPr lang="en-US" sz="4400" b="1" dirty="0" smtClean="0">
                <a:effectLst>
                  <a:outerShdw blurRad="38100" dist="38100" dir="2700000" algn="tl">
                    <a:srgbClr val="000000">
                      <a:alpha val="43137"/>
                    </a:srgbClr>
                  </a:outerShdw>
                </a:effectLst>
              </a:rPr>
              <a:t>New NASA Instruments</a:t>
            </a:r>
            <a:endParaRPr lang="en-US" sz="4400" b="1" dirty="0">
              <a:effectLst>
                <a:outerShdw blurRad="38100" dist="38100" dir="2700000" algn="tl">
                  <a:srgbClr val="000000">
                    <a:alpha val="43137"/>
                  </a:srgbClr>
                </a:outerShdw>
              </a:effectLst>
            </a:endParaRPr>
          </a:p>
        </p:txBody>
      </p:sp>
      <p:sp>
        <p:nvSpPr>
          <p:cNvPr id="6" name="Text Box 5"/>
          <p:cNvSpPr txBox="1">
            <a:spLocks noChangeArrowheads="1"/>
          </p:cNvSpPr>
          <p:nvPr/>
        </p:nvSpPr>
        <p:spPr bwMode="auto">
          <a:xfrm>
            <a:off x="118752" y="1633123"/>
            <a:ext cx="8888769" cy="4404283"/>
          </a:xfrm>
          <a:prstGeom prst="rect">
            <a:avLst/>
          </a:prstGeom>
          <a:noFill/>
          <a:ln>
            <a:noFill/>
          </a:ln>
          <a:extLst/>
        </p:spPr>
        <p:txBody>
          <a:bodyPr wrap="square">
            <a:spAutoFit/>
          </a:bodyPr>
          <a:lstStyle>
            <a:lvl1pPr eaLnBrk="0" hangingPunct="0">
              <a:tabLst>
                <a:tab pos="687388" algn="l"/>
              </a:tabLst>
              <a:defRPr>
                <a:solidFill>
                  <a:schemeClr val="tx1"/>
                </a:solidFill>
                <a:latin typeface="Arial" charset="0"/>
                <a:cs typeface="Arial" charset="0"/>
              </a:defRPr>
            </a:lvl1pPr>
            <a:lvl2pPr marL="509588" indent="-277813" eaLnBrk="0" hangingPunct="0">
              <a:tabLst>
                <a:tab pos="687388" algn="l"/>
              </a:tabLst>
              <a:defRPr>
                <a:solidFill>
                  <a:schemeClr val="tx1"/>
                </a:solidFill>
                <a:latin typeface="Arial" charset="0"/>
                <a:cs typeface="Arial" charset="0"/>
              </a:defRPr>
            </a:lvl2pPr>
            <a:lvl3pPr marL="1143000" indent="-228600" eaLnBrk="0" hangingPunct="0">
              <a:tabLst>
                <a:tab pos="687388" algn="l"/>
              </a:tabLst>
              <a:defRPr>
                <a:solidFill>
                  <a:schemeClr val="tx1"/>
                </a:solidFill>
                <a:latin typeface="Arial" charset="0"/>
                <a:cs typeface="Arial" charset="0"/>
              </a:defRPr>
            </a:lvl3pPr>
            <a:lvl4pPr marL="1600200" indent="-228600" eaLnBrk="0" hangingPunct="0">
              <a:tabLst>
                <a:tab pos="687388" algn="l"/>
              </a:tabLst>
              <a:defRPr>
                <a:solidFill>
                  <a:schemeClr val="tx1"/>
                </a:solidFill>
                <a:latin typeface="Arial" charset="0"/>
                <a:cs typeface="Arial" charset="0"/>
              </a:defRPr>
            </a:lvl4pPr>
            <a:lvl5pPr marL="2057400" indent="-228600" eaLnBrk="0" hangingPunct="0">
              <a:tabLst>
                <a:tab pos="687388"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687388"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687388"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687388"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687388" algn="l"/>
              </a:tabLst>
              <a:defRPr>
                <a:solidFill>
                  <a:schemeClr val="tx1"/>
                </a:solidFill>
                <a:latin typeface="Arial" charset="0"/>
                <a:cs typeface="Arial" charset="0"/>
              </a:defRPr>
            </a:lvl9pPr>
          </a:lstStyle>
          <a:p>
            <a:pPr marL="225425" indent="-225425" eaLnBrk="1" hangingPunct="1">
              <a:lnSpc>
                <a:spcPct val="85000"/>
              </a:lnSpc>
              <a:spcAft>
                <a:spcPts val="600"/>
              </a:spcAft>
              <a:buFont typeface="Arial" panose="020B0604020202020204" pitchFamily="34" charset="0"/>
              <a:buChar char="•"/>
            </a:pPr>
            <a:r>
              <a:rPr lang="en-US" sz="2400" dirty="0" smtClean="0">
                <a:latin typeface="+mn-lt"/>
                <a:cs typeface="Tahoma" pitchFamily="34" charset="0"/>
              </a:rPr>
              <a:t>Upcoming NASA instruments have limited weather applicability; however, they do have some characteristics that might be relevant to NOAA / NWS</a:t>
            </a:r>
          </a:p>
          <a:p>
            <a:pPr marL="225425" indent="-225425" eaLnBrk="1" hangingPunct="1">
              <a:lnSpc>
                <a:spcPct val="85000"/>
              </a:lnSpc>
              <a:spcAft>
                <a:spcPts val="600"/>
              </a:spcAft>
              <a:buFont typeface="Arial" panose="020B0604020202020204" pitchFamily="34" charset="0"/>
              <a:buChar char="•"/>
            </a:pPr>
            <a:r>
              <a:rPr lang="en-US" sz="2400" b="1" i="1" dirty="0" smtClean="0">
                <a:latin typeface="+mn-lt"/>
                <a:cs typeface="Tahoma" pitchFamily="34" charset="0"/>
              </a:rPr>
              <a:t>SPoRT plans </a:t>
            </a:r>
            <a:r>
              <a:rPr lang="en-US" sz="2400" b="1" i="1" dirty="0" smtClean="0">
                <a:latin typeface="+mn-lt"/>
                <a:cs typeface="Tahoma" pitchFamily="34" charset="0"/>
              </a:rPr>
              <a:t>to continue working with forecasters to collaboratively identify new NASA datasets; would like to engage with NWS HQ on these upcoming missions and aid in </a:t>
            </a:r>
            <a:r>
              <a:rPr lang="en-US" sz="2400" b="1" i="1" dirty="0" err="1" smtClean="0">
                <a:latin typeface="+mn-lt"/>
                <a:cs typeface="Tahoma" pitchFamily="34" charset="0"/>
              </a:rPr>
              <a:t>testbedding</a:t>
            </a:r>
            <a:r>
              <a:rPr lang="en-US" sz="2400" b="1" i="1" dirty="0" smtClean="0">
                <a:latin typeface="+mn-lt"/>
                <a:cs typeface="Tahoma" pitchFamily="34" charset="0"/>
              </a:rPr>
              <a:t> agreed-upon datasets for more effective use of these U.S. space-based assets</a:t>
            </a:r>
          </a:p>
          <a:p>
            <a:pPr marL="225425" indent="-225425" eaLnBrk="1" hangingPunct="1">
              <a:lnSpc>
                <a:spcPct val="85000"/>
              </a:lnSpc>
              <a:spcAft>
                <a:spcPts val="600"/>
              </a:spcAft>
              <a:buFont typeface="Arial" panose="020B0604020202020204" pitchFamily="34" charset="0"/>
              <a:buChar char="•"/>
            </a:pPr>
            <a:r>
              <a:rPr lang="en-US" sz="2400" dirty="0" smtClean="0">
                <a:latin typeface="+mn-lt"/>
                <a:cs typeface="Tahoma" pitchFamily="34" charset="0"/>
              </a:rPr>
              <a:t>Expertise by SPoRT staff in end-user engagement lends itself nicely to leading applications for upcoming NASA missions</a:t>
            </a:r>
          </a:p>
          <a:p>
            <a:pPr marL="225425" indent="-225425" eaLnBrk="1" hangingPunct="1">
              <a:lnSpc>
                <a:spcPct val="85000"/>
              </a:lnSpc>
              <a:spcAft>
                <a:spcPts val="600"/>
              </a:spcAft>
              <a:buFont typeface="Arial" panose="020B0604020202020204" pitchFamily="34" charset="0"/>
              <a:buChar char="•"/>
            </a:pPr>
            <a:r>
              <a:rPr lang="en-US" sz="2400" b="1" i="1" dirty="0" smtClean="0">
                <a:latin typeface="+mn-lt"/>
                <a:cs typeface="Tahoma" pitchFamily="34" charset="0"/>
              </a:rPr>
              <a:t>SPoRT plans to pursue opportunities for its scientists to be </a:t>
            </a:r>
            <a:r>
              <a:rPr lang="en-US" sz="2400" b="1" i="1" u="sng" dirty="0" smtClean="0">
                <a:latin typeface="+mn-lt"/>
                <a:cs typeface="Tahoma" pitchFamily="34" charset="0"/>
              </a:rPr>
              <a:t>Deputy Program Managers for Applications (DPA)</a:t>
            </a:r>
            <a:r>
              <a:rPr lang="en-US" sz="2400" b="1" i="1" dirty="0" smtClean="0">
                <a:latin typeface="+mn-lt"/>
                <a:cs typeface="Tahoma" pitchFamily="34" charset="0"/>
              </a:rPr>
              <a:t> and / or to lead an </a:t>
            </a:r>
            <a:r>
              <a:rPr lang="en-US" sz="2400" b="1" i="1" u="sng" dirty="0" smtClean="0">
                <a:latin typeface="+mn-lt"/>
                <a:cs typeface="Tahoma" pitchFamily="34" charset="0"/>
              </a:rPr>
              <a:t>Early Adopter program</a:t>
            </a:r>
            <a:r>
              <a:rPr lang="en-US" sz="2400" b="1" i="1" dirty="0" smtClean="0">
                <a:latin typeface="+mn-lt"/>
                <a:cs typeface="Tahoma" pitchFamily="34" charset="0"/>
              </a:rPr>
              <a:t> for an upcoming mission</a:t>
            </a:r>
            <a:endParaRPr lang="en-US" sz="2400" b="1" i="1" dirty="0">
              <a:latin typeface="+mn-lt"/>
              <a:cs typeface="Tahoma" pitchFamily="34" charset="0"/>
            </a:endParaRPr>
          </a:p>
        </p:txBody>
      </p:sp>
    </p:spTree>
    <p:extLst>
      <p:ext uri="{BB962C8B-B14F-4D97-AF65-F5344CB8AC3E}">
        <p14:creationId xmlns:p14="http://schemas.microsoft.com/office/powerpoint/2010/main" val="38476969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753" y="6168087"/>
            <a:ext cx="672206" cy="557930"/>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0959" y="6289703"/>
            <a:ext cx="1472540" cy="314697"/>
          </a:xfrm>
          <a:prstGeom prst="rect">
            <a:avLst/>
          </a:prstGeom>
        </p:spPr>
      </p:pic>
      <p:sp>
        <p:nvSpPr>
          <p:cNvPr id="5" name="Title 15"/>
          <p:cNvSpPr>
            <a:spLocks noGrp="1"/>
          </p:cNvSpPr>
          <p:nvPr>
            <p:ph type="title"/>
          </p:nvPr>
        </p:nvSpPr>
        <p:spPr>
          <a:xfrm>
            <a:off x="457200" y="152400"/>
            <a:ext cx="8229600" cy="1143000"/>
          </a:xfrm>
        </p:spPr>
        <p:txBody>
          <a:bodyPr>
            <a:normAutofit/>
          </a:bodyPr>
          <a:lstStyle/>
          <a:p>
            <a:r>
              <a:rPr lang="en-US" sz="4400" b="1" dirty="0" smtClean="0">
                <a:effectLst>
                  <a:outerShdw blurRad="38100" dist="38100" dir="2700000" algn="tl">
                    <a:srgbClr val="000000">
                      <a:alpha val="43137"/>
                    </a:srgbClr>
                  </a:outerShdw>
                </a:effectLst>
              </a:rPr>
              <a:t>SAC Recommendations</a:t>
            </a:r>
            <a:endParaRPr lang="en-US" sz="4400" b="1" dirty="0">
              <a:effectLst>
                <a:outerShdw blurRad="38100" dist="38100" dir="2700000" algn="tl">
                  <a:srgbClr val="000000">
                    <a:alpha val="43137"/>
                  </a:srgbClr>
                </a:outerShdw>
              </a:effectLst>
            </a:endParaRPr>
          </a:p>
        </p:txBody>
      </p:sp>
      <p:sp>
        <p:nvSpPr>
          <p:cNvPr id="6" name="Text Box 5"/>
          <p:cNvSpPr txBox="1">
            <a:spLocks noChangeArrowheads="1"/>
          </p:cNvSpPr>
          <p:nvPr/>
        </p:nvSpPr>
        <p:spPr bwMode="auto">
          <a:xfrm>
            <a:off x="118752" y="1633123"/>
            <a:ext cx="8888769" cy="3699474"/>
          </a:xfrm>
          <a:prstGeom prst="rect">
            <a:avLst/>
          </a:prstGeom>
          <a:noFill/>
          <a:ln>
            <a:noFill/>
          </a:ln>
          <a:extLst/>
        </p:spPr>
        <p:txBody>
          <a:bodyPr wrap="square">
            <a:spAutoFit/>
          </a:bodyPr>
          <a:lstStyle>
            <a:lvl1pPr eaLnBrk="0" hangingPunct="0">
              <a:tabLst>
                <a:tab pos="687388" algn="l"/>
              </a:tabLst>
              <a:defRPr>
                <a:solidFill>
                  <a:schemeClr val="tx1"/>
                </a:solidFill>
                <a:latin typeface="Arial" charset="0"/>
                <a:cs typeface="Arial" charset="0"/>
              </a:defRPr>
            </a:lvl1pPr>
            <a:lvl2pPr marL="509588" indent="-277813" eaLnBrk="0" hangingPunct="0">
              <a:tabLst>
                <a:tab pos="687388" algn="l"/>
              </a:tabLst>
              <a:defRPr>
                <a:solidFill>
                  <a:schemeClr val="tx1"/>
                </a:solidFill>
                <a:latin typeface="Arial" charset="0"/>
                <a:cs typeface="Arial" charset="0"/>
              </a:defRPr>
            </a:lvl2pPr>
            <a:lvl3pPr marL="1143000" indent="-228600" eaLnBrk="0" hangingPunct="0">
              <a:tabLst>
                <a:tab pos="687388" algn="l"/>
              </a:tabLst>
              <a:defRPr>
                <a:solidFill>
                  <a:schemeClr val="tx1"/>
                </a:solidFill>
                <a:latin typeface="Arial" charset="0"/>
                <a:cs typeface="Arial" charset="0"/>
              </a:defRPr>
            </a:lvl3pPr>
            <a:lvl4pPr marL="1600200" indent="-228600" eaLnBrk="0" hangingPunct="0">
              <a:tabLst>
                <a:tab pos="687388" algn="l"/>
              </a:tabLst>
              <a:defRPr>
                <a:solidFill>
                  <a:schemeClr val="tx1"/>
                </a:solidFill>
                <a:latin typeface="Arial" charset="0"/>
                <a:cs typeface="Arial" charset="0"/>
              </a:defRPr>
            </a:lvl4pPr>
            <a:lvl5pPr marL="2057400" indent="-228600" eaLnBrk="0" hangingPunct="0">
              <a:tabLst>
                <a:tab pos="687388"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687388"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687388"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687388"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687388" algn="l"/>
              </a:tabLst>
              <a:defRPr>
                <a:solidFill>
                  <a:schemeClr val="tx1"/>
                </a:solidFill>
                <a:latin typeface="Arial" charset="0"/>
                <a:cs typeface="Arial" charset="0"/>
              </a:defRPr>
            </a:lvl9pPr>
          </a:lstStyle>
          <a:p>
            <a:pPr marL="225425" indent="-225425" eaLnBrk="1" hangingPunct="1">
              <a:lnSpc>
                <a:spcPct val="85000"/>
              </a:lnSpc>
              <a:spcAft>
                <a:spcPts val="600"/>
              </a:spcAft>
              <a:buFont typeface="Arial" panose="020B0604020202020204" pitchFamily="34" charset="0"/>
              <a:buChar char="•"/>
            </a:pPr>
            <a:r>
              <a:rPr lang="en-US" sz="2400" dirty="0" smtClean="0">
                <a:latin typeface="+mn-lt"/>
                <a:cs typeface="Tahoma" pitchFamily="34" charset="0"/>
              </a:rPr>
              <a:t>For the last two days, you have seen a comprehensive overview of SPoRT activities in the expertise areas of remote sensing, lightning, modeling &amp; data assimilation, and disasters / other applied science activities</a:t>
            </a:r>
          </a:p>
          <a:p>
            <a:pPr marL="225425" indent="-225425" eaLnBrk="1" hangingPunct="1">
              <a:lnSpc>
                <a:spcPct val="85000"/>
              </a:lnSpc>
              <a:spcAft>
                <a:spcPts val="600"/>
              </a:spcAft>
              <a:buFont typeface="Arial" panose="020B0604020202020204" pitchFamily="34" charset="0"/>
              <a:buChar char="•"/>
            </a:pPr>
            <a:r>
              <a:rPr lang="en-US" sz="2400" dirty="0" smtClean="0">
                <a:latin typeface="+mn-lt"/>
                <a:cs typeface="Tahoma" pitchFamily="34" charset="0"/>
              </a:rPr>
              <a:t>There </a:t>
            </a:r>
            <a:r>
              <a:rPr lang="en-US" sz="2400" dirty="0">
                <a:latin typeface="+mn-lt"/>
                <a:cs typeface="Tahoma" pitchFamily="34" charset="0"/>
              </a:rPr>
              <a:t>a</a:t>
            </a:r>
            <a:r>
              <a:rPr lang="en-US" sz="2400" dirty="0" smtClean="0">
                <a:latin typeface="+mn-lt"/>
                <a:cs typeface="Tahoma" pitchFamily="34" charset="0"/>
              </a:rPr>
              <a:t>re </a:t>
            </a:r>
            <a:r>
              <a:rPr lang="en-US" sz="2400" dirty="0" smtClean="0">
                <a:latin typeface="+mn-lt"/>
                <a:cs typeface="Tahoma" pitchFamily="34" charset="0"/>
              </a:rPr>
              <a:t>a lot of current projects and ideas for future work that SPoRT hopes to pursue, and your guidance on what our stakeholders need and the value we can add to the broader scientific community for these projects will help us shape our upcoming strategic plan</a:t>
            </a:r>
          </a:p>
          <a:p>
            <a:pPr marL="225425" indent="-225425" eaLnBrk="1" hangingPunct="1">
              <a:lnSpc>
                <a:spcPct val="85000"/>
              </a:lnSpc>
              <a:spcAft>
                <a:spcPts val="600"/>
              </a:spcAft>
              <a:buFont typeface="Arial" panose="020B0604020202020204" pitchFamily="34" charset="0"/>
              <a:buChar char="•"/>
            </a:pPr>
            <a:r>
              <a:rPr lang="en-US" sz="2400" dirty="0" smtClean="0">
                <a:latin typeface="+mn-lt"/>
                <a:cs typeface="Tahoma" pitchFamily="34" charset="0"/>
              </a:rPr>
              <a:t>We are looking forward to initial recommendations tomorrow and further discussions over the next few months as the SAC converges on a final report to be handed in NLT the end of December 2016</a:t>
            </a:r>
          </a:p>
        </p:txBody>
      </p:sp>
    </p:spTree>
    <p:extLst>
      <p:ext uri="{BB962C8B-B14F-4D97-AF65-F5344CB8AC3E}">
        <p14:creationId xmlns:p14="http://schemas.microsoft.com/office/powerpoint/2010/main" val="1907708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0960" y="2232734"/>
            <a:ext cx="7183146" cy="1661993"/>
          </a:xfrm>
          <a:prstGeom prst="rect">
            <a:avLst/>
          </a:prstGeom>
        </p:spPr>
        <p:txBody>
          <a:bodyPr wrap="square">
            <a:spAutoFit/>
          </a:bodyPr>
          <a:lstStyle/>
          <a:p>
            <a:pPr>
              <a:lnSpc>
                <a:spcPct val="85000"/>
              </a:lnSpc>
              <a:spcAft>
                <a:spcPts val="600"/>
              </a:spcAft>
            </a:pPr>
            <a:r>
              <a:rPr lang="en-US" sz="2400" b="1" i="1" dirty="0" smtClean="0">
                <a:cs typeface="Tahoma" pitchFamily="34" charset="0"/>
              </a:rPr>
              <a:t>The SPoRT Team </a:t>
            </a:r>
            <a:r>
              <a:rPr lang="en-US" sz="2400" b="1" i="1" dirty="0">
                <a:cs typeface="Tahoma" pitchFamily="34" charset="0"/>
              </a:rPr>
              <a:t>sincerely </a:t>
            </a:r>
            <a:r>
              <a:rPr lang="en-US" sz="2400" b="1" i="1" dirty="0" smtClean="0">
                <a:cs typeface="Tahoma" pitchFamily="34" charset="0"/>
              </a:rPr>
              <a:t>thanks </a:t>
            </a:r>
            <a:r>
              <a:rPr lang="en-US" sz="2400" b="1" i="1" dirty="0">
                <a:cs typeface="Tahoma" pitchFamily="34" charset="0"/>
              </a:rPr>
              <a:t>each member of the SAC who has taken 2.5 days out of their busy schedule to be here with us.  </a:t>
            </a:r>
            <a:r>
              <a:rPr lang="en-US" sz="2400" b="1" i="1" dirty="0" smtClean="0">
                <a:cs typeface="Tahoma" pitchFamily="34" charset="0"/>
              </a:rPr>
              <a:t>This </a:t>
            </a:r>
            <a:r>
              <a:rPr lang="en-US" sz="2400" b="1" i="1" dirty="0">
                <a:cs typeface="Tahoma" pitchFamily="34" charset="0"/>
              </a:rPr>
              <a:t>type of review is a lot of work, and we appreciate your attention and the great questions / discussions</a:t>
            </a:r>
            <a:r>
              <a:rPr lang="en-US" sz="2400" b="1" i="1" dirty="0" smtClean="0">
                <a:cs typeface="Tahoma" pitchFamily="34" charset="0"/>
              </a:rPr>
              <a:t>.</a:t>
            </a:r>
            <a:endParaRPr lang="en-US" sz="2400" b="1" i="1" dirty="0">
              <a:cs typeface="Tahoma"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753" y="6168087"/>
            <a:ext cx="672206" cy="55793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0959" y="6289703"/>
            <a:ext cx="1472540" cy="314697"/>
          </a:xfrm>
          <a:prstGeom prst="rect">
            <a:avLst/>
          </a:prstGeom>
        </p:spPr>
      </p:pic>
      <p:sp>
        <p:nvSpPr>
          <p:cNvPr id="7" name="Title 15"/>
          <p:cNvSpPr>
            <a:spLocks noGrp="1"/>
          </p:cNvSpPr>
          <p:nvPr>
            <p:ph type="title"/>
          </p:nvPr>
        </p:nvSpPr>
        <p:spPr>
          <a:xfrm>
            <a:off x="457200" y="152400"/>
            <a:ext cx="8229600" cy="1143000"/>
          </a:xfrm>
        </p:spPr>
        <p:txBody>
          <a:bodyPr>
            <a:normAutofit/>
          </a:bodyPr>
          <a:lstStyle/>
          <a:p>
            <a:r>
              <a:rPr lang="en-US" sz="4400" b="1" dirty="0" smtClean="0">
                <a:effectLst>
                  <a:outerShdw blurRad="38100" dist="38100" dir="2700000" algn="tl">
                    <a:srgbClr val="000000">
                      <a:alpha val="43137"/>
                    </a:srgbClr>
                  </a:outerShdw>
                </a:effectLst>
              </a:rPr>
              <a:t>Thank You!</a:t>
            </a:r>
            <a:endParaRPr lang="en-US"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653423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695</TotalTime>
  <Words>873</Words>
  <Application>Microsoft Office PowerPoint</Application>
  <PresentationFormat>On-screen Show (4:3)</PresentationFormat>
  <Paragraphs>58</Paragraphs>
  <Slides>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Courier New</vt:lpstr>
      <vt:lpstr>Tahoma</vt:lpstr>
      <vt:lpstr>Office Theme</vt:lpstr>
      <vt:lpstr>SPoRT Summary of Future Work</vt:lpstr>
      <vt:lpstr>SPoRT Vision</vt:lpstr>
      <vt:lpstr>Continued Collaboration w/ NOAA / NWS</vt:lpstr>
      <vt:lpstr>New Government Partners</vt:lpstr>
      <vt:lpstr>New International Partners</vt:lpstr>
      <vt:lpstr>New Data Dissemination</vt:lpstr>
      <vt:lpstr>New NASA Instruments</vt:lpstr>
      <vt:lpstr>SAC Recommendations</vt:lpstr>
      <vt:lpstr>Thank You!</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Bell, Jordan R. (MSFC-ZP11)[UAH]</dc:creator>
  <cp:lastModifiedBy>Zavodsky, Bradley T. (MSFC-ZP11)</cp:lastModifiedBy>
  <cp:revision>84</cp:revision>
  <dcterms:created xsi:type="dcterms:W3CDTF">2016-07-13T13:16:21Z</dcterms:created>
  <dcterms:modified xsi:type="dcterms:W3CDTF">2016-07-27T16:28:20Z</dcterms:modified>
</cp:coreProperties>
</file>