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3" r:id="rId4"/>
    <p:sldId id="275" r:id="rId5"/>
    <p:sldId id="264" r:id="rId6"/>
    <p:sldId id="266" r:id="rId7"/>
    <p:sldId id="267" r:id="rId8"/>
    <p:sldId id="276" r:id="rId9"/>
    <p:sldId id="268" r:id="rId10"/>
    <p:sldId id="270" r:id="rId11"/>
    <p:sldId id="277" r:id="rId12"/>
    <p:sldId id="278" r:id="rId13"/>
    <p:sldId id="281" r:id="rId14"/>
    <p:sldId id="27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317D-A71B-4FE5-8B45-D111D8D9B67D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9AC3-3167-4AF6-AC63-3173BCB8E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27E5-9BC1-4ADE-B73E-C526D33B9519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1220-AD8C-45E4-8DF4-66F8E7365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DA9B-AEFB-4A62-B509-DA8C985B55C8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7ACA-07D4-4056-A583-B2225BA2E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D775-BBAF-4025-BB6E-0D7D0BA0AB20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9013-3C5C-44C3-9AA4-D85DBF236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D5F2-07AF-4C20-B1D3-D5881A1C5C77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C48D-7A25-40DD-9DFD-0ABD014B4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5841-3BF0-4F0B-9573-0A4ACF0EC430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413E-699C-4050-AEA9-D618661C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27E9-A79B-45F0-ACF0-D876543D29AF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D55E-08FF-492F-86CB-593F76427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4FB0-CE14-4672-BC27-76D997DB4C1D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B2F1-AFFB-4325-85C3-85FD88357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582C-7A79-4F78-83DB-92D3A3D7CFA4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B42E-EE92-4873-8C96-3B513345A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D597-B1CE-4FC0-851D-F197E6118E24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0E62-FAD2-4675-89FE-FE187ECFC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047C-044C-410A-8CE5-EDE6A3663211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2CE6-E4C9-4D6F-BCA6-9B93AEE06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C6A1B0-EB19-4335-B6FF-AE0C34745EA4}" type="datetimeFigureOut">
              <a:rPr lang="en-US"/>
              <a:pPr>
                <a:defRPr/>
              </a:pPr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6735F-4A80-41F9-84C0-1E5A2A512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0" y="1493838"/>
            <a:ext cx="9144000" cy="993775"/>
          </a:xfrm>
        </p:spPr>
        <p:txBody>
          <a:bodyPr/>
          <a:lstStyle/>
          <a:p>
            <a:pPr eaLnBrk="1" hangingPunct="1"/>
            <a:r>
              <a:rPr lang="en-US" smtClean="0"/>
              <a:t>Evaluating Cloud Microphysics Schemes in the WRF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3013075"/>
            <a:ext cx="247808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dirty="0">
                <a:latin typeface="+mj-lt"/>
              </a:rPr>
              <a:t>Andrew Molthan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128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29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129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1267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King City Radar Comparisons</a:t>
            </a:r>
          </a:p>
        </p:txBody>
      </p:sp>
      <p:pic>
        <p:nvPicPr>
          <p:cNvPr id="11268" name="Picture 15" descr="hydro_prof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381000" y="1447800"/>
            <a:ext cx="3124200" cy="2743200"/>
            <a:chOff x="381000" y="1447800"/>
            <a:chExt cx="3124200" cy="2743200"/>
          </a:xfrm>
        </p:grpSpPr>
        <p:pic>
          <p:nvPicPr>
            <p:cNvPr id="11283" name="Picture 18" descr="hydro_profs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1447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4" name="TextBox 19"/>
            <p:cNvSpPr txBox="1">
              <a:spLocks noChangeArrowheads="1"/>
            </p:cNvSpPr>
            <p:nvPr/>
          </p:nvSpPr>
          <p:spPr bwMode="auto">
            <a:xfrm>
              <a:off x="2133600" y="2085201"/>
              <a:ext cx="1371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King City</a:t>
              </a:r>
            </a:p>
          </p:txBody>
        </p:sp>
        <p:cxnSp>
          <p:nvCxnSpPr>
            <p:cNvPr id="21" name="Straight Arrow Connector 20"/>
            <p:cNvCxnSpPr>
              <a:stCxn id="11284" idx="1"/>
            </p:cNvCxnSpPr>
            <p:nvPr/>
          </p:nvCxnSpPr>
          <p:spPr>
            <a:xfrm rot="10800000" flipV="1">
              <a:off x="1828800" y="2224088"/>
              <a:ext cx="304800" cy="1381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TextBox 21"/>
            <p:cNvSpPr txBox="1">
              <a:spLocks noChangeArrowheads="1"/>
            </p:cNvSpPr>
            <p:nvPr/>
          </p:nvSpPr>
          <p:spPr bwMode="auto">
            <a:xfrm>
              <a:off x="1219200" y="3429000"/>
              <a:ext cx="685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/>
                <a:t>Model</a:t>
              </a:r>
            </a:p>
          </p:txBody>
        </p:sp>
        <p:cxnSp>
          <p:nvCxnSpPr>
            <p:cNvPr id="23" name="Straight Arrow Connector 22"/>
            <p:cNvCxnSpPr>
              <a:stCxn id="11286" idx="3"/>
            </p:cNvCxnSpPr>
            <p:nvPr/>
          </p:nvCxnSpPr>
          <p:spPr>
            <a:xfrm flipV="1">
              <a:off x="1905000" y="3276600"/>
              <a:ext cx="228600" cy="2905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0" name="Group 22"/>
          <p:cNvGrpSpPr>
            <a:grpSpLocks/>
          </p:cNvGrpSpPr>
          <p:nvPr/>
        </p:nvGrpSpPr>
        <p:grpSpPr bwMode="auto">
          <a:xfrm>
            <a:off x="6019800" y="1447800"/>
            <a:ext cx="2819400" cy="2743200"/>
            <a:chOff x="6019800" y="1447800"/>
            <a:chExt cx="2819400" cy="2743200"/>
          </a:xfrm>
        </p:grpSpPr>
        <p:pic>
          <p:nvPicPr>
            <p:cNvPr id="11280" name="Picture 26" descr="hydro_profs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9800" y="1447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>
            <a:xfrm rot="5400000">
              <a:off x="7543800" y="2743200"/>
              <a:ext cx="6858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2" name="TextBox 28"/>
            <p:cNvSpPr txBox="1">
              <a:spLocks noChangeArrowheads="1"/>
            </p:cNvSpPr>
            <p:nvPr/>
          </p:nvSpPr>
          <p:spPr bwMode="auto">
            <a:xfrm>
              <a:off x="7499410" y="2259501"/>
              <a:ext cx="13397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sensitive to </a:t>
              </a:r>
              <a:r>
                <a:rPr lang="el-GR" sz="1000"/>
                <a:t>λ</a:t>
              </a:r>
              <a:r>
                <a:rPr lang="en-US" sz="1000"/>
                <a:t>(T)</a:t>
              </a:r>
            </a:p>
          </p:txBody>
        </p:sp>
      </p:grpSp>
      <p:sp>
        <p:nvSpPr>
          <p:cNvPr id="11271" name="TextBox 31"/>
          <p:cNvSpPr txBox="1">
            <a:spLocks noChangeArrowheads="1"/>
          </p:cNvSpPr>
          <p:nvPr/>
        </p:nvSpPr>
        <p:spPr bwMode="auto">
          <a:xfrm>
            <a:off x="457200" y="4267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Only subtle changes are noted in the reflectivity CFAD, although the model improves upon representation of the size distribution and density values.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Difficulty: Profiles of Z dependent upon the shape of the temperature profile.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32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226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56350" y="1658938"/>
            <a:ext cx="257175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5467350"/>
            <a:ext cx="2733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rot="10800000">
            <a:off x="5486400" y="5870575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77" name="TextBox 33"/>
          <p:cNvSpPr txBox="1">
            <a:spLocks noChangeArrowheads="1"/>
          </p:cNvSpPr>
          <p:nvPr/>
        </p:nvSpPr>
        <p:spPr bwMode="auto">
          <a:xfrm>
            <a:off x="5715000" y="569595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/>
              <a:t>λ</a:t>
            </a:r>
            <a:r>
              <a:rPr lang="en-US" sz="1600" baseline="30000"/>
              <a:t>7</a:t>
            </a:r>
            <a:r>
              <a:rPr lang="en-US" sz="1600"/>
              <a:t>(T)</a:t>
            </a:r>
          </a:p>
        </p:txBody>
      </p:sp>
      <p:sp>
        <p:nvSpPr>
          <p:cNvPr id="11278" name="TextBox 28"/>
          <p:cNvSpPr txBox="1">
            <a:spLocks noChangeArrowheads="1"/>
          </p:cNvSpPr>
          <p:nvPr/>
        </p:nvSpPr>
        <p:spPr bwMode="auto">
          <a:xfrm>
            <a:off x="1236663" y="1452563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 CONTROL</a:t>
            </a:r>
          </a:p>
        </p:txBody>
      </p:sp>
      <p:sp>
        <p:nvSpPr>
          <p:cNvPr id="11279" name="TextBox 29"/>
          <p:cNvSpPr txBox="1">
            <a:spLocks noChangeArrowheads="1"/>
          </p:cNvSpPr>
          <p:nvPr/>
        </p:nvSpPr>
        <p:spPr bwMode="auto">
          <a:xfrm>
            <a:off x="4064000" y="14478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 </a:t>
            </a:r>
            <a:r>
              <a:rPr lang="el-GR" sz="1200"/>
              <a:t>λ</a:t>
            </a:r>
            <a:r>
              <a:rPr lang="en-US" sz="1200"/>
              <a:t>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230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0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231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2291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CloudSat Comparisons</a:t>
            </a:r>
          </a:p>
        </p:txBody>
      </p:sp>
      <p:sp>
        <p:nvSpPr>
          <p:cNvPr id="12292" name="TextBox 31"/>
          <p:cNvSpPr txBox="1">
            <a:spLocks noChangeArrowheads="1"/>
          </p:cNvSpPr>
          <p:nvPr/>
        </p:nvSpPr>
        <p:spPr bwMode="auto">
          <a:xfrm>
            <a:off x="457200" y="42672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The spherical representation of snow crystals is insufficient for CloudSat.</a:t>
            </a:r>
          </a:p>
          <a:p>
            <a:pPr>
              <a:buFont typeface="Arial" charset="0"/>
              <a:buChar char="•"/>
            </a:pPr>
            <a:r>
              <a:rPr lang="en-US"/>
              <a:t>  Must simulate CloudSat based on the properties of actual ice crystal shapes.</a:t>
            </a:r>
          </a:p>
          <a:p>
            <a:pPr>
              <a:buFont typeface="Arial" charset="0"/>
              <a:buChar char="•"/>
            </a:pPr>
            <a:r>
              <a:rPr lang="en-US"/>
              <a:t>  Little improvement noted in the CloudSat median profile of dBZ using </a:t>
            </a:r>
            <a:r>
              <a:rPr lang="el-GR"/>
              <a:t>λ</a:t>
            </a:r>
            <a:r>
              <a:rPr lang="en-US"/>
              <a:t>(T).</a:t>
            </a:r>
          </a:p>
        </p:txBody>
      </p:sp>
      <p:pic>
        <p:nvPicPr>
          <p:cNvPr id="12293" name="Picture 24" descr="hydro_prof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1" descr="hydro_profs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14"/>
          <p:cNvGrpSpPr>
            <a:grpSpLocks/>
          </p:cNvGrpSpPr>
          <p:nvPr/>
        </p:nvGrpSpPr>
        <p:grpSpPr bwMode="auto">
          <a:xfrm>
            <a:off x="381000" y="1447800"/>
            <a:ext cx="3124200" cy="2743200"/>
            <a:chOff x="381000" y="1447800"/>
            <a:chExt cx="3124200" cy="2743200"/>
          </a:xfrm>
        </p:grpSpPr>
        <p:pic>
          <p:nvPicPr>
            <p:cNvPr id="12301" name="Picture 34" descr="hydro_profs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1447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Box 35"/>
            <p:cNvSpPr txBox="1">
              <a:spLocks noChangeArrowheads="1"/>
            </p:cNvSpPr>
            <p:nvPr/>
          </p:nvSpPr>
          <p:spPr bwMode="auto">
            <a:xfrm>
              <a:off x="2133600" y="2085201"/>
              <a:ext cx="1371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CloudSat</a:t>
              </a:r>
            </a:p>
          </p:txBody>
        </p:sp>
        <p:cxnSp>
          <p:nvCxnSpPr>
            <p:cNvPr id="37" name="Straight Arrow Connector 36"/>
            <p:cNvCxnSpPr>
              <a:stCxn id="12302" idx="1"/>
            </p:cNvCxnSpPr>
            <p:nvPr/>
          </p:nvCxnSpPr>
          <p:spPr>
            <a:xfrm rot="10800000" flipV="1">
              <a:off x="1828800" y="2224088"/>
              <a:ext cx="304800" cy="13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04" name="TextBox 37"/>
            <p:cNvSpPr txBox="1">
              <a:spLocks noChangeArrowheads="1"/>
            </p:cNvSpPr>
            <p:nvPr/>
          </p:nvSpPr>
          <p:spPr bwMode="auto">
            <a:xfrm>
              <a:off x="1219200" y="3429000"/>
              <a:ext cx="685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/>
                <a:t>Model</a:t>
              </a:r>
            </a:p>
          </p:txBody>
        </p:sp>
        <p:cxnSp>
          <p:nvCxnSpPr>
            <p:cNvPr id="39" name="Straight Arrow Connector 38"/>
            <p:cNvCxnSpPr>
              <a:stCxn id="12304" idx="3"/>
            </p:cNvCxnSpPr>
            <p:nvPr/>
          </p:nvCxnSpPr>
          <p:spPr>
            <a:xfrm flipV="1">
              <a:off x="1905000" y="3276600"/>
              <a:ext cx="228600" cy="2905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032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226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420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9" name="TextBox 22"/>
          <p:cNvSpPr txBox="1">
            <a:spLocks noChangeArrowheads="1"/>
          </p:cNvSpPr>
          <p:nvPr/>
        </p:nvSpPr>
        <p:spPr bwMode="auto">
          <a:xfrm>
            <a:off x="1236663" y="1452563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 CONTROL</a:t>
            </a:r>
          </a:p>
        </p:txBody>
      </p:sp>
      <p:sp>
        <p:nvSpPr>
          <p:cNvPr id="12300" name="TextBox 23"/>
          <p:cNvSpPr txBox="1">
            <a:spLocks noChangeArrowheads="1"/>
          </p:cNvSpPr>
          <p:nvPr/>
        </p:nvSpPr>
        <p:spPr bwMode="auto">
          <a:xfrm>
            <a:off x="4064000" y="14478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 </a:t>
            </a:r>
            <a:r>
              <a:rPr lang="el-GR" sz="1200"/>
              <a:t>λ</a:t>
            </a:r>
            <a:r>
              <a:rPr lang="en-US" sz="1200"/>
              <a:t>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Column-Based Approach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In a second attempt, the “spirit” of temperature-based parameterization is incorporated.</a:t>
            </a:r>
          </a:p>
          <a:p>
            <a:r>
              <a:rPr lang="en-US" sz="2400" smtClean="0"/>
              <a:t>Use the excess vapor with respect to the ice saturated value.</a:t>
            </a:r>
          </a:p>
          <a:p>
            <a:r>
              <a:rPr lang="en-US" sz="2400" smtClean="0"/>
              <a:t>Column integral or “excess vapor path” ignores complex shape of the temperature profile.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49413"/>
            <a:ext cx="4038600" cy="4427537"/>
          </a:xfrm>
        </p:spPr>
      </p:pic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331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332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Column-Based Approach</a:t>
            </a:r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35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5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35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79692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1632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4207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31"/>
          <p:cNvSpPr txBox="1">
            <a:spLocks noChangeArrowheads="1"/>
          </p:cNvSpPr>
          <p:nvPr/>
        </p:nvSpPr>
        <p:spPr bwMode="auto">
          <a:xfrm>
            <a:off x="457200" y="42672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  Continued improvement over the temperature-based approach.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  Column integration ignores the profile shape and allows for a full range of </a:t>
            </a:r>
            <a:r>
              <a:rPr lang="el-GR" dirty="0"/>
              <a:t>λ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  Representation of </a:t>
            </a:r>
            <a:r>
              <a:rPr lang="en-US" kern="0" dirty="0" err="1">
                <a:solidFill>
                  <a:sysClr val="windowText" lastClr="000000"/>
                </a:solidFill>
              </a:rPr>
              <a:t>N</a:t>
            </a:r>
            <a:r>
              <a:rPr lang="en-US" kern="0" baseline="-25000" dirty="0" err="1">
                <a:solidFill>
                  <a:sysClr val="windowText" lastClr="000000"/>
                </a:solidFill>
              </a:rPr>
              <a:t>os</a:t>
            </a:r>
            <a:r>
              <a:rPr lang="en-US" kern="0" baseline="-25000" dirty="0">
                <a:solidFill>
                  <a:sysClr val="windowText" lastClr="000000"/>
                </a:solidFill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</a:rPr>
              <a:t>is improved upon from the previous fixed value.</a:t>
            </a:r>
            <a:endParaRPr lang="en-US" kern="0" baseline="-25000" dirty="0">
              <a:solidFill>
                <a:sysClr val="windowText" lastClr="000000"/>
              </a:solidFill>
            </a:endParaRPr>
          </a:p>
        </p:txBody>
      </p:sp>
      <p:pic>
        <p:nvPicPr>
          <p:cNvPr id="14344" name="Picture 28" descr="hydro_prof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9" descr="hydro_profs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0" descr="hydro_profs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286000" y="335915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>
                <a:solidFill>
                  <a:sysClr val="windowText" lastClr="000000"/>
                </a:solidFill>
              </a:rPr>
              <a:t>λ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14925" y="3352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kern="0" dirty="0">
                <a:solidFill>
                  <a:sysClr val="windowText" lastClr="000000"/>
                </a:solidFill>
              </a:rPr>
              <a:t>ρ</a:t>
            </a:r>
            <a:r>
              <a:rPr lang="en-US" kern="0" baseline="-25000" dirty="0">
                <a:solidFill>
                  <a:sysClr val="windowText" lastClr="000000"/>
                </a:solidFill>
              </a:rPr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24800" y="3352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err="1">
                <a:solidFill>
                  <a:sysClr val="windowText" lastClr="000000"/>
                </a:solidFill>
              </a:rPr>
              <a:t>N</a:t>
            </a:r>
            <a:r>
              <a:rPr lang="en-US" kern="0" baseline="-25000" dirty="0" err="1">
                <a:solidFill>
                  <a:sysClr val="windowText" lastClr="000000"/>
                </a:solidFill>
              </a:rPr>
              <a:t>os</a:t>
            </a:r>
            <a:endParaRPr lang="en-US" kern="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2788" y="1658938"/>
            <a:ext cx="257175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226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30950" y="1676400"/>
            <a:ext cx="257175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457200" y="5268913"/>
            <a:ext cx="82296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By avoiding the use of fixed constants, either a temperature or column-based approach improves the representation of snow crystals within the scheme.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Improved CloudSat Match</a:t>
            </a: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537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3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pic>
        <p:nvPicPr>
          <p:cNvPr id="15364" name="Picture 32" descr="hydro_prof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743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5" name="Picture 35" descr="hydro_profs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447800"/>
            <a:ext cx="2743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381000" y="1447800"/>
            <a:ext cx="2743200" cy="2743200"/>
            <a:chOff x="381000" y="1447800"/>
            <a:chExt cx="2743200" cy="2743200"/>
          </a:xfrm>
          <a:solidFill>
            <a:schemeClr val="bg1"/>
          </a:solidFill>
        </p:grpSpPr>
        <p:pic>
          <p:nvPicPr>
            <p:cNvPr id="39" name="Picture 38" descr="hydro_profs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1447800"/>
              <a:ext cx="2743200" cy="27432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133600" y="2085201"/>
              <a:ext cx="838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 err="1"/>
                <a:t>CloudSat</a:t>
              </a:r>
              <a:endParaRPr lang="en-US" sz="1200" dirty="0"/>
            </a:p>
          </p:txBody>
        </p:sp>
        <p:cxnSp>
          <p:nvCxnSpPr>
            <p:cNvPr id="41" name="Straight Arrow Connector 40"/>
            <p:cNvCxnSpPr>
              <a:stCxn id="40" idx="1"/>
            </p:cNvCxnSpPr>
            <p:nvPr/>
          </p:nvCxnSpPr>
          <p:spPr>
            <a:xfrm rot="10800000" flipV="1">
              <a:off x="1828800" y="2223701"/>
              <a:ext cx="304800" cy="1384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219200" y="3429000"/>
              <a:ext cx="685800" cy="2769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dirty="0"/>
                <a:t>Model</a:t>
              </a:r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>
            <a:xfrm flipV="1">
              <a:off x="1905000" y="3276600"/>
              <a:ext cx="228600" cy="290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79692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1632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4207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31"/>
          <p:cNvSpPr txBox="1">
            <a:spLocks noChangeArrowheads="1"/>
          </p:cNvSpPr>
          <p:nvPr/>
        </p:nvSpPr>
        <p:spPr bwMode="auto">
          <a:xfrm>
            <a:off x="457200" y="421005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Improved the representation of the median CloudSat profile. </a:t>
            </a:r>
          </a:p>
          <a:p>
            <a:pPr>
              <a:buFont typeface="Arial" charset="0"/>
              <a:buChar char="•"/>
            </a:pPr>
            <a:r>
              <a:rPr lang="en-US"/>
              <a:t>  Consistent overestimate of dBZ due to the use of simulated aggregates.</a:t>
            </a:r>
          </a:p>
          <a:p>
            <a:pPr lvl="1">
              <a:buFont typeface="Arial" charset="0"/>
              <a:buChar char="•"/>
            </a:pPr>
            <a:r>
              <a:rPr lang="en-US"/>
              <a:t>  Simulated aggregates likely differ from observed aggregates.</a:t>
            </a:r>
          </a:p>
        </p:txBody>
      </p:sp>
      <p:sp>
        <p:nvSpPr>
          <p:cNvPr id="15371" name="TextBox 31"/>
          <p:cNvSpPr txBox="1">
            <a:spLocks noChangeArrowheads="1"/>
          </p:cNvSpPr>
          <p:nvPr/>
        </p:nvSpPr>
        <p:spPr bwMode="auto">
          <a:xfrm>
            <a:off x="457200" y="5257800"/>
            <a:ext cx="8229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 CloudSat radar can be used for model validation (a mission goal) as long as reflectivity products are simulated with considerations of ice crystal habit.</a:t>
            </a:r>
          </a:p>
        </p:txBody>
      </p:sp>
      <p:sp>
        <p:nvSpPr>
          <p:cNvPr id="15372" name="TextBox 23"/>
          <p:cNvSpPr txBox="1">
            <a:spLocks noChangeArrowheads="1"/>
          </p:cNvSpPr>
          <p:nvPr/>
        </p:nvSpPr>
        <p:spPr bwMode="auto">
          <a:xfrm>
            <a:off x="1236663" y="1452563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 CONTROL</a:t>
            </a:r>
          </a:p>
        </p:txBody>
      </p:sp>
      <p:sp>
        <p:nvSpPr>
          <p:cNvPr id="15373" name="TextBox 24"/>
          <p:cNvSpPr txBox="1">
            <a:spLocks noChangeArrowheads="1"/>
          </p:cNvSpPr>
          <p:nvPr/>
        </p:nvSpPr>
        <p:spPr bwMode="auto">
          <a:xfrm>
            <a:off x="4064000" y="144780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/>
              <a:t> </a:t>
            </a:r>
            <a:r>
              <a:rPr lang="el-GR" sz="1200"/>
              <a:t>λ</a:t>
            </a:r>
            <a:r>
              <a:rPr lang="en-US" sz="1200"/>
              <a:t>(EXCP)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638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39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6387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Summary and Conclusions</a:t>
            </a:r>
          </a:p>
        </p:txBody>
      </p:sp>
      <p:sp>
        <p:nvSpPr>
          <p:cNvPr id="16388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NWP community is interested in pursuing single-moment (or higher) bulk water microphysics schemes to improve short term forecasts.</a:t>
            </a:r>
          </a:p>
          <a:p>
            <a:pPr eaLnBrk="1" hangingPunct="1"/>
            <a:r>
              <a:rPr lang="en-US" sz="2000" smtClean="0"/>
              <a:t>Snowfall is an ideal case for use of the CloudSat radar, but simulation of reflectivity from ice crystals is complex at 94 GHz.</a:t>
            </a:r>
          </a:p>
          <a:p>
            <a:pPr eaLnBrk="1" hangingPunct="1"/>
            <a:r>
              <a:rPr lang="en-US" sz="2000" smtClean="0"/>
              <a:t>Combinations of aircraft and remote sensors demonstrate that the fixed value assumptions in the NASA Goddard scheme fail to represent the character of this case.</a:t>
            </a:r>
          </a:p>
          <a:p>
            <a:pPr eaLnBrk="1" hangingPunct="1"/>
            <a:r>
              <a:rPr lang="en-US" sz="2000" smtClean="0"/>
              <a:t>By adapting previously published relationships or incorporating column-based approaches, we improve upon the representation of snow within a forecast scheme.</a:t>
            </a:r>
          </a:p>
          <a:p>
            <a:pPr eaLnBrk="1" hangingPunct="1"/>
            <a:r>
              <a:rPr lang="en-US" sz="2000" smtClean="0"/>
              <a:t>CloudSat has a demonstrated value in model validation, as long as the data are carefully applied and evaluated alongside other instruments.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7413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741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7411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Future Work</a:t>
            </a:r>
          </a:p>
        </p:txBody>
      </p:sp>
      <p:sp>
        <p:nvSpPr>
          <p:cNvPr id="17412" name="Content Placeholder 1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In applications:</a:t>
            </a:r>
            <a:endParaRPr lang="en-US" sz="1600" smtClean="0"/>
          </a:p>
          <a:p>
            <a:pPr lvl="1" eaLnBrk="1" hangingPunct="1"/>
            <a:r>
              <a:rPr lang="en-US" sz="2000" smtClean="0"/>
              <a:t>Examine additional snowfall events.</a:t>
            </a:r>
          </a:p>
          <a:p>
            <a:pPr lvl="1" eaLnBrk="1" hangingPunct="1"/>
            <a:r>
              <a:rPr lang="en-US" sz="2000" smtClean="0"/>
              <a:t>Application to convective QPF: stratiform precipitation/MCS.</a:t>
            </a:r>
          </a:p>
          <a:p>
            <a:pPr lvl="1" eaLnBrk="1" hangingPunct="1"/>
            <a:r>
              <a:rPr lang="en-US" sz="2000" smtClean="0"/>
              <a:t>Following additional validation, transition to public versions of WRF.</a:t>
            </a:r>
          </a:p>
          <a:p>
            <a:pPr eaLnBrk="1" hangingPunct="1"/>
            <a:r>
              <a:rPr lang="en-US" sz="2000" smtClean="0"/>
              <a:t>Continued development:</a:t>
            </a:r>
          </a:p>
          <a:p>
            <a:pPr lvl="1" eaLnBrk="1" hangingPunct="1"/>
            <a:r>
              <a:rPr lang="en-US" sz="2000" smtClean="0"/>
              <a:t>Adjust the model to avoid a spherical shape assumption.</a:t>
            </a:r>
          </a:p>
          <a:p>
            <a:pPr lvl="2" eaLnBrk="1" hangingPunct="1"/>
            <a:r>
              <a:rPr lang="en-US" sz="1600" smtClean="0"/>
              <a:t>Allow for greater flexibility of ice crystal types and simulation of CloudSat data.</a:t>
            </a:r>
          </a:p>
          <a:p>
            <a:pPr lvl="2" eaLnBrk="1" hangingPunct="1"/>
            <a:r>
              <a:rPr lang="en-US" sz="1600" smtClean="0"/>
              <a:t>Proposed this in a ROSES 2009 submission, to collaborate with NASA Goddard.</a:t>
            </a:r>
          </a:p>
          <a:p>
            <a:pPr lvl="1" eaLnBrk="1" hangingPunct="1"/>
            <a:r>
              <a:rPr lang="en-US" sz="2000" smtClean="0"/>
              <a:t>Explore the simulation of other satellite products from NWP output.</a:t>
            </a:r>
          </a:p>
          <a:p>
            <a:pPr lvl="2" eaLnBrk="1" hangingPunct="1"/>
            <a:r>
              <a:rPr lang="en-US" sz="1600" smtClean="0"/>
              <a:t>Build upon a collaboration with NASA Goddard staff (T. Matsui).</a:t>
            </a:r>
          </a:p>
          <a:p>
            <a:pPr lvl="2" eaLnBrk="1" hangingPunct="1"/>
            <a:r>
              <a:rPr lang="en-US" sz="1600" smtClean="0"/>
              <a:t>Inclusion of ice crystal scattering, as adapted for CloudSat simulation, is key to accurate translation from NWP to simulated satellite data.</a:t>
            </a:r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43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844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843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18436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Background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High resolution forecast models are increasingly reliant upon bulk water microphysics schemes.</a:t>
            </a:r>
          </a:p>
          <a:p>
            <a:pPr eaLnBrk="1" hangingPunct="1"/>
            <a:r>
              <a:rPr lang="en-US" sz="1800" smtClean="0"/>
              <a:t>Predict cloud constituents and precipitation rather than their net effects.</a:t>
            </a:r>
          </a:p>
          <a:p>
            <a:pPr eaLnBrk="1" hangingPunct="1"/>
            <a:r>
              <a:rPr lang="en-US" sz="1800" smtClean="0"/>
              <a:t>Dilemma:</a:t>
            </a:r>
          </a:p>
          <a:p>
            <a:pPr lvl="1" eaLnBrk="1" hangingPunct="1"/>
            <a:r>
              <a:rPr lang="en-US" sz="1800" smtClean="0"/>
              <a:t>Many schemes available.</a:t>
            </a:r>
          </a:p>
          <a:p>
            <a:pPr lvl="1" eaLnBrk="1" hangingPunct="1"/>
            <a:r>
              <a:rPr lang="en-US" sz="1800" smtClean="0"/>
              <a:t>Numerous assumptions required.</a:t>
            </a:r>
          </a:p>
          <a:p>
            <a:pPr lvl="1" eaLnBrk="1" hangingPunct="1"/>
            <a:r>
              <a:rPr lang="en-US" sz="1800" smtClean="0"/>
              <a:t>Validation is difficult, requiring direct measurement or remote sensing.</a:t>
            </a:r>
          </a:p>
        </p:txBody>
      </p:sp>
      <p:pic>
        <p:nvPicPr>
          <p:cNvPr id="3077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447800"/>
            <a:ext cx="4038600" cy="4344988"/>
          </a:xfrm>
          <a:noFill/>
        </p:spPr>
      </p:pic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4648200" y="5715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Figure 1.  Example flow chart of hydrometeor classes and their related processes, adapted from Lin et al. (1983).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1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Relevance to NASA/SPoRT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Emphasis is on short-term forecasts [0-48 hours], which will rely upon increasingly complex microphysics schemes.</a:t>
            </a:r>
          </a:p>
          <a:p>
            <a:pPr lvl="1" eaLnBrk="1" hangingPunct="1"/>
            <a:r>
              <a:rPr lang="en-US" sz="1800" smtClean="0"/>
              <a:t>SPoRT participates in the NSSL Spring Experiment</a:t>
            </a:r>
          </a:p>
          <a:p>
            <a:pPr lvl="1" eaLnBrk="1" hangingPunct="1"/>
            <a:r>
              <a:rPr lang="en-US" sz="1800" smtClean="0"/>
              <a:t>Developmental Testbed Center exploring use of these schemes in winter weather</a:t>
            </a:r>
          </a:p>
          <a:p>
            <a:pPr lvl="1" eaLnBrk="1" hangingPunct="1"/>
            <a:r>
              <a:rPr lang="en-US" sz="1800" smtClean="0"/>
              <a:t>Consistent increase in “detail” desired by operational NWP</a:t>
            </a:r>
          </a:p>
          <a:p>
            <a:pPr eaLnBrk="1" hangingPunct="1"/>
            <a:r>
              <a:rPr lang="en-US" sz="1800" smtClean="0"/>
              <a:t>By providing validation of scheme assumptions, goal is to improve the prediction of temperature, precipitation, and cloud cover.</a:t>
            </a:r>
          </a:p>
          <a:p>
            <a:pPr eaLnBrk="1" hangingPunct="1"/>
            <a:endParaRPr lang="en-US" sz="1800" smtClean="0"/>
          </a:p>
          <a:p>
            <a:pPr lvl="1" eaLnBrk="1" hangingPunct="1"/>
            <a:endParaRPr lang="en-US" sz="1800" smtClean="0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 cstate="print"/>
          <a:srcRect t="17371"/>
          <a:stretch>
            <a:fillRect/>
          </a:stretch>
        </p:blipFill>
        <p:spPr bwMode="auto">
          <a:xfrm>
            <a:off x="4876800" y="3124200"/>
            <a:ext cx="37004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 cstate="print"/>
          <a:srcRect t="18495"/>
          <a:stretch>
            <a:fillRect/>
          </a:stretch>
        </p:blipFill>
        <p:spPr bwMode="auto">
          <a:xfrm>
            <a:off x="4343400" y="1295400"/>
            <a:ext cx="35655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06938" y="3381375"/>
            <a:ext cx="1371600" cy="27622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PRECIPITATION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5738" y="5334000"/>
            <a:ext cx="1516062" cy="27622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RADAR REFLECTIVITY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2438" y="1371600"/>
            <a:ext cx="1655762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OCTOBER 31, 2009</a:t>
            </a:r>
          </a:p>
        </p:txBody>
      </p:sp>
      <p:sp>
        <p:nvSpPr>
          <p:cNvPr id="4106" name="TextBox 18"/>
          <p:cNvSpPr txBox="1">
            <a:spLocks noChangeArrowheads="1"/>
          </p:cNvSpPr>
          <p:nvPr/>
        </p:nvSpPr>
        <p:spPr bwMode="auto">
          <a:xfrm>
            <a:off x="4419600" y="584835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Figure 2.  High resolution (4 km) forecasts produced in real-time as part of the ongoing NSSL experimental forecast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Accomplishments Since 2007 SAC Meeting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z="1800" smtClean="0"/>
              <a:t>Previous Meeting:</a:t>
            </a:r>
          </a:p>
          <a:p>
            <a:pPr lvl="1" eaLnBrk="1" hangingPunct="1"/>
            <a:r>
              <a:rPr lang="en-US" sz="1800" smtClean="0"/>
              <a:t>Discussed CloudSat mission.</a:t>
            </a:r>
          </a:p>
          <a:p>
            <a:pPr lvl="1" eaLnBrk="1" hangingPunct="1"/>
            <a:r>
              <a:rPr lang="en-US" sz="1800" smtClean="0"/>
              <a:t>Presented retrieval products relevant to model validation.</a:t>
            </a:r>
          </a:p>
          <a:p>
            <a:pPr eaLnBrk="1" hangingPunct="1"/>
            <a:r>
              <a:rPr lang="en-US" sz="1800" smtClean="0"/>
              <a:t>SAC Comments:</a:t>
            </a:r>
          </a:p>
          <a:p>
            <a:pPr lvl="1" eaLnBrk="1" hangingPunct="1"/>
            <a:r>
              <a:rPr lang="en-US" sz="1800" smtClean="0"/>
              <a:t>Understood the proof of concept level of work.</a:t>
            </a:r>
          </a:p>
          <a:p>
            <a:pPr lvl="1" eaLnBrk="1" hangingPunct="1"/>
            <a:r>
              <a:rPr lang="en-US" sz="1800" smtClean="0"/>
              <a:t>Advised to “avoid relying upon the model microphysics as truth”.</a:t>
            </a: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4572000" y="16002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2007-2009 Emphasis: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</a:rPr>
              <a:t>Use simulated </a:t>
            </a:r>
            <a:r>
              <a:rPr lang="en-US" dirty="0" err="1">
                <a:latin typeface="+mn-lt"/>
              </a:rPr>
              <a:t>CloudSat</a:t>
            </a:r>
            <a:r>
              <a:rPr lang="en-US" dirty="0">
                <a:latin typeface="+mn-lt"/>
              </a:rPr>
              <a:t> reflectivity, not retrievals.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</a:rPr>
              <a:t>Guided by the SAC statement, instead use </a:t>
            </a:r>
            <a:r>
              <a:rPr lang="en-US" dirty="0" err="1">
                <a:latin typeface="+mn-lt"/>
              </a:rPr>
              <a:t>CloudSat</a:t>
            </a:r>
            <a:r>
              <a:rPr lang="en-US" dirty="0">
                <a:latin typeface="+mn-lt"/>
              </a:rPr>
              <a:t> and field campaign measurements to determine if model microphysics are truthful.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</a:rPr>
              <a:t>Questions: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</a:rPr>
              <a:t>Are model assumptions valid?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</a:rPr>
              <a:t>Do simulated clouds appear anything like observations?</a:t>
            </a:r>
          </a:p>
          <a:p>
            <a:pPr marL="1200150" lvl="2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dirty="0">
                <a:latin typeface="+mn-lt"/>
              </a:rPr>
              <a:t>If not, what are the targets for improvement?</a:t>
            </a:r>
          </a:p>
          <a:p>
            <a:pPr marL="285750" indent="-28575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0738" y="4402138"/>
            <a:ext cx="11001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4365625"/>
            <a:ext cx="11350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6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Approach and Methodology</a:t>
            </a:r>
          </a:p>
        </p:txBody>
      </p:sp>
      <p:sp>
        <p:nvSpPr>
          <p:cNvPr id="6150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sz="1800" smtClean="0"/>
              <a:t>Canadian CloudSat/CALIPSO Validation Project (C3VP), 22 January 2007</a:t>
            </a:r>
          </a:p>
          <a:p>
            <a:pPr lvl="1" eaLnBrk="1" hangingPunct="1"/>
            <a:r>
              <a:rPr lang="en-US" sz="1800" smtClean="0"/>
              <a:t>Synoptic scale snowfall event emphasized here, but lake effect cases also available.</a:t>
            </a:r>
          </a:p>
          <a:p>
            <a:pPr eaLnBrk="1" hangingPunct="1"/>
            <a:r>
              <a:rPr lang="en-US" sz="1800" smtClean="0"/>
              <a:t>Why emphasize snow?</a:t>
            </a:r>
          </a:p>
          <a:p>
            <a:pPr lvl="1" eaLnBrk="1" hangingPunct="1"/>
            <a:r>
              <a:rPr lang="en-US" sz="1800" smtClean="0"/>
              <a:t>Forecast challenges of cold season QPF remain.</a:t>
            </a:r>
          </a:p>
          <a:p>
            <a:pPr lvl="1" eaLnBrk="1" hangingPunct="1"/>
            <a:r>
              <a:rPr lang="en-US" sz="1800" smtClean="0"/>
              <a:t>Minimal CloudSat and operational radar attenuation.</a:t>
            </a:r>
          </a:p>
          <a:p>
            <a:pPr lvl="1" eaLnBrk="1" hangingPunct="1"/>
            <a:r>
              <a:rPr lang="en-US" sz="1800" smtClean="0"/>
              <a:t>Numerous NWP assumptions are made regarding snow and ice.</a:t>
            </a:r>
          </a:p>
          <a:p>
            <a:pPr lvl="1" eaLnBrk="1" hangingPunct="1"/>
            <a:r>
              <a:rPr lang="en-US" sz="1800" smtClean="0"/>
              <a:t>Benefits of improved processes may also extend to stratiform precipitation.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600200"/>
            <a:ext cx="2433638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4050" y="1676400"/>
            <a:ext cx="1522413" cy="68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240088"/>
            <a:ext cx="1371600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2667000"/>
            <a:ext cx="1000125" cy="131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4365625"/>
            <a:ext cx="111601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22"/>
          <p:cNvSpPr txBox="1">
            <a:spLocks noChangeArrowheads="1"/>
          </p:cNvSpPr>
          <p:nvPr/>
        </p:nvSpPr>
        <p:spPr bwMode="auto">
          <a:xfrm>
            <a:off x="4800600" y="5715000"/>
            <a:ext cx="367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Figure 3.  Examples of WRF model forecast output in conjunction with data sets available from the C3VP campaign.</a:t>
            </a:r>
          </a:p>
        </p:txBody>
      </p:sp>
      <p:sp>
        <p:nvSpPr>
          <p:cNvPr id="6157" name="TextBox 23"/>
          <p:cNvSpPr txBox="1">
            <a:spLocks noChangeArrowheads="1"/>
          </p:cNvSpPr>
          <p:nvPr/>
        </p:nvSpPr>
        <p:spPr bwMode="auto">
          <a:xfrm>
            <a:off x="4930775" y="1638300"/>
            <a:ext cx="17748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/>
              <a:t>WRF + NASA Goddard Scheme</a:t>
            </a:r>
          </a:p>
        </p:txBody>
      </p:sp>
      <p:sp>
        <p:nvSpPr>
          <p:cNvPr id="6158" name="TextBox 24"/>
          <p:cNvSpPr txBox="1">
            <a:spLocks noChangeArrowheads="1"/>
          </p:cNvSpPr>
          <p:nvPr/>
        </p:nvSpPr>
        <p:spPr bwMode="auto">
          <a:xfrm>
            <a:off x="7458075" y="2341563"/>
            <a:ext cx="703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/>
              <a:t>CloudSat</a:t>
            </a:r>
          </a:p>
        </p:txBody>
      </p:sp>
      <p:sp>
        <p:nvSpPr>
          <p:cNvPr id="6159" name="TextBox 25"/>
          <p:cNvSpPr txBox="1">
            <a:spLocks noChangeArrowheads="1"/>
          </p:cNvSpPr>
          <p:nvPr/>
        </p:nvSpPr>
        <p:spPr bwMode="auto">
          <a:xfrm>
            <a:off x="7604125" y="3970338"/>
            <a:ext cx="881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/>
              <a:t>Crystal Habits</a:t>
            </a:r>
          </a:p>
        </p:txBody>
      </p:sp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5994400" y="4162425"/>
            <a:ext cx="14652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/>
              <a:t>King City C-Band Radar</a:t>
            </a:r>
          </a:p>
        </p:txBody>
      </p:sp>
      <p:sp>
        <p:nvSpPr>
          <p:cNvPr id="6161" name="TextBox 27"/>
          <p:cNvSpPr txBox="1">
            <a:spLocks noChangeArrowheads="1"/>
          </p:cNvSpPr>
          <p:nvPr/>
        </p:nvSpPr>
        <p:spPr bwMode="auto">
          <a:xfrm>
            <a:off x="5189538" y="5483225"/>
            <a:ext cx="320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/>
              <a:t>Snow Crystal Size Distributions and Bulk Density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72075" y="4378325"/>
            <a:ext cx="138113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0938" y="4419600"/>
            <a:ext cx="90487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081713" y="325755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8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8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9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Methods for Evaluation</a:t>
            </a:r>
          </a:p>
        </p:txBody>
      </p:sp>
      <p:sp>
        <p:nvSpPr>
          <p:cNvPr id="7172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/>
          <a:p>
            <a:pPr eaLnBrk="1" hangingPunct="1"/>
            <a:r>
              <a:rPr lang="en-US" sz="1800" smtClean="0"/>
              <a:t>Aircraft Measurements</a:t>
            </a:r>
          </a:p>
          <a:p>
            <a:pPr lvl="1" eaLnBrk="1" hangingPunct="1"/>
            <a:r>
              <a:rPr lang="en-US" sz="1800" smtClean="0"/>
              <a:t>Crystal imagery used to determine size distribution parameters and bulk density.</a:t>
            </a:r>
          </a:p>
          <a:p>
            <a:pPr eaLnBrk="1" hangingPunct="1"/>
            <a:r>
              <a:rPr lang="en-US" sz="1800" smtClean="0"/>
              <a:t>Surface Measurements</a:t>
            </a:r>
          </a:p>
          <a:p>
            <a:pPr lvl="1" eaLnBrk="1" hangingPunct="1"/>
            <a:r>
              <a:rPr lang="en-US" sz="1800" smtClean="0"/>
              <a:t>Measurement of distributions at the surface, along with terminal velocity.</a:t>
            </a:r>
          </a:p>
          <a:p>
            <a:pPr eaLnBrk="1" hangingPunct="1"/>
            <a:r>
              <a:rPr lang="en-US" sz="1800" smtClean="0"/>
              <a:t>Radar Comparisons</a:t>
            </a:r>
          </a:p>
          <a:p>
            <a:pPr lvl="1" eaLnBrk="1" hangingPunct="1"/>
            <a:r>
              <a:rPr lang="en-US" sz="1800" smtClean="0"/>
              <a:t>Simulate CloudSat using ice crystal scattering databases.</a:t>
            </a:r>
          </a:p>
          <a:p>
            <a:pPr lvl="1" eaLnBrk="1" hangingPunct="1"/>
            <a:r>
              <a:rPr lang="en-US" sz="1800" smtClean="0"/>
              <a:t>Simulate King City data using equivalent pure ice spheres.</a:t>
            </a:r>
          </a:p>
          <a:p>
            <a:pPr lvl="1" eaLnBrk="1" hangingPunct="1"/>
            <a:r>
              <a:rPr lang="en-US" sz="1800" smtClean="0"/>
              <a:t>Compare distributions of reflectivity with height.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47800"/>
            <a:ext cx="41322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43313"/>
            <a:ext cx="36052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5164138" y="1852613"/>
            <a:ext cx="297180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6" name="TextBox 19"/>
          <p:cNvSpPr txBox="1">
            <a:spLocks noChangeArrowheads="1"/>
          </p:cNvSpPr>
          <p:nvPr/>
        </p:nvSpPr>
        <p:spPr bwMode="auto">
          <a:xfrm>
            <a:off x="6896100" y="2114550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>
                <a:solidFill>
                  <a:srgbClr val="FF0000"/>
                </a:solidFill>
              </a:rPr>
              <a:t>λ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177" name="TextBox 20"/>
          <p:cNvSpPr txBox="1">
            <a:spLocks noChangeArrowheads="1"/>
          </p:cNvSpPr>
          <p:nvPr/>
        </p:nvSpPr>
        <p:spPr bwMode="auto">
          <a:xfrm>
            <a:off x="5943600" y="1617663"/>
            <a:ext cx="533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</a:t>
            </a:r>
            <a:r>
              <a:rPr lang="en-US" b="1" baseline="-25000">
                <a:solidFill>
                  <a:srgbClr val="FF0000"/>
                </a:solidFill>
              </a:rPr>
              <a:t>os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5299075" y="1801813"/>
            <a:ext cx="72072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TextBox 25"/>
          <p:cNvSpPr txBox="1">
            <a:spLocks noChangeArrowheads="1"/>
          </p:cNvSpPr>
          <p:nvPr/>
        </p:nvSpPr>
        <p:spPr bwMode="auto">
          <a:xfrm>
            <a:off x="6019800" y="248285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ρ</a:t>
            </a:r>
            <a:r>
              <a:rPr lang="en-US" baseline="-25000">
                <a:solidFill>
                  <a:srgbClr val="FF0000"/>
                </a:solidFill>
              </a:rPr>
              <a:t>s </a:t>
            </a:r>
            <a:r>
              <a:rPr lang="en-US" sz="1200">
                <a:solidFill>
                  <a:srgbClr val="FF0000"/>
                </a:solidFill>
              </a:rPr>
              <a:t>= IWC/VOL</a:t>
            </a:r>
          </a:p>
        </p:txBody>
      </p:sp>
      <p:sp>
        <p:nvSpPr>
          <p:cNvPr id="7180" name="TextBox 26"/>
          <p:cNvSpPr txBox="1">
            <a:spLocks noChangeArrowheads="1"/>
          </p:cNvSpPr>
          <p:nvPr/>
        </p:nvSpPr>
        <p:spPr bwMode="auto">
          <a:xfrm>
            <a:off x="5943600" y="3505200"/>
            <a:ext cx="144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CloudSat CFADs</a:t>
            </a:r>
          </a:p>
        </p:txBody>
      </p:sp>
      <p:sp>
        <p:nvSpPr>
          <p:cNvPr id="7181" name="TextBox 27"/>
          <p:cNvSpPr txBox="1">
            <a:spLocks noChangeArrowheads="1"/>
          </p:cNvSpPr>
          <p:nvPr/>
        </p:nvSpPr>
        <p:spPr bwMode="auto">
          <a:xfrm>
            <a:off x="5013325" y="5360988"/>
            <a:ext cx="1447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Snow as Spheres</a:t>
            </a:r>
          </a:p>
        </p:txBody>
      </p:sp>
      <p:sp>
        <p:nvSpPr>
          <p:cNvPr id="7182" name="TextBox 28"/>
          <p:cNvSpPr txBox="1">
            <a:spLocks noChangeArrowheads="1"/>
          </p:cNvSpPr>
          <p:nvPr/>
        </p:nvSpPr>
        <p:spPr bwMode="auto">
          <a:xfrm>
            <a:off x="6731000" y="5368925"/>
            <a:ext cx="184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Snow as Aggregates</a:t>
            </a:r>
          </a:p>
        </p:txBody>
      </p:sp>
      <p:sp>
        <p:nvSpPr>
          <p:cNvPr id="7183" name="TextBox 29"/>
          <p:cNvSpPr txBox="1">
            <a:spLocks noChangeArrowheads="1"/>
          </p:cNvSpPr>
          <p:nvPr/>
        </p:nvSpPr>
        <p:spPr bwMode="auto">
          <a:xfrm>
            <a:off x="4876800" y="5619750"/>
            <a:ext cx="367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Figure 4.  Examples of data sets used in the analysis of scheme performance, based upon C3VP data.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94263" y="3900488"/>
            <a:ext cx="136525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10375" y="3933825"/>
            <a:ext cx="138113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20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819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Suggested Improvements</a:t>
            </a:r>
          </a:p>
        </p:txBody>
      </p:sp>
      <p:pic>
        <p:nvPicPr>
          <p:cNvPr id="8196" name="Picture 23" descr="hydro_prof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4" descr="hydro_profs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5" descr="hydro_profs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26"/>
          <p:cNvSpPr txBox="1">
            <a:spLocks noChangeArrowheads="1"/>
          </p:cNvSpPr>
          <p:nvPr/>
        </p:nvSpPr>
        <p:spPr bwMode="auto">
          <a:xfrm>
            <a:off x="2209800" y="33591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/>
              <a:t>λ</a:t>
            </a:r>
            <a:endParaRPr lang="en-US"/>
          </a:p>
        </p:txBody>
      </p:sp>
      <p:sp>
        <p:nvSpPr>
          <p:cNvPr id="8200" name="TextBox 27"/>
          <p:cNvSpPr txBox="1">
            <a:spLocks noChangeArrowheads="1"/>
          </p:cNvSpPr>
          <p:nvPr/>
        </p:nvSpPr>
        <p:spPr bwMode="auto">
          <a:xfrm>
            <a:off x="7848600" y="3352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/>
              <a:t>ρ</a:t>
            </a:r>
            <a:r>
              <a:rPr lang="en-US" baseline="-25000"/>
              <a:t>s</a:t>
            </a:r>
          </a:p>
        </p:txBody>
      </p:sp>
      <p:sp>
        <p:nvSpPr>
          <p:cNvPr id="8201" name="TextBox 28"/>
          <p:cNvSpPr txBox="1">
            <a:spLocks noChangeArrowheads="1"/>
          </p:cNvSpPr>
          <p:nvPr/>
        </p:nvSpPr>
        <p:spPr bwMode="auto">
          <a:xfrm>
            <a:off x="5029200" y="3355975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N</a:t>
            </a:r>
            <a:r>
              <a:rPr lang="en-US" baseline="-25000"/>
              <a:t>os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20725" y="1635125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40125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4" name="TextBox 31"/>
          <p:cNvSpPr txBox="1">
            <a:spLocks noChangeArrowheads="1"/>
          </p:cNvSpPr>
          <p:nvPr/>
        </p:nvSpPr>
        <p:spPr bwMode="auto">
          <a:xfrm>
            <a:off x="457200" y="426720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The forecast model overestimates the slope parameter.</a:t>
            </a:r>
          </a:p>
          <a:p>
            <a:pPr lvl="1">
              <a:buFont typeface="Arial" charset="0"/>
              <a:buChar char="•"/>
            </a:pPr>
            <a:r>
              <a:rPr lang="en-US"/>
              <a:t>  Impact:  Mean size of simulated crystals are too small.</a:t>
            </a:r>
          </a:p>
          <a:p>
            <a:pPr lvl="1">
              <a:buFont typeface="Arial" charset="0"/>
              <a:buChar char="•"/>
            </a:pPr>
            <a:r>
              <a:rPr lang="en-US"/>
              <a:t>  The model has difficulty representing continued effect of aggregation.</a:t>
            </a:r>
          </a:p>
          <a:p>
            <a:pPr lvl="1">
              <a:buFont typeface="Arial" charset="0"/>
              <a:buChar char="•"/>
            </a:pPr>
            <a:r>
              <a:rPr lang="en-US"/>
              <a:t>  In the current framework, </a:t>
            </a:r>
            <a:r>
              <a:rPr lang="el-GR"/>
              <a:t>λ</a:t>
            </a:r>
            <a:r>
              <a:rPr lang="en-US"/>
              <a:t> is a byproduct of other parameters.</a:t>
            </a:r>
          </a:p>
          <a:p>
            <a:pPr>
              <a:buFont typeface="Arial" charset="0"/>
              <a:buChar char="•"/>
            </a:pPr>
            <a:r>
              <a:rPr lang="en-US"/>
              <a:t>  The use of a fixed distribution intercept fails to represent natural variability.</a:t>
            </a:r>
          </a:p>
          <a:p>
            <a:pPr>
              <a:buFont typeface="Arial" charset="0"/>
              <a:buChar char="•"/>
            </a:pPr>
            <a:r>
              <a:rPr lang="en-US"/>
              <a:t>  Bulk density increases with height but is not represented by a fixed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921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Temperature-Based Approach</a:t>
            </a:r>
          </a:p>
        </p:txBody>
      </p:sp>
      <p:sp>
        <p:nvSpPr>
          <p:cNvPr id="9220" name="TextBox 31"/>
          <p:cNvSpPr txBox="1">
            <a:spLocks noChangeArrowheads="1"/>
          </p:cNvSpPr>
          <p:nvPr/>
        </p:nvSpPr>
        <p:spPr bwMode="auto">
          <a:xfrm>
            <a:off x="457200" y="4267200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Follow the guidance of previously published results.</a:t>
            </a:r>
          </a:p>
          <a:p>
            <a:pPr lvl="1">
              <a:buFont typeface="Arial" charset="0"/>
              <a:buChar char="•"/>
            </a:pPr>
            <a:r>
              <a:rPr lang="en-US"/>
              <a:t>  Parameterize the slope parameter as a function of temperature:  </a:t>
            </a:r>
            <a:r>
              <a:rPr lang="el-GR"/>
              <a:t>λ</a:t>
            </a:r>
            <a:r>
              <a:rPr lang="en-US"/>
              <a:t>(T)</a:t>
            </a:r>
          </a:p>
          <a:p>
            <a:pPr lvl="1">
              <a:buFont typeface="Arial" charset="0"/>
              <a:buChar char="•"/>
            </a:pPr>
            <a:r>
              <a:rPr lang="en-US"/>
              <a:t>  Parameterize the bulk density as a function of the slope parameter: </a:t>
            </a:r>
            <a:r>
              <a:rPr lang="el-GR"/>
              <a:t>ρ</a:t>
            </a:r>
            <a:r>
              <a:rPr lang="en-US"/>
              <a:t>(</a:t>
            </a:r>
            <a:r>
              <a:rPr lang="el-GR"/>
              <a:t>λ</a:t>
            </a:r>
            <a:r>
              <a:rPr lang="en-US"/>
              <a:t>)</a:t>
            </a:r>
          </a:p>
          <a:p>
            <a:pPr lvl="1">
              <a:buFont typeface="Arial" charset="0"/>
              <a:buChar char="•"/>
            </a:pPr>
            <a:r>
              <a:rPr lang="en-US"/>
              <a:t>  Modify the terminal velocity-diameter relationship to fit observations.</a:t>
            </a:r>
          </a:p>
          <a:p>
            <a:pPr lvl="1"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Improves the representation of size distribution and bulk density in forecasts.</a:t>
            </a:r>
          </a:p>
        </p:txBody>
      </p: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304800" y="1447800"/>
            <a:ext cx="8382000" cy="2743200"/>
            <a:chOff x="381000" y="1447800"/>
            <a:chExt cx="8382000" cy="2743200"/>
          </a:xfrm>
        </p:grpSpPr>
        <p:pic>
          <p:nvPicPr>
            <p:cNvPr id="9223" name="Picture 20" descr="hydro_profs.bmp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1447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21" descr="hydro_profs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1447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34" descr="hydro_profs.bmp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9800" y="14478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Rectangle 36"/>
          <p:cNvSpPr/>
          <p:nvPr/>
        </p:nvSpPr>
        <p:spPr bwMode="auto">
          <a:xfrm>
            <a:off x="833438" y="1635125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hydro_prof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Temperature-Based Approach</a:t>
            </a:r>
          </a:p>
        </p:txBody>
      </p:sp>
      <p:pic>
        <p:nvPicPr>
          <p:cNvPr id="10244" name="Picture 16" descr="hydro_prof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7" descr="hydro_prof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447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8"/>
          <p:cNvSpPr txBox="1">
            <a:spLocks noChangeArrowheads="1"/>
          </p:cNvSpPr>
          <p:nvPr/>
        </p:nvSpPr>
        <p:spPr bwMode="auto">
          <a:xfrm>
            <a:off x="2286000" y="33591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/>
              <a:t>λ</a:t>
            </a:r>
            <a:endParaRPr lang="en-US"/>
          </a:p>
        </p:txBody>
      </p:sp>
      <p:sp>
        <p:nvSpPr>
          <p:cNvPr id="10247" name="TextBox 19"/>
          <p:cNvSpPr txBox="1">
            <a:spLocks noChangeArrowheads="1"/>
          </p:cNvSpPr>
          <p:nvPr/>
        </p:nvSpPr>
        <p:spPr bwMode="auto">
          <a:xfrm>
            <a:off x="5114925" y="3352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/>
              <a:t>ρ</a:t>
            </a:r>
            <a:r>
              <a:rPr lang="en-US" baseline="-25000"/>
              <a:t>s</a:t>
            </a:r>
          </a:p>
        </p:txBody>
      </p:sp>
      <p:sp>
        <p:nvSpPr>
          <p:cNvPr id="10248" name="TextBox 20"/>
          <p:cNvSpPr txBox="1">
            <a:spLocks noChangeArrowheads="1"/>
          </p:cNvSpPr>
          <p:nvPr/>
        </p:nvSpPr>
        <p:spPr bwMode="auto">
          <a:xfrm>
            <a:off x="7924800" y="3352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N</a:t>
            </a:r>
            <a:r>
              <a:rPr lang="en-US" baseline="-25000"/>
              <a:t>os</a:t>
            </a:r>
          </a:p>
        </p:txBody>
      </p:sp>
      <p:sp>
        <p:nvSpPr>
          <p:cNvPr id="10249" name="TextBox 31"/>
          <p:cNvSpPr txBox="1">
            <a:spLocks noChangeArrowheads="1"/>
          </p:cNvSpPr>
          <p:nvPr/>
        </p:nvSpPr>
        <p:spPr bwMode="auto">
          <a:xfrm>
            <a:off x="457200" y="4267200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Each snow-related variable is improved upon versus the control forecast.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 Key limitation:  Dependence on the temperature profile.</a:t>
            </a:r>
          </a:p>
          <a:p>
            <a:pPr lvl="1">
              <a:buFont typeface="Arial" charset="0"/>
              <a:buChar char="•"/>
            </a:pPr>
            <a:r>
              <a:rPr lang="en-US"/>
              <a:t>  In this case, the profile is nearly isothermal.</a:t>
            </a:r>
          </a:p>
          <a:p>
            <a:pPr lvl="1">
              <a:buFont typeface="Arial" charset="0"/>
              <a:buChar char="•"/>
            </a:pPr>
            <a:r>
              <a:rPr lang="en-US"/>
              <a:t>  This limits the range of the parameterized values for </a:t>
            </a:r>
            <a:r>
              <a:rPr lang="el-GR"/>
              <a:t>λ</a:t>
            </a:r>
            <a:r>
              <a:rPr lang="en-US"/>
              <a:t> and </a:t>
            </a:r>
            <a:r>
              <a:rPr lang="el-GR"/>
              <a:t>ρ</a:t>
            </a:r>
            <a:r>
              <a:rPr lang="en-US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2663" y="1658938"/>
            <a:ext cx="258762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62400" y="3359150"/>
            <a:ext cx="136525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2" name="Picture 4" descr="sportred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0300"/>
            <a:ext cx="2286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9" descr="nasa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143625"/>
            <a:ext cx="857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4" name="Group 11"/>
          <p:cNvGrpSpPr>
            <a:grpSpLocks/>
          </p:cNvGrpSpPr>
          <p:nvPr/>
        </p:nvGrpSpPr>
        <p:grpSpPr bwMode="auto">
          <a:xfrm>
            <a:off x="2286000" y="6526213"/>
            <a:ext cx="5784850" cy="179387"/>
            <a:chOff x="2514600" y="5916168"/>
            <a:chExt cx="5784521" cy="179832"/>
          </a:xfrm>
        </p:grpSpPr>
        <p:sp>
          <p:nvSpPr>
            <p:cNvPr id="10258" name="Line 13"/>
            <p:cNvSpPr>
              <a:spLocks noChangeShapeType="1"/>
            </p:cNvSpPr>
            <p:nvPr/>
          </p:nvSpPr>
          <p:spPr bwMode="auto">
            <a:xfrm>
              <a:off x="2697480" y="5916168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2603123" y="6007608"/>
              <a:ext cx="56047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5"/>
            <p:cNvSpPr>
              <a:spLocks noChangeShapeType="1"/>
            </p:cNvSpPr>
            <p:nvPr/>
          </p:nvSpPr>
          <p:spPr bwMode="auto">
            <a:xfrm>
              <a:off x="2514600" y="6096000"/>
              <a:ext cx="5601641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67000" y="6245225"/>
            <a:ext cx="5173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transitioning unique NASA data and research technologies to operations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2475" y="1711325"/>
            <a:ext cx="228600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4125" y="1658938"/>
            <a:ext cx="257175" cy="29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1388</Words>
  <Application>Microsoft Office PowerPoint</Application>
  <PresentationFormat>On-screen Show (4:3)</PresentationFormat>
  <Paragraphs>168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Evaluating Cloud Microphysics Schemes in the WRF Model</vt:lpstr>
      <vt:lpstr>Background</vt:lpstr>
      <vt:lpstr>Relevance to NASA/SPoRT</vt:lpstr>
      <vt:lpstr>Accomplishments Since 2007 SAC Meeting</vt:lpstr>
      <vt:lpstr>Approach and Methodology</vt:lpstr>
      <vt:lpstr>Methods for Evaluation</vt:lpstr>
      <vt:lpstr>Suggested Improvements</vt:lpstr>
      <vt:lpstr>Temperature-Based Approach</vt:lpstr>
      <vt:lpstr>Temperature-Based Approach</vt:lpstr>
      <vt:lpstr>King City Radar Comparisons</vt:lpstr>
      <vt:lpstr>CloudSat Comparisons</vt:lpstr>
      <vt:lpstr>Column-Based Approach</vt:lpstr>
      <vt:lpstr>Column-Based Approach</vt:lpstr>
      <vt:lpstr>Improved CloudSat Match</vt:lpstr>
      <vt:lpstr>Summary and Conclusions</vt:lpstr>
      <vt:lpstr>Future Work</vt:lpstr>
      <vt:lpstr>Questions?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92</cp:revision>
  <dcterms:created xsi:type="dcterms:W3CDTF">2009-10-14T04:03:29Z</dcterms:created>
  <dcterms:modified xsi:type="dcterms:W3CDTF">2009-11-16T14:34:41Z</dcterms:modified>
</cp:coreProperties>
</file>