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2" r:id="rId3"/>
    <p:sldId id="261" r:id="rId4"/>
    <p:sldId id="279" r:id="rId5"/>
    <p:sldId id="263" r:id="rId6"/>
    <p:sldId id="267" r:id="rId7"/>
    <p:sldId id="266" r:id="rId8"/>
    <p:sldId id="268" r:id="rId9"/>
    <p:sldId id="270" r:id="rId10"/>
    <p:sldId id="272" r:id="rId11"/>
    <p:sldId id="274" r:id="rId12"/>
    <p:sldId id="278" r:id="rId13"/>
    <p:sldId id="277" r:id="rId14"/>
    <p:sldId id="273" r:id="rId15"/>
    <p:sldId id="275" r:id="rId16"/>
    <p:sldId id="276" r:id="rId17"/>
    <p:sldId id="280" r:id="rId18"/>
    <p:sldId id="281" r:id="rId19"/>
    <p:sldId id="264" r:id="rId20"/>
    <p:sldId id="26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FBFBFB"/>
    <a:srgbClr val="FAFAFA"/>
    <a:srgbClr val="FCFCFC"/>
    <a:srgbClr val="CC0000"/>
    <a:srgbClr val="A50021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354" autoAdjust="0"/>
  </p:normalViewPr>
  <p:slideViewPr>
    <p:cSldViewPr snapToObjects="1">
      <p:cViewPr>
        <p:scale>
          <a:sx n="100" d="100"/>
          <a:sy n="100" d="100"/>
        </p:scale>
        <p:origin x="-29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91B1F-BFC7-46FA-B13F-06E85F6B9668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54928-2623-494B-94C1-C0D7021D26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E5311-55F0-4698-A343-2C521E70BDB0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01752-F6D5-4036-BA0F-C8D3A471B7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2E713-06AE-4AF4-9867-19D2428A63E0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A711B-E3CB-48A1-8E4C-57B10499C0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6E335-2C80-435C-BF7D-D46649F66E4F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FE77B-6D83-4034-A520-A2F39EDFA6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BF490-6D5A-459D-9D38-F4E59BCB9390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12F24-8865-4B03-BEC5-AEC9D9AE69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DB030-6A78-4646-AEFA-79B38DE9DEE7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4B073-191D-4B99-96FF-E736AA4D5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1F978-E6B1-49A8-90F5-07F2060E05E1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9EFE2-BFB0-4DD5-9C71-EC440606CA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CC588-5BD0-4E50-9273-9FF595E436AE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69F1-51D7-427B-AB61-2F92957ACA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BBC02-658E-4EC3-AC0D-70B8FE4BE903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5BF5B-09E3-488B-B173-3E71AD2318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35977-1119-42C5-A603-15DAFA6D5397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1AFB5-82EE-4E41-8BEC-01B0F9F79F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CA2C9-6CDF-4349-8CBF-1A3D4EDACA20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B90BA-5E0D-4359-AE87-E4E2BA33EC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23C9FA-6436-4A92-924E-E439FA3146D5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32F44C-D117-4BC5-A56E-830249D309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glob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6069013"/>
          </a:xfrm>
          <a:prstGeom prst="rect">
            <a:avLst/>
          </a:prstGeom>
          <a:solidFill>
            <a:schemeClr val="bg1">
              <a:lumMod val="9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52" name="Title 1"/>
          <p:cNvSpPr>
            <a:spLocks noGrp="1"/>
          </p:cNvSpPr>
          <p:nvPr>
            <p:ph type="ctrTitle"/>
          </p:nvPr>
        </p:nvSpPr>
        <p:spPr>
          <a:xfrm>
            <a:off x="990600" y="1493838"/>
            <a:ext cx="7162800" cy="9937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High-Resolution SST Impacts on WRF Forecasts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572000"/>
            <a:ext cx="84582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Fifth Meeting of the Science Advisory Committee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18-20 November, 2009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7562" y="2727325"/>
            <a:ext cx="2128838" cy="1292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dirty="0">
                <a:latin typeface="+mj-lt"/>
              </a:rPr>
              <a:t>Jonathan Case</a:t>
            </a:r>
          </a:p>
          <a:p>
            <a:pPr>
              <a:defRPr/>
            </a:pPr>
            <a:r>
              <a:rPr lang="en-US" sz="2600" dirty="0">
                <a:latin typeface="+mj-lt"/>
              </a:rPr>
              <a:t>Kevin Fuell</a:t>
            </a:r>
          </a:p>
          <a:p>
            <a:pPr>
              <a:defRPr/>
            </a:pPr>
            <a:r>
              <a:rPr lang="en-US" sz="2600" dirty="0">
                <a:latin typeface="+mj-lt"/>
              </a:rPr>
              <a:t>Scott Dembek</a:t>
            </a:r>
          </a:p>
        </p:txBody>
      </p:sp>
      <p:grpSp>
        <p:nvGrpSpPr>
          <p:cNvPr id="2055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057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6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5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06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2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3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00200" y="5486400"/>
            <a:ext cx="5902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National Space Science and Technology Center, Huntsville, 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lotrain_07032409_014.gif"/>
          <p:cNvPicPr>
            <a:picLocks noChangeAspect="1"/>
          </p:cNvPicPr>
          <p:nvPr/>
        </p:nvPicPr>
        <p:blipFill>
          <a:blip r:embed="rId2" cstate="print"/>
          <a:srcRect t="53162" r="51781"/>
          <a:stretch>
            <a:fillRect/>
          </a:stretch>
        </p:blipFill>
        <p:spPr>
          <a:xfrm>
            <a:off x="2209800" y="1676400"/>
            <a:ext cx="4580783" cy="3559629"/>
          </a:xfrm>
          <a:prstGeom prst="rect">
            <a:avLst/>
          </a:prstGeom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125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512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21" name="Title 15"/>
          <p:cNvSpPr>
            <a:spLocks noGrp="1"/>
          </p:cNvSpPr>
          <p:nvPr>
            <p:ph type="title"/>
          </p:nvPr>
        </p:nvSpPr>
        <p:spPr>
          <a:xfrm>
            <a:off x="152400" y="27708"/>
            <a:ext cx="8763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Miami, FL Case Study: 24 March 2007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(14-h Forecast Cloud Water Enhancement)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21" descr="plotcloudwater_014.gif"/>
          <p:cNvPicPr>
            <a:picLocks noChangeAspect="1"/>
          </p:cNvPicPr>
          <p:nvPr/>
        </p:nvPicPr>
        <p:blipFill>
          <a:blip r:embed="rId5" cstate="print"/>
          <a:srcRect l="-541" r="35838" b="33414"/>
          <a:stretch>
            <a:fillRect/>
          </a:stretch>
        </p:blipFill>
        <p:spPr>
          <a:xfrm>
            <a:off x="3384344" y="1240971"/>
            <a:ext cx="5712031" cy="47026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3" name="Content Placeholder 16"/>
          <p:cNvSpPr>
            <a:spLocks noGrp="1"/>
          </p:cNvSpPr>
          <p:nvPr>
            <p:ph idx="1"/>
          </p:nvPr>
        </p:nvSpPr>
        <p:spPr>
          <a:xfrm>
            <a:off x="76200" y="1609725"/>
            <a:ext cx="3308144" cy="39528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2000" dirty="0" smtClean="0"/>
              <a:t>Cloud liquid water content (g/kg) enhanced over southeastern Florida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Downstream of the convection originating near Grand Bahama Island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Crosses the warmer MODIS Gulf Stream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125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512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21" name="Title 15"/>
          <p:cNvSpPr>
            <a:spLocks noGrp="1"/>
          </p:cNvSpPr>
          <p:nvPr>
            <p:ph type="title"/>
          </p:nvPr>
        </p:nvSpPr>
        <p:spPr>
          <a:xfrm>
            <a:off x="152400" y="27708"/>
            <a:ext cx="8763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Miami, FL Case Study: 24 March 2007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(14-h Forecast Divergence Impact)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ontent Placeholder 16"/>
          <p:cNvSpPr>
            <a:spLocks noGrp="1"/>
          </p:cNvSpPr>
          <p:nvPr>
            <p:ph idx="1"/>
          </p:nvPr>
        </p:nvSpPr>
        <p:spPr>
          <a:xfrm>
            <a:off x="76200" y="1524000"/>
            <a:ext cx="3024187" cy="41148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Under easterly flow, near-surface winds cross from cooler to warmer SSTs in the MODIS run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Winds accelerate and result in enhanced surface divergence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Consistent with LaCasse et al. 2008 findings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0387" y="1143000"/>
            <a:ext cx="5976938" cy="4781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125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512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21" name="Title 15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Miami, FL Study: MODIS Latency Issue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idx="1"/>
          </p:nvPr>
        </p:nvSpPr>
        <p:spPr>
          <a:xfrm>
            <a:off x="304800" y="1219200"/>
            <a:ext cx="5022521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Large latency during June</a:t>
            </a:r>
            <a:r>
              <a:rPr lang="en-US" sz="2400" dirty="0" smtClean="0">
                <a:sym typeface="Symbol"/>
              </a:rPr>
              <a:t>July 2007</a:t>
            </a:r>
          </a:p>
          <a:p>
            <a:pPr lvl="1" eaLnBrk="1" hangingPunct="1"/>
            <a:r>
              <a:rPr lang="en-US" sz="2000" dirty="0" smtClean="0"/>
              <a:t>Florida convective season</a:t>
            </a:r>
          </a:p>
          <a:p>
            <a:pPr lvl="1" eaLnBrk="1" hangingPunct="1"/>
            <a:r>
              <a:rPr lang="en-US" sz="2000" dirty="0" smtClean="0"/>
              <a:t>Persistent cloud cover during composite times</a:t>
            </a:r>
          </a:p>
          <a:p>
            <a:pPr lvl="1" eaLnBrk="1" hangingPunct="1"/>
            <a:r>
              <a:rPr lang="en-US" sz="2000" dirty="0" smtClean="0"/>
              <a:t>Led to increased cold bias in model, particularly with nocturnal MODIS composites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Enhanced MODIS SST composites</a:t>
            </a:r>
          </a:p>
          <a:p>
            <a:pPr lvl="1" eaLnBrk="1" hangingPunct="1"/>
            <a:r>
              <a:rPr lang="en-US" sz="2000" dirty="0" smtClean="0"/>
              <a:t>Superior SST verification around Florida</a:t>
            </a:r>
          </a:p>
          <a:p>
            <a:pPr lvl="1" eaLnBrk="1" hangingPunct="1"/>
            <a:r>
              <a:rPr lang="en-US" sz="2000" dirty="0" smtClean="0"/>
              <a:t>Improved cold bias on sample June 2007 case</a:t>
            </a:r>
          </a:p>
          <a:p>
            <a:pPr lvl="1" eaLnBrk="1" hangingPunct="1"/>
            <a:endParaRPr lang="en-US" sz="2000" dirty="0" smtClean="0"/>
          </a:p>
        </p:txBody>
      </p:sp>
      <p:pic>
        <p:nvPicPr>
          <p:cNvPr id="15" name="Picture 14" descr="LONF1_SST-Veri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923332"/>
            <a:ext cx="3390900" cy="2658068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642911"/>
            <a:ext cx="3065184" cy="260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125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512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5123" name="Title 15"/>
          <p:cNvSpPr>
            <a:spLocks noGrp="1"/>
          </p:cNvSpPr>
          <p:nvPr>
            <p:ph type="title"/>
          </p:nvPr>
        </p:nvSpPr>
        <p:spPr>
          <a:xfrm>
            <a:off x="152400" y="27708"/>
            <a:ext cx="8763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Mobile, AL Case Study: T.S. Claudette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(17 August 2009)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ontent Placeholder 16"/>
          <p:cNvSpPr>
            <a:spLocks noGrp="1"/>
          </p:cNvSpPr>
          <p:nvPr>
            <p:ph idx="1"/>
          </p:nvPr>
        </p:nvSpPr>
        <p:spPr>
          <a:xfrm>
            <a:off x="457200" y="1066800"/>
            <a:ext cx="8248650" cy="4648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NWS Mobile, AL posted WRF results to SPoRT blog</a:t>
            </a:r>
          </a:p>
          <a:p>
            <a:pPr lvl="1" eaLnBrk="1" hangingPunct="1"/>
            <a:r>
              <a:rPr lang="en-US" sz="2000" dirty="0" smtClean="0"/>
              <a:t>WRF EMS version 3 using default MODIS SST option</a:t>
            </a:r>
          </a:p>
          <a:p>
            <a:pPr lvl="1" eaLnBrk="1" hangingPunct="1"/>
            <a:r>
              <a:rPr lang="en-US" sz="2000" dirty="0" smtClean="0"/>
              <a:t>Depicted small meso-low in vicinity of T.S. Claudette, </a:t>
            </a:r>
            <a:br>
              <a:rPr lang="en-US" sz="2000" dirty="0" smtClean="0"/>
            </a:br>
            <a:r>
              <a:rPr lang="en-US" sz="2000" dirty="0" smtClean="0"/>
              <a:t>further east where low actually made landfall</a:t>
            </a:r>
          </a:p>
          <a:p>
            <a:pPr lvl="1" eaLnBrk="1" hangingPunct="1"/>
            <a:r>
              <a:rPr lang="en-US" sz="2000" dirty="0" smtClean="0"/>
              <a:t>Surmised that MODIS SSTs helped produce this improvement over the large-scale models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SPoRT re-ran WRF EMS</a:t>
            </a:r>
            <a:br>
              <a:rPr lang="en-US" sz="2400" dirty="0" smtClean="0"/>
            </a:br>
            <a:r>
              <a:rPr lang="en-US" sz="2400" dirty="0" smtClean="0"/>
              <a:t>with RTG vs. MODIS SSTs</a:t>
            </a:r>
          </a:p>
          <a:p>
            <a:pPr lvl="1" eaLnBrk="1" hangingPunct="1"/>
            <a:r>
              <a:rPr lang="en-US" sz="2000" dirty="0" smtClean="0"/>
              <a:t>GFS Initial &amp; BCs</a:t>
            </a:r>
          </a:p>
          <a:p>
            <a:pPr lvl="1" eaLnBrk="1" hangingPunct="1"/>
            <a:r>
              <a:rPr lang="en-US" sz="2000" dirty="0" smtClean="0"/>
              <a:t>Same domain as </a:t>
            </a:r>
            <a:br>
              <a:rPr lang="en-US" sz="2000" dirty="0" smtClean="0"/>
            </a:br>
            <a:r>
              <a:rPr lang="en-US" sz="2000" dirty="0" smtClean="0"/>
              <a:t>NWS Mobile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/>
          <a:srcRect l="8400" r="12000" b="14400"/>
          <a:stretch>
            <a:fillRect/>
          </a:stretch>
        </p:blipFill>
        <p:spPr bwMode="auto">
          <a:xfrm>
            <a:off x="3931905" y="3054797"/>
            <a:ext cx="3955736" cy="319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6705600" y="4191000"/>
            <a:ext cx="762000" cy="990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125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512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5123" name="Title 15"/>
          <p:cNvSpPr>
            <a:spLocks noGrp="1"/>
          </p:cNvSpPr>
          <p:nvPr>
            <p:ph type="title"/>
          </p:nvPr>
        </p:nvSpPr>
        <p:spPr>
          <a:xfrm>
            <a:off x="152400" y="27708"/>
            <a:ext cx="8763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Mobile, AL Case Study: T.S. Claudette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(WRF Initial Condition)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 l="11053" t="5300" r="1579" b="1514"/>
          <a:stretch>
            <a:fillRect/>
          </a:stretch>
        </p:blipFill>
        <p:spPr bwMode="auto">
          <a:xfrm>
            <a:off x="524759" y="1600200"/>
            <a:ext cx="4047241" cy="450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AL042009_3NLW_005_0.GIF"/>
          <p:cNvPicPr>
            <a:picLocks noChangeAspect="1"/>
          </p:cNvPicPr>
          <p:nvPr/>
        </p:nvPicPr>
        <p:blipFill>
          <a:blip r:embed="rId5" cstate="print"/>
          <a:srcRect l="35397" t="42905" r="21452"/>
          <a:stretch>
            <a:fillRect/>
          </a:stretch>
        </p:blipFill>
        <p:spPr bwMode="auto">
          <a:xfrm>
            <a:off x="5105400" y="1981200"/>
            <a:ext cx="3678238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ontent Placeholder 16"/>
          <p:cNvSpPr>
            <a:spLocks noGrp="1"/>
          </p:cNvSpPr>
          <p:nvPr>
            <p:ph idx="1"/>
          </p:nvPr>
        </p:nvSpPr>
        <p:spPr>
          <a:xfrm>
            <a:off x="590550" y="1066800"/>
            <a:ext cx="8248650" cy="606429"/>
          </a:xfrm>
        </p:spPr>
        <p:txBody>
          <a:bodyPr/>
          <a:lstStyle/>
          <a:p>
            <a:pPr eaLnBrk="1" hangingPunct="1"/>
            <a:r>
              <a:rPr lang="en-US" sz="2400" dirty="0" smtClean="0"/>
              <a:t>Low slightly too far south-west compared to actual 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sstdiff_f000_2009081703.gif"/>
          <p:cNvPicPr>
            <a:picLocks noChangeAspect="1"/>
          </p:cNvPicPr>
          <p:nvPr/>
        </p:nvPicPr>
        <p:blipFill>
          <a:blip r:embed="rId2" cstate="print"/>
          <a:srcRect l="1601" t="1601" b="4800"/>
          <a:stretch>
            <a:fillRect/>
          </a:stretch>
        </p:blipFill>
        <p:spPr bwMode="auto">
          <a:xfrm>
            <a:off x="1647825" y="1323975"/>
            <a:ext cx="5410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125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512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5123" name="Title 15"/>
          <p:cNvSpPr>
            <a:spLocks noGrp="1"/>
          </p:cNvSpPr>
          <p:nvPr>
            <p:ph type="title"/>
          </p:nvPr>
        </p:nvSpPr>
        <p:spPr>
          <a:xfrm>
            <a:off x="152400" y="27708"/>
            <a:ext cx="8763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Mobile, AL Case Study: T.S. Claudette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(SST Differences)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ontent Placeholder 16"/>
          <p:cNvSpPr>
            <a:spLocks noGrp="1"/>
          </p:cNvSpPr>
          <p:nvPr>
            <p:ph idx="1"/>
          </p:nvPr>
        </p:nvSpPr>
        <p:spPr>
          <a:xfrm>
            <a:off x="590550" y="1066800"/>
            <a:ext cx="8248650" cy="606429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2400" dirty="0" smtClean="0"/>
              <a:t>Warmer SSTs offshore of western Florida; cooler near-shore</a:t>
            </a:r>
          </a:p>
        </p:txBody>
      </p:sp>
      <p:sp>
        <p:nvSpPr>
          <p:cNvPr id="13" name="Oval 12"/>
          <p:cNvSpPr/>
          <p:nvPr/>
        </p:nvSpPr>
        <p:spPr>
          <a:xfrm>
            <a:off x="5638800" y="3657600"/>
            <a:ext cx="1295400" cy="167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pmsl_wind_diff_f006.gif"/>
          <p:cNvPicPr>
            <a:picLocks noChangeAspect="1"/>
          </p:cNvPicPr>
          <p:nvPr/>
        </p:nvPicPr>
        <p:blipFill>
          <a:blip r:embed="rId2" cstate="print"/>
          <a:srcRect l="1600" t="8000" b="4800"/>
          <a:stretch>
            <a:fillRect/>
          </a:stretch>
        </p:blipFill>
        <p:spPr bwMode="auto">
          <a:xfrm>
            <a:off x="1758696" y="1610868"/>
            <a:ext cx="5061204" cy="448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125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512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5123" name="Title 15"/>
          <p:cNvSpPr>
            <a:spLocks noGrp="1"/>
          </p:cNvSpPr>
          <p:nvPr>
            <p:ph type="title"/>
          </p:nvPr>
        </p:nvSpPr>
        <p:spPr>
          <a:xfrm>
            <a:off x="152400" y="27708"/>
            <a:ext cx="8763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Mobile, AL Case Study: T.S. Claudette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(6-h PMSL and 10-m Wind Differences)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ontent Placeholder 16"/>
          <p:cNvSpPr>
            <a:spLocks noGrp="1"/>
          </p:cNvSpPr>
          <p:nvPr>
            <p:ph idx="1"/>
          </p:nvPr>
        </p:nvSpPr>
        <p:spPr>
          <a:xfrm>
            <a:off x="590550" y="1066800"/>
            <a:ext cx="8248650" cy="606429"/>
          </a:xfrm>
          <a:noFill/>
        </p:spPr>
        <p:txBody>
          <a:bodyPr/>
          <a:lstStyle/>
          <a:p>
            <a:pPr eaLnBrk="1" hangingPunct="1"/>
            <a:r>
              <a:rPr lang="en-US" sz="2400" dirty="0" smtClean="0"/>
              <a:t>Cyclonic flow and PMSL couplet develop along SST gradient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125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512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5123" name="Title 15"/>
          <p:cNvSpPr>
            <a:spLocks noGrp="1"/>
          </p:cNvSpPr>
          <p:nvPr>
            <p:ph type="title"/>
          </p:nvPr>
        </p:nvSpPr>
        <p:spPr>
          <a:xfrm>
            <a:off x="152400" y="27708"/>
            <a:ext cx="8763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Mobile, AL Ida Simulation w/ MODIS SSTs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 to 27 hour Forecast PMSL and 10-m Winds)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ontent Placeholder 16"/>
          <p:cNvSpPr>
            <a:spLocks noGrp="1"/>
          </p:cNvSpPr>
          <p:nvPr>
            <p:ph idx="1"/>
          </p:nvPr>
        </p:nvSpPr>
        <p:spPr>
          <a:xfrm>
            <a:off x="228600" y="1524000"/>
            <a:ext cx="3657600" cy="3886200"/>
          </a:xfrm>
          <a:noFill/>
        </p:spPr>
        <p:txBody>
          <a:bodyPr/>
          <a:lstStyle/>
          <a:p>
            <a:pPr eaLnBrk="1" hangingPunct="1"/>
            <a:r>
              <a:rPr lang="en-US" sz="2400" dirty="0" smtClean="0"/>
              <a:t>SOO Comments (Medlin)</a:t>
            </a:r>
          </a:p>
          <a:p>
            <a:pPr lvl="1" eaLnBrk="1" hangingPunct="1"/>
            <a:r>
              <a:rPr lang="en-US" sz="2000" dirty="0" smtClean="0"/>
              <a:t>Forecast very close on track and intensity</a:t>
            </a:r>
          </a:p>
          <a:p>
            <a:pPr lvl="1" eaLnBrk="1" hangingPunct="1"/>
            <a:r>
              <a:rPr lang="en-US" sz="2000" dirty="0" smtClean="0"/>
              <a:t>Weakening intensity toward landfall</a:t>
            </a:r>
          </a:p>
          <a:p>
            <a:pPr lvl="1" eaLnBrk="1" hangingPunct="1"/>
            <a:r>
              <a:rPr lang="en-US" sz="2000" dirty="0" smtClean="0"/>
              <a:t>Horizontal scale very similar to observed</a:t>
            </a:r>
          </a:p>
          <a:p>
            <a:pPr lvl="1" eaLnBrk="1" hangingPunct="1"/>
            <a:r>
              <a:rPr lang="en-US" sz="2000" dirty="0" smtClean="0"/>
              <a:t>Precluded tornado threat due to very stable air on northern periphery</a:t>
            </a:r>
            <a:br>
              <a:rPr lang="en-US" sz="2000" dirty="0" smtClean="0"/>
            </a:br>
            <a:r>
              <a:rPr lang="en-US" sz="2000" dirty="0" smtClean="0"/>
              <a:t>(not shown)</a:t>
            </a:r>
          </a:p>
        </p:txBody>
      </p:sp>
      <p:pic>
        <p:nvPicPr>
          <p:cNvPr id="15" name="Picture 14" descr="Ida_Sfc_ani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2370" y="1286827"/>
            <a:ext cx="5383530" cy="4809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125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512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5123" name="Title 15"/>
          <p:cNvSpPr>
            <a:spLocks noGrp="1"/>
          </p:cNvSpPr>
          <p:nvPr>
            <p:ph type="title"/>
          </p:nvPr>
        </p:nvSpPr>
        <p:spPr>
          <a:xfrm>
            <a:off x="152400" y="27708"/>
            <a:ext cx="8763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Hurricane Ike WRF Intensity Forecast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(Courtesy</a:t>
            </a:r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Dr. Craig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Mattocks, UNC)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 descr="Ike_Intensity_MattocksSimulations.png"/>
          <p:cNvPicPr>
            <a:picLocks noChangeAspect="1"/>
          </p:cNvPicPr>
          <p:nvPr/>
        </p:nvPicPr>
        <p:blipFill>
          <a:blip r:embed="rId4" cstate="print"/>
          <a:srcRect t="4102" r="2036" b="1025"/>
          <a:stretch>
            <a:fillRect/>
          </a:stretch>
        </p:blipFill>
        <p:spPr>
          <a:xfrm>
            <a:off x="1883216" y="1066800"/>
            <a:ext cx="5279584" cy="507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6149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0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151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6153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54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55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6147" name="Title 15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and Conclusions</a:t>
            </a:r>
          </a:p>
        </p:txBody>
      </p:sp>
      <p:sp>
        <p:nvSpPr>
          <p:cNvPr id="6148" name="Content Placeholder 16"/>
          <p:cNvSpPr>
            <a:spLocks noGrp="1"/>
          </p:cNvSpPr>
          <p:nvPr>
            <p:ph idx="1"/>
          </p:nvPr>
        </p:nvSpPr>
        <p:spPr>
          <a:xfrm>
            <a:off x="457200" y="1447801"/>
            <a:ext cx="7924800" cy="4191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Collaboration with local NWS modeling applications</a:t>
            </a:r>
          </a:p>
          <a:p>
            <a:pPr lvl="1" eaLnBrk="1" hangingPunct="1"/>
            <a:r>
              <a:rPr lang="en-US" sz="2000" dirty="0" smtClean="0"/>
              <a:t>Incorporated MODIS option into WRF EMS v3</a:t>
            </a:r>
          </a:p>
          <a:p>
            <a:pPr lvl="1" eaLnBrk="1" hangingPunct="1"/>
            <a:r>
              <a:rPr lang="en-US" sz="2000" dirty="0" smtClean="0"/>
              <a:t>Enabled NWS offices to use MODIS SSTs in their local model runs</a:t>
            </a:r>
          </a:p>
          <a:p>
            <a:pPr eaLnBrk="1" hangingPunct="1"/>
            <a:r>
              <a:rPr lang="en-US" sz="2400" dirty="0" smtClean="0"/>
              <a:t>Impacts on point verification / precipitation typically subtle</a:t>
            </a:r>
          </a:p>
          <a:p>
            <a:pPr eaLnBrk="1" hangingPunct="1"/>
            <a:r>
              <a:rPr lang="en-US" sz="2400" dirty="0" smtClean="0"/>
              <a:t>Modulation of wind fields near SST gradients</a:t>
            </a:r>
          </a:p>
          <a:p>
            <a:pPr lvl="1" eaLnBrk="1" hangingPunct="1"/>
            <a:r>
              <a:rPr lang="en-US" sz="2000" dirty="0" smtClean="0"/>
              <a:t>Increased convergence downstream of Bahamas</a:t>
            </a:r>
          </a:p>
          <a:p>
            <a:pPr lvl="1" eaLnBrk="1" hangingPunct="1"/>
            <a:r>
              <a:rPr lang="en-US" sz="2000" dirty="0" smtClean="0"/>
              <a:t>Enhancement of cyclonic flow in vicinity of tropical storm</a:t>
            </a:r>
          </a:p>
          <a:p>
            <a:pPr eaLnBrk="1" hangingPunct="1"/>
            <a:r>
              <a:rPr lang="en-US" sz="2400" dirty="0" smtClean="0"/>
              <a:t>Miami multi-month study revealed latency issue</a:t>
            </a:r>
          </a:p>
          <a:p>
            <a:pPr lvl="1" eaLnBrk="1" hangingPunct="1"/>
            <a:r>
              <a:rPr lang="en-US" sz="2000" dirty="0" smtClean="0"/>
              <a:t>Most prevalent during convective season</a:t>
            </a:r>
          </a:p>
          <a:p>
            <a:pPr lvl="1" eaLnBrk="1" hangingPunct="1"/>
            <a:r>
              <a:rPr lang="en-US" sz="2000" dirty="0" smtClean="0"/>
              <a:t>Improved with enhanced MODIS composites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3077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7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308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2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3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3075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Relevance to NASA/SPoRT</a:t>
            </a:r>
          </a:p>
        </p:txBody>
      </p:sp>
      <p:sp>
        <p:nvSpPr>
          <p:cNvPr id="3076" name="Content Placeholder 16"/>
          <p:cNvSpPr>
            <a:spLocks noGrp="1"/>
          </p:cNvSpPr>
          <p:nvPr>
            <p:ph idx="1"/>
          </p:nvPr>
        </p:nvSpPr>
        <p:spPr>
          <a:xfrm>
            <a:off x="457200" y="1417638"/>
            <a:ext cx="7613650" cy="452596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MODIS SST composites</a:t>
            </a:r>
          </a:p>
          <a:p>
            <a:pPr lvl="1" eaLnBrk="1" hangingPunct="1"/>
            <a:r>
              <a:rPr lang="en-US" sz="2000" dirty="0" smtClean="0"/>
              <a:t>NASA Earth Observing System product</a:t>
            </a:r>
          </a:p>
          <a:p>
            <a:pPr lvl="1" eaLnBrk="1" hangingPunct="1"/>
            <a:r>
              <a:rPr lang="en-US" sz="2000" dirty="0" smtClean="0"/>
              <a:t>Technique developed by SPoRT</a:t>
            </a:r>
          </a:p>
          <a:p>
            <a:pPr lvl="1" eaLnBrk="1" hangingPunct="1"/>
            <a:r>
              <a:rPr lang="en-US" sz="2000" dirty="0" smtClean="0"/>
              <a:t>Used in operations by SPoRT NWS partners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Use in modeling</a:t>
            </a:r>
          </a:p>
          <a:p>
            <a:pPr lvl="1" eaLnBrk="1" hangingPunct="1"/>
            <a:r>
              <a:rPr lang="en-US" sz="2000" dirty="0" smtClean="0"/>
              <a:t>Provides superior resolution over </a:t>
            </a:r>
            <a:br>
              <a:rPr lang="en-US" sz="2000" dirty="0" smtClean="0"/>
            </a:br>
            <a:r>
              <a:rPr lang="en-US" sz="2000" dirty="0" smtClean="0"/>
              <a:t>current operational products</a:t>
            </a:r>
          </a:p>
          <a:p>
            <a:pPr lvl="1" eaLnBrk="1" hangingPunct="1"/>
            <a:r>
              <a:rPr lang="en-US" sz="2000" dirty="0" smtClean="0"/>
              <a:t>Fosters collaboration opportunities</a:t>
            </a:r>
          </a:p>
          <a:p>
            <a:pPr lvl="1" eaLnBrk="1" hangingPunct="1"/>
            <a:r>
              <a:rPr lang="en-US" sz="2000" dirty="0" smtClean="0"/>
              <a:t>Pathway to regional/national operational centers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066800"/>
            <a:ext cx="2362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7173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4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175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7177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78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79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7171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Work</a:t>
            </a:r>
          </a:p>
        </p:txBody>
      </p:sp>
      <p:sp>
        <p:nvSpPr>
          <p:cNvPr id="7172" name="Content Placeholder 16"/>
          <p:cNvSpPr>
            <a:spLocks noGrp="1"/>
          </p:cNvSpPr>
          <p:nvPr>
            <p:ph idx="1"/>
          </p:nvPr>
        </p:nvSpPr>
        <p:spPr>
          <a:xfrm>
            <a:off x="457200" y="1417638"/>
            <a:ext cx="8077200" cy="452596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Provide EMS v3 background material to SPoRT partners</a:t>
            </a:r>
          </a:p>
          <a:p>
            <a:pPr lvl="1" eaLnBrk="1" hangingPunct="1"/>
            <a:r>
              <a:rPr lang="en-US" sz="2000" dirty="0" smtClean="0"/>
              <a:t>Beneficial to new users of MODIS SSTs in WRF EMS modeling</a:t>
            </a:r>
          </a:p>
          <a:p>
            <a:pPr lvl="1" eaLnBrk="1" hangingPunct="1"/>
            <a:r>
              <a:rPr lang="en-US" sz="2000" dirty="0" smtClean="0"/>
              <a:t>Assisting SERVIR in implementing WRF EMS v3 w/ MODIS SSTs</a:t>
            </a:r>
          </a:p>
          <a:p>
            <a:pPr eaLnBrk="1" hangingPunct="1"/>
            <a:r>
              <a:rPr lang="en-US" sz="2400" dirty="0" smtClean="0"/>
              <a:t>Complete verification of NSSL/WRF with MODIS SSTs</a:t>
            </a:r>
          </a:p>
          <a:p>
            <a:pPr lvl="1" eaLnBrk="1" hangingPunct="1"/>
            <a:r>
              <a:rPr lang="en-US" sz="2000" dirty="0" smtClean="0"/>
              <a:t>NSSL/SPC assessment of MODIS SST impacts on NSSL/WRF</a:t>
            </a:r>
          </a:p>
          <a:p>
            <a:pPr eaLnBrk="1" hangingPunct="1"/>
            <a:r>
              <a:rPr lang="en-US" sz="2400" dirty="0" smtClean="0"/>
              <a:t>Re-run selected high latency cases with enhanced MODIS</a:t>
            </a:r>
          </a:p>
          <a:p>
            <a:pPr eaLnBrk="1" hangingPunct="1"/>
            <a:r>
              <a:rPr lang="en-US" sz="2400" dirty="0" smtClean="0"/>
              <a:t>Experiment with new diurnal SST prognostic scheme</a:t>
            </a:r>
          </a:p>
          <a:p>
            <a:pPr lvl="1" eaLnBrk="1" hangingPunct="1"/>
            <a:r>
              <a:rPr lang="en-US" sz="2000" dirty="0" smtClean="0"/>
              <a:t>Zeng and Beljaars (2005, </a:t>
            </a:r>
            <a:r>
              <a:rPr lang="en-US" sz="2000" i="1" dirty="0" smtClean="0"/>
              <a:t>GRL</a:t>
            </a:r>
            <a:r>
              <a:rPr lang="en-US" sz="2000" dirty="0" smtClean="0"/>
              <a:t>); available in WRF v3.1</a:t>
            </a:r>
          </a:p>
          <a:p>
            <a:pPr eaLnBrk="1" hangingPunct="1"/>
            <a:r>
              <a:rPr lang="en-US" sz="2400" dirty="0" smtClean="0"/>
              <a:t>Pathway to regional/national operational centers</a:t>
            </a:r>
          </a:p>
          <a:p>
            <a:pPr lvl="1" eaLnBrk="1" hangingPunct="1"/>
            <a:r>
              <a:rPr lang="en-US" sz="2000" dirty="0" smtClean="0"/>
              <a:t>NSSL, AOML, NHC, NCEP</a:t>
            </a:r>
          </a:p>
          <a:p>
            <a:pPr eaLnBrk="1" hangingPunct="1"/>
            <a:endParaRPr lang="en-US" sz="2400" dirty="0" smtClean="0"/>
          </a:p>
          <a:p>
            <a:pPr lvl="1" eaLnBrk="1" hangingPunct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4101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0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4105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06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07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4099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Accomplishments Since 2007 SAC Meeting</a:t>
            </a:r>
          </a:p>
        </p:txBody>
      </p:sp>
      <p:sp>
        <p:nvSpPr>
          <p:cNvPr id="4100" name="Content Placeholder 16"/>
          <p:cNvSpPr>
            <a:spLocks noGrp="1"/>
          </p:cNvSpPr>
          <p:nvPr>
            <p:ph idx="1"/>
          </p:nvPr>
        </p:nvSpPr>
        <p:spPr>
          <a:xfrm>
            <a:off x="457200" y="1417637"/>
            <a:ext cx="80010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2007 SAC Recommendation:  </a:t>
            </a:r>
            <a:r>
              <a:rPr lang="en-US" sz="2400" i="1" dirty="0" smtClean="0"/>
              <a:t>“Find broader use and dissemination of the MODIS SST composite product.”</a:t>
            </a:r>
            <a:endParaRPr lang="en-US" sz="2800" i="1" dirty="0" smtClean="0"/>
          </a:p>
          <a:p>
            <a:pPr lvl="1" eaLnBrk="1" hangingPunct="1"/>
            <a:r>
              <a:rPr lang="en-US" sz="2000" dirty="0" smtClean="0"/>
              <a:t>Implemented option for using MODIS SSTs in the NWS/SOO </a:t>
            </a:r>
            <a:br>
              <a:rPr lang="en-US" sz="2000" dirty="0" smtClean="0"/>
            </a:br>
            <a:r>
              <a:rPr lang="en-US" sz="2000" dirty="0" smtClean="0"/>
              <a:t>WRF Environmental Modeling System (EMS), version 3</a:t>
            </a:r>
          </a:p>
          <a:p>
            <a:pPr lvl="2" eaLnBrk="1" hangingPunct="1"/>
            <a:r>
              <a:rPr lang="en-US" sz="1800" dirty="0" smtClean="0"/>
              <a:t>Default option for SSTs in EMS v3</a:t>
            </a:r>
          </a:p>
          <a:p>
            <a:pPr lvl="1" eaLnBrk="1" hangingPunct="1"/>
            <a:r>
              <a:rPr lang="en-US" sz="2000" dirty="0" smtClean="0"/>
              <a:t>Ran NSSL/WRF forecasts using MODIS SSTs</a:t>
            </a:r>
          </a:p>
          <a:p>
            <a:pPr lvl="2" eaLnBrk="1" hangingPunct="1"/>
            <a:r>
              <a:rPr lang="en-US" sz="1800" dirty="0" smtClean="0"/>
              <a:t>Model verification to compare against operational NSSL/WRF runs</a:t>
            </a:r>
          </a:p>
          <a:p>
            <a:pPr eaLnBrk="1" hangingPunct="1"/>
            <a:r>
              <a:rPr lang="en-US" sz="2400" dirty="0" smtClean="0"/>
              <a:t>Completed analysis of Miami 2007 modeling study</a:t>
            </a:r>
          </a:p>
          <a:p>
            <a:pPr lvl="1" eaLnBrk="1" hangingPunct="1"/>
            <a:r>
              <a:rPr lang="en-US" sz="2000" dirty="0" smtClean="0"/>
              <a:t>Coordinated effort between SPoRT and FIT</a:t>
            </a:r>
          </a:p>
          <a:p>
            <a:pPr lvl="1" eaLnBrk="1" hangingPunct="1"/>
            <a:r>
              <a:rPr lang="en-US" sz="2000" dirty="0" smtClean="0"/>
              <a:t>Results supported need for enhanced MODIS SST composite</a:t>
            </a:r>
          </a:p>
          <a:p>
            <a:pPr eaLnBrk="1" hangingPunct="1"/>
            <a:r>
              <a:rPr lang="en-US" sz="2400" dirty="0" smtClean="0"/>
              <a:t>Conference presentations (2007/09 NWA, 2008/09 AMS)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609600" y="1219200"/>
            <a:ext cx="7086600" cy="4588771"/>
            <a:chOff x="609600" y="1219200"/>
            <a:chExt cx="7086600" cy="4588771"/>
          </a:xfrm>
        </p:grpSpPr>
        <p:pic>
          <p:nvPicPr>
            <p:cNvPr id="18" name="Picture 17" descr="US_map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" y="1219200"/>
              <a:ext cx="7086600" cy="4588771"/>
            </a:xfrm>
            <a:prstGeom prst="rect">
              <a:avLst/>
            </a:prstGeom>
          </p:spPr>
        </p:pic>
        <p:sp>
          <p:nvSpPr>
            <p:cNvPr id="19" name="Flowchart: Connector 18"/>
            <p:cNvSpPr>
              <a:spLocks noChangeAspect="1"/>
            </p:cNvSpPr>
            <p:nvPr/>
          </p:nvSpPr>
          <p:spPr>
            <a:xfrm>
              <a:off x="3947160" y="3819525"/>
              <a:ext cx="91440" cy="9144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lowchart: Connector 19"/>
            <p:cNvSpPr>
              <a:spLocks noChangeAspect="1"/>
            </p:cNvSpPr>
            <p:nvPr/>
          </p:nvSpPr>
          <p:spPr>
            <a:xfrm>
              <a:off x="2790825" y="4366260"/>
              <a:ext cx="91440" cy="9144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lowchart: Connector 20"/>
            <p:cNvSpPr>
              <a:spLocks noChangeAspect="1"/>
            </p:cNvSpPr>
            <p:nvPr/>
          </p:nvSpPr>
          <p:spPr>
            <a:xfrm>
              <a:off x="4404360" y="2743200"/>
              <a:ext cx="91440" cy="9144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lowchart: Connector 21"/>
            <p:cNvSpPr>
              <a:spLocks noChangeAspect="1"/>
            </p:cNvSpPr>
            <p:nvPr/>
          </p:nvSpPr>
          <p:spPr>
            <a:xfrm>
              <a:off x="5410200" y="3276600"/>
              <a:ext cx="91440" cy="9144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lowchart: Connector 22"/>
            <p:cNvSpPr>
              <a:spLocks noChangeAspect="1"/>
            </p:cNvSpPr>
            <p:nvPr/>
          </p:nvSpPr>
          <p:spPr>
            <a:xfrm>
              <a:off x="5718810" y="4518660"/>
              <a:ext cx="91440" cy="9144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lowchart: Connector 23"/>
            <p:cNvSpPr>
              <a:spLocks noChangeAspect="1"/>
            </p:cNvSpPr>
            <p:nvPr/>
          </p:nvSpPr>
          <p:spPr>
            <a:xfrm>
              <a:off x="3981450" y="4943475"/>
              <a:ext cx="91440" cy="9144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lowchart: Connector 24"/>
            <p:cNvSpPr>
              <a:spLocks noChangeAspect="1"/>
            </p:cNvSpPr>
            <p:nvPr/>
          </p:nvSpPr>
          <p:spPr>
            <a:xfrm>
              <a:off x="4385310" y="2343150"/>
              <a:ext cx="91440" cy="9144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lowchart: Connector 25"/>
            <p:cNvSpPr>
              <a:spLocks noChangeAspect="1"/>
            </p:cNvSpPr>
            <p:nvPr/>
          </p:nvSpPr>
          <p:spPr>
            <a:xfrm>
              <a:off x="1143000" y="1828800"/>
              <a:ext cx="91440" cy="9144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lowchart: Connector 27"/>
            <p:cNvSpPr>
              <a:spLocks noChangeAspect="1"/>
            </p:cNvSpPr>
            <p:nvPr/>
          </p:nvSpPr>
          <p:spPr>
            <a:xfrm>
              <a:off x="4733925" y="3248025"/>
              <a:ext cx="91440" cy="9144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lowchart: Connector 30"/>
            <p:cNvSpPr>
              <a:spLocks noChangeAspect="1"/>
            </p:cNvSpPr>
            <p:nvPr/>
          </p:nvSpPr>
          <p:spPr>
            <a:xfrm>
              <a:off x="5661660" y="3590925"/>
              <a:ext cx="91440" cy="9144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lowchart: Connector 31"/>
            <p:cNvSpPr>
              <a:spLocks noChangeAspect="1"/>
            </p:cNvSpPr>
            <p:nvPr/>
          </p:nvSpPr>
          <p:spPr>
            <a:xfrm>
              <a:off x="5318760" y="2819400"/>
              <a:ext cx="91440" cy="9144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lowchart: Connector 32"/>
            <p:cNvSpPr>
              <a:spLocks noChangeAspect="1"/>
            </p:cNvSpPr>
            <p:nvPr/>
          </p:nvSpPr>
          <p:spPr>
            <a:xfrm>
              <a:off x="5890260" y="3752850"/>
              <a:ext cx="91440" cy="9144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lowchart: Connector 33"/>
            <p:cNvSpPr>
              <a:spLocks noChangeAspect="1"/>
            </p:cNvSpPr>
            <p:nvPr/>
          </p:nvSpPr>
          <p:spPr>
            <a:xfrm>
              <a:off x="5257800" y="3629025"/>
              <a:ext cx="91440" cy="9144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lowchart: Connector 34"/>
            <p:cNvSpPr>
              <a:spLocks noChangeAspect="1"/>
            </p:cNvSpPr>
            <p:nvPr/>
          </p:nvSpPr>
          <p:spPr>
            <a:xfrm>
              <a:off x="5204460" y="4528185"/>
              <a:ext cx="91440" cy="9144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lowchart: Connector 35"/>
            <p:cNvSpPr>
              <a:spLocks noChangeAspect="1"/>
            </p:cNvSpPr>
            <p:nvPr/>
          </p:nvSpPr>
          <p:spPr>
            <a:xfrm>
              <a:off x="6376035" y="5099685"/>
              <a:ext cx="91440" cy="9144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lowchart: Connector 36"/>
            <p:cNvSpPr>
              <a:spLocks noChangeAspect="1"/>
            </p:cNvSpPr>
            <p:nvPr/>
          </p:nvSpPr>
          <p:spPr>
            <a:xfrm>
              <a:off x="6257925" y="4804410"/>
              <a:ext cx="91440" cy="9144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lowchart: Connector 37"/>
            <p:cNvSpPr>
              <a:spLocks noChangeAspect="1"/>
            </p:cNvSpPr>
            <p:nvPr/>
          </p:nvSpPr>
          <p:spPr>
            <a:xfrm>
              <a:off x="1956435" y="3985260"/>
              <a:ext cx="91440" cy="9144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lowchart: Connector 38"/>
            <p:cNvSpPr>
              <a:spLocks noChangeAspect="1"/>
            </p:cNvSpPr>
            <p:nvPr/>
          </p:nvSpPr>
          <p:spPr>
            <a:xfrm>
              <a:off x="6737985" y="2590800"/>
              <a:ext cx="91440" cy="9144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lowchart: Connector 39"/>
            <p:cNvSpPr>
              <a:spLocks noChangeAspect="1"/>
            </p:cNvSpPr>
            <p:nvPr/>
          </p:nvSpPr>
          <p:spPr>
            <a:xfrm>
              <a:off x="5810250" y="2705100"/>
              <a:ext cx="91440" cy="9144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lowchart: Connector 40"/>
            <p:cNvSpPr>
              <a:spLocks noChangeAspect="1"/>
            </p:cNvSpPr>
            <p:nvPr/>
          </p:nvSpPr>
          <p:spPr>
            <a:xfrm>
              <a:off x="6423660" y="2428875"/>
              <a:ext cx="91440" cy="9144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lowchart: Connector 41"/>
            <p:cNvSpPr>
              <a:spLocks noChangeAspect="1"/>
            </p:cNvSpPr>
            <p:nvPr/>
          </p:nvSpPr>
          <p:spPr>
            <a:xfrm>
              <a:off x="4671060" y="2438400"/>
              <a:ext cx="91440" cy="9144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lowchart: Connector 42"/>
            <p:cNvSpPr>
              <a:spLocks noChangeAspect="1"/>
            </p:cNvSpPr>
            <p:nvPr/>
          </p:nvSpPr>
          <p:spPr>
            <a:xfrm>
              <a:off x="4914900" y="4314825"/>
              <a:ext cx="91440" cy="9144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lowchart: Connector 43"/>
            <p:cNvSpPr>
              <a:spLocks noChangeAspect="1"/>
            </p:cNvSpPr>
            <p:nvPr/>
          </p:nvSpPr>
          <p:spPr>
            <a:xfrm>
              <a:off x="2651760" y="2514600"/>
              <a:ext cx="91440" cy="9144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lowchart: Connector 44"/>
            <p:cNvSpPr>
              <a:spLocks noChangeAspect="1"/>
            </p:cNvSpPr>
            <p:nvPr/>
          </p:nvSpPr>
          <p:spPr>
            <a:xfrm>
              <a:off x="6200775" y="4019550"/>
              <a:ext cx="91440" cy="9144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lowchart: Connector 45"/>
            <p:cNvSpPr>
              <a:spLocks noChangeAspect="1"/>
            </p:cNvSpPr>
            <p:nvPr/>
          </p:nvSpPr>
          <p:spPr>
            <a:xfrm>
              <a:off x="6080760" y="3870960"/>
              <a:ext cx="91440" cy="9144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lowchart: Connector 46"/>
            <p:cNvSpPr>
              <a:spLocks noChangeAspect="1"/>
            </p:cNvSpPr>
            <p:nvPr/>
          </p:nvSpPr>
          <p:spPr>
            <a:xfrm>
              <a:off x="6633210" y="2295525"/>
              <a:ext cx="91440" cy="9144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lowchart: Connector 47"/>
            <p:cNvSpPr>
              <a:spLocks noChangeAspect="1"/>
            </p:cNvSpPr>
            <p:nvPr/>
          </p:nvSpPr>
          <p:spPr>
            <a:xfrm>
              <a:off x="2209800" y="2861310"/>
              <a:ext cx="91440" cy="9144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lowchart: Connector 48"/>
            <p:cNvSpPr>
              <a:spLocks noChangeAspect="1"/>
            </p:cNvSpPr>
            <p:nvPr/>
          </p:nvSpPr>
          <p:spPr>
            <a:xfrm>
              <a:off x="3733800" y="4709160"/>
              <a:ext cx="91440" cy="9144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lowchart: Connector 49"/>
            <p:cNvSpPr>
              <a:spLocks noChangeAspect="1"/>
            </p:cNvSpPr>
            <p:nvPr/>
          </p:nvSpPr>
          <p:spPr>
            <a:xfrm>
              <a:off x="2514600" y="3819525"/>
              <a:ext cx="91440" cy="9144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lowchart: Connector 50"/>
            <p:cNvSpPr>
              <a:spLocks noChangeAspect="1"/>
            </p:cNvSpPr>
            <p:nvPr/>
          </p:nvSpPr>
          <p:spPr>
            <a:xfrm>
              <a:off x="895350" y="3209925"/>
              <a:ext cx="91440" cy="9144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lowchart: Connector 51"/>
            <p:cNvSpPr>
              <a:spLocks noChangeAspect="1"/>
            </p:cNvSpPr>
            <p:nvPr/>
          </p:nvSpPr>
          <p:spPr>
            <a:xfrm>
              <a:off x="2133600" y="5090160"/>
              <a:ext cx="91440" cy="9144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lowchart: Connector 54"/>
            <p:cNvSpPr>
              <a:spLocks noChangeAspect="1"/>
            </p:cNvSpPr>
            <p:nvPr/>
          </p:nvSpPr>
          <p:spPr>
            <a:xfrm>
              <a:off x="5347335" y="4114800"/>
              <a:ext cx="91440" cy="9144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lowchart: Connector 55"/>
            <p:cNvSpPr>
              <a:spLocks noChangeAspect="1"/>
            </p:cNvSpPr>
            <p:nvPr/>
          </p:nvSpPr>
          <p:spPr>
            <a:xfrm>
              <a:off x="5309235" y="3867150"/>
              <a:ext cx="91440" cy="9144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lowchart: Connector 52"/>
            <p:cNvSpPr>
              <a:spLocks noChangeAspect="1"/>
            </p:cNvSpPr>
            <p:nvPr/>
          </p:nvSpPr>
          <p:spPr>
            <a:xfrm>
              <a:off x="1285875" y="2847975"/>
              <a:ext cx="91440" cy="9144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lowchart: Connector 53"/>
            <p:cNvSpPr>
              <a:spLocks noChangeAspect="1"/>
            </p:cNvSpPr>
            <p:nvPr/>
          </p:nvSpPr>
          <p:spPr>
            <a:xfrm>
              <a:off x="5038725" y="2733675"/>
              <a:ext cx="91440" cy="9144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lowchart: Connector 56"/>
            <p:cNvSpPr>
              <a:spLocks noChangeAspect="1"/>
            </p:cNvSpPr>
            <p:nvPr/>
          </p:nvSpPr>
          <p:spPr>
            <a:xfrm>
              <a:off x="6299835" y="3552825"/>
              <a:ext cx="91440" cy="9144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101" name="Picture 4" descr="sportredblu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9772"/>
            <a:ext cx="2286000" cy="64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9" descr="nasa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6143625"/>
            <a:ext cx="857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286000" y="6525768"/>
            <a:ext cx="5784521" cy="179832"/>
            <a:chOff x="2514600" y="5916168"/>
            <a:chExt cx="5784521" cy="179832"/>
          </a:xfrm>
        </p:grpSpPr>
        <p:sp>
          <p:nvSpPr>
            <p:cNvPr id="4105" name="Line 13"/>
            <p:cNvSpPr>
              <a:spLocks noChangeShapeType="1"/>
            </p:cNvSpPr>
            <p:nvPr/>
          </p:nvSpPr>
          <p:spPr bwMode="auto">
            <a:xfrm>
              <a:off x="2697480" y="5916168"/>
              <a:ext cx="5601641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" name="Line 14"/>
            <p:cNvSpPr>
              <a:spLocks noChangeShapeType="1"/>
            </p:cNvSpPr>
            <p:nvPr/>
          </p:nvSpPr>
          <p:spPr bwMode="auto">
            <a:xfrm>
              <a:off x="2603123" y="6007608"/>
              <a:ext cx="560470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7" name="Line 15"/>
            <p:cNvSpPr>
              <a:spLocks noChangeShapeType="1"/>
            </p:cNvSpPr>
            <p:nvPr/>
          </p:nvSpPr>
          <p:spPr bwMode="auto">
            <a:xfrm>
              <a:off x="2514600" y="6096000"/>
              <a:ext cx="5601641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667000" y="6245225"/>
            <a:ext cx="51736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transitioning unique NASA data and research technologies to operations</a:t>
            </a:r>
          </a:p>
        </p:txBody>
      </p:sp>
      <p:sp>
        <p:nvSpPr>
          <p:cNvPr id="4099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Subset of WRF EMS Users: SPoRT Query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25637" y="3976211"/>
            <a:ext cx="26516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u="sng" dirty="0" smtClean="0"/>
              <a:t>Other groups</a:t>
            </a:r>
            <a:r>
              <a:rPr lang="en-US" sz="1400" dirty="0" smtClean="0"/>
              <a:t>:</a:t>
            </a:r>
          </a:p>
          <a:p>
            <a:pPr algn="ctr"/>
            <a:r>
              <a:rPr lang="en-US" sz="1400" dirty="0" smtClean="0"/>
              <a:t>Aviation Weather Center</a:t>
            </a:r>
          </a:p>
          <a:p>
            <a:pPr algn="ctr"/>
            <a:r>
              <a:rPr lang="en-US" sz="1400" dirty="0" smtClean="0"/>
              <a:t>Spaceflight Meteorology Group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125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27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512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5123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 and Methods</a:t>
            </a:r>
          </a:p>
        </p:txBody>
      </p:sp>
      <p:sp>
        <p:nvSpPr>
          <p:cNvPr id="5124" name="Content Placeholder 16"/>
          <p:cNvSpPr>
            <a:spLocks noGrp="1"/>
          </p:cNvSpPr>
          <p:nvPr>
            <p:ph idx="1"/>
          </p:nvPr>
        </p:nvSpPr>
        <p:spPr>
          <a:xfrm>
            <a:off x="457200" y="1447800"/>
            <a:ext cx="79248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Miami, FL multi-month model sensitivity</a:t>
            </a:r>
          </a:p>
          <a:p>
            <a:pPr lvl="1" eaLnBrk="1" hangingPunct="1"/>
            <a:r>
              <a:rPr lang="en-US" sz="2000" dirty="0" smtClean="0"/>
              <a:t>4-km WRF-NMM model within EMS </a:t>
            </a:r>
            <a:br>
              <a:rPr lang="en-US" sz="2000" dirty="0" smtClean="0"/>
            </a:br>
            <a:r>
              <a:rPr lang="en-US" sz="2000" dirty="0" smtClean="0"/>
              <a:t>(same configuration as NWS Miami)</a:t>
            </a:r>
          </a:p>
          <a:p>
            <a:pPr lvl="1" eaLnBrk="1" hangingPunct="1"/>
            <a:r>
              <a:rPr lang="en-US" sz="2000" dirty="0" smtClean="0"/>
              <a:t>RTG vs. MODIS initialization; Feb</a:t>
            </a:r>
            <a:r>
              <a:rPr lang="en-US" sz="2000" dirty="0" smtClean="0">
                <a:sym typeface="Symbol"/>
              </a:rPr>
              <a:t></a:t>
            </a:r>
            <a:r>
              <a:rPr lang="en-US" sz="2000" dirty="0" smtClean="0"/>
              <a:t>Aug 2007</a:t>
            </a:r>
          </a:p>
          <a:p>
            <a:pPr lvl="1" eaLnBrk="1" hangingPunct="1"/>
            <a:r>
              <a:rPr lang="en-US" sz="2000" dirty="0" smtClean="0"/>
              <a:t>Model initializations at 03, 09, 15, 21z</a:t>
            </a:r>
          </a:p>
          <a:p>
            <a:pPr lvl="1" eaLnBrk="1" hangingPunct="1"/>
            <a:r>
              <a:rPr lang="en-US" sz="2000" dirty="0" smtClean="0"/>
              <a:t>Case studies and point verification statistics</a:t>
            </a:r>
          </a:p>
          <a:p>
            <a:pPr eaLnBrk="1" hangingPunct="1"/>
            <a:r>
              <a:rPr lang="en-US" sz="2400" dirty="0" smtClean="0"/>
              <a:t>NSSL/WRF multi-month parallel runs</a:t>
            </a:r>
          </a:p>
          <a:p>
            <a:pPr lvl="1" eaLnBrk="1" hangingPunct="1"/>
            <a:r>
              <a:rPr lang="en-US" sz="2000" dirty="0" smtClean="0"/>
              <a:t>May to Aug 2009</a:t>
            </a:r>
          </a:p>
          <a:p>
            <a:pPr lvl="1" eaLnBrk="1" hangingPunct="1"/>
            <a:r>
              <a:rPr lang="en-US" sz="2000" dirty="0" smtClean="0"/>
              <a:t>Verification using MET currently underway</a:t>
            </a:r>
          </a:p>
          <a:p>
            <a:pPr eaLnBrk="1" hangingPunct="1"/>
            <a:r>
              <a:rPr lang="en-US" sz="2400" dirty="0" smtClean="0"/>
              <a:t>Additional real-time impact case studies</a:t>
            </a:r>
          </a:p>
          <a:p>
            <a:pPr lvl="1" eaLnBrk="1" hangingPunct="1"/>
            <a:r>
              <a:rPr lang="en-US" sz="2000" dirty="0" smtClean="0"/>
              <a:t>SPoRT partners currently using MODIS SSTs in WRF EMS</a:t>
            </a:r>
          </a:p>
          <a:p>
            <a:pPr eaLnBrk="1" hangingPunct="1"/>
            <a:endParaRPr lang="en-US" sz="2400" dirty="0" smtClean="0"/>
          </a:p>
        </p:txBody>
      </p:sp>
      <p:grpSp>
        <p:nvGrpSpPr>
          <p:cNvPr id="20" name="Group 19"/>
          <p:cNvGrpSpPr/>
          <p:nvPr/>
        </p:nvGrpSpPr>
        <p:grpSpPr>
          <a:xfrm>
            <a:off x="5958870" y="1219200"/>
            <a:ext cx="3061305" cy="2438400"/>
            <a:chOff x="5958870" y="1447800"/>
            <a:chExt cx="3061305" cy="2438400"/>
          </a:xfrm>
        </p:grpSpPr>
        <p:pic>
          <p:nvPicPr>
            <p:cNvPr id="18" name="Picture 7" descr="domai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58870" y="1447800"/>
              <a:ext cx="3061305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1"/>
            <p:cNvSpPr txBox="1">
              <a:spLocks noChangeArrowheads="1"/>
            </p:cNvSpPr>
            <p:nvPr/>
          </p:nvSpPr>
          <p:spPr bwMode="auto">
            <a:xfrm>
              <a:off x="5958870" y="3486090"/>
              <a:ext cx="2280047" cy="400110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NWS MIA Domain</a:t>
              </a:r>
            </a:p>
          </p:txBody>
        </p:sp>
      </p:grpSp>
      <p:pic>
        <p:nvPicPr>
          <p:cNvPr id="21" name="Picture 5" descr="Terra-picture.jpg"/>
          <p:cNvPicPr>
            <a:picLocks noChangeAspect="1"/>
          </p:cNvPicPr>
          <p:nvPr/>
        </p:nvPicPr>
        <p:blipFill>
          <a:blip r:embed="rId5" cstate="print"/>
          <a:srcRect t="5854"/>
          <a:stretch>
            <a:fillRect/>
          </a:stretch>
        </p:blipFill>
        <p:spPr bwMode="auto">
          <a:xfrm>
            <a:off x="6477000" y="3653790"/>
            <a:ext cx="2476500" cy="147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125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512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5123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SST Incorporation Method</a:t>
            </a:r>
          </a:p>
        </p:txBody>
      </p:sp>
      <p:sp>
        <p:nvSpPr>
          <p:cNvPr id="5124" name="Content Placeholder 16"/>
          <p:cNvSpPr>
            <a:spLocks noGrp="1"/>
          </p:cNvSpPr>
          <p:nvPr>
            <p:ph idx="1"/>
          </p:nvPr>
        </p:nvSpPr>
        <p:spPr>
          <a:xfrm>
            <a:off x="457200" y="1447800"/>
            <a:ext cx="79248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Miami, FL multi-month model sensitivity</a:t>
            </a:r>
          </a:p>
          <a:p>
            <a:pPr lvl="1" eaLnBrk="1" hangingPunct="1"/>
            <a:r>
              <a:rPr lang="en-US" sz="2000" dirty="0" smtClean="0"/>
              <a:t>Simulated a possible real-time configuration</a:t>
            </a:r>
          </a:p>
          <a:p>
            <a:pPr lvl="1" eaLnBrk="1" hangingPunct="1"/>
            <a:r>
              <a:rPr lang="en-US" sz="2000" dirty="0" smtClean="0"/>
              <a:t>Each model initialization incorporated newest MODIS composite that would be available in real time</a:t>
            </a:r>
          </a:p>
          <a:p>
            <a:pPr lvl="2" eaLnBrk="1" hangingPunct="1"/>
            <a:r>
              <a:rPr lang="en-US" sz="1800" dirty="0" smtClean="0"/>
              <a:t>03z </a:t>
            </a:r>
            <a:r>
              <a:rPr lang="en-US" sz="1800" dirty="0" smtClean="0">
                <a:sym typeface="Wingdings" pitchFamily="2" charset="2"/>
              </a:rPr>
              <a:t> 19z MODIS from previous day</a:t>
            </a:r>
          </a:p>
          <a:p>
            <a:pPr lvl="2" eaLnBrk="1" hangingPunct="1"/>
            <a:r>
              <a:rPr lang="en-US" sz="1800" dirty="0" smtClean="0">
                <a:sym typeface="Wingdings" pitchFamily="2" charset="2"/>
              </a:rPr>
              <a:t>09z  04z MODIS</a:t>
            </a:r>
          </a:p>
          <a:p>
            <a:pPr lvl="2" eaLnBrk="1" hangingPunct="1"/>
            <a:r>
              <a:rPr lang="en-US" sz="1800" dirty="0" smtClean="0">
                <a:sym typeface="Wingdings" pitchFamily="2" charset="2"/>
              </a:rPr>
              <a:t>15z  07z MODIS</a:t>
            </a:r>
          </a:p>
          <a:p>
            <a:pPr lvl="2" eaLnBrk="1" hangingPunct="1"/>
            <a:r>
              <a:rPr lang="en-US" sz="1800" dirty="0" smtClean="0">
                <a:sym typeface="Wingdings" pitchFamily="2" charset="2"/>
              </a:rPr>
              <a:t>21z  16z MODIS</a:t>
            </a:r>
            <a:endParaRPr lang="en-US" sz="1600" dirty="0" smtClean="0"/>
          </a:p>
          <a:p>
            <a:pPr eaLnBrk="1" hangingPunct="1"/>
            <a:r>
              <a:rPr lang="en-US" sz="2400" dirty="0" smtClean="0"/>
              <a:t>NSSL/WRF parallel runs</a:t>
            </a:r>
          </a:p>
          <a:p>
            <a:pPr lvl="1" eaLnBrk="1" hangingPunct="1"/>
            <a:r>
              <a:rPr lang="en-US" sz="2000" dirty="0" smtClean="0"/>
              <a:t>One per day runs initialized at 00z</a:t>
            </a:r>
          </a:p>
          <a:p>
            <a:pPr lvl="1" eaLnBrk="1" hangingPunct="1"/>
            <a:r>
              <a:rPr lang="en-US" sz="2000" dirty="0" smtClean="0"/>
              <a:t>Initialized with 19z MODIS composite</a:t>
            </a:r>
          </a:p>
          <a:p>
            <a:pPr eaLnBrk="1" hangingPunct="1"/>
            <a:endParaRPr lang="en-US" sz="2400" dirty="0" smtClean="0"/>
          </a:p>
        </p:txBody>
      </p:sp>
      <p:pic>
        <p:nvPicPr>
          <p:cNvPr id="14" name="Picture 13" descr="NSSLWRF_Sample_tsk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1107" y="2955192"/>
            <a:ext cx="3644293" cy="2836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125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512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5123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Miami, FL Point Verification Summary</a:t>
            </a:r>
          </a:p>
        </p:txBody>
      </p:sp>
      <p:sp>
        <p:nvSpPr>
          <p:cNvPr id="5124" name="Content Placeholder 16"/>
          <p:cNvSpPr>
            <a:spLocks noGrp="1"/>
          </p:cNvSpPr>
          <p:nvPr>
            <p:ph idx="1"/>
          </p:nvPr>
        </p:nvSpPr>
        <p:spPr>
          <a:xfrm>
            <a:off x="457200" y="1417637"/>
            <a:ext cx="7918121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Little difference in point verification</a:t>
            </a:r>
          </a:p>
          <a:p>
            <a:pPr lvl="1" eaLnBrk="1" hangingPunct="1"/>
            <a:r>
              <a:rPr lang="en-US" sz="2000" dirty="0" smtClean="0"/>
              <a:t>Model runs using daytime MODIS: similar errors as RTG</a:t>
            </a:r>
          </a:p>
          <a:p>
            <a:pPr lvl="1" eaLnBrk="1" hangingPunct="1"/>
            <a:r>
              <a:rPr lang="en-US" sz="2000" dirty="0" smtClean="0"/>
              <a:t>Model runs using nocturnal MODIS</a:t>
            </a:r>
          </a:p>
          <a:p>
            <a:pPr lvl="2" eaLnBrk="1" hangingPunct="1"/>
            <a:r>
              <a:rPr lang="en-US" sz="1800" dirty="0" smtClean="0"/>
              <a:t>Slight cold biases, esp. in summer months</a:t>
            </a:r>
          </a:p>
          <a:p>
            <a:pPr lvl="2" eaLnBrk="1" hangingPunct="1"/>
            <a:r>
              <a:rPr lang="en-US" sz="1800" dirty="0" smtClean="0"/>
              <a:t>Latency issues during convective regimes</a:t>
            </a:r>
          </a:p>
          <a:p>
            <a:pPr eaLnBrk="1" hangingPunct="1"/>
            <a:r>
              <a:rPr lang="en-US" sz="2400" dirty="0" smtClean="0"/>
              <a:t>Initialization and diurnal variations in SSTs</a:t>
            </a:r>
          </a:p>
          <a:p>
            <a:pPr lvl="1" eaLnBrk="1" hangingPunct="1"/>
            <a:r>
              <a:rPr lang="en-US" sz="2000" dirty="0" smtClean="0"/>
              <a:t>Diurnal variations in SSTs not taken into account</a:t>
            </a:r>
          </a:p>
          <a:p>
            <a:pPr lvl="1" eaLnBrk="1" hangingPunct="1"/>
            <a:r>
              <a:rPr lang="en-US" sz="2000" dirty="0" smtClean="0"/>
              <a:t>Recommended methods</a:t>
            </a:r>
          </a:p>
          <a:p>
            <a:pPr lvl="2" eaLnBrk="1" hangingPunct="1"/>
            <a:r>
              <a:rPr lang="en-US" sz="1800" dirty="0" smtClean="0"/>
              <a:t>Use SST composite that matches model initialization time</a:t>
            </a:r>
          </a:p>
          <a:p>
            <a:pPr lvl="3" eaLnBrk="1" hangingPunct="1"/>
            <a:r>
              <a:rPr lang="en-US" sz="1600" dirty="0" smtClean="0"/>
              <a:t>E.G. 15z model initialization uses yesterday’s 16z MODIS composite</a:t>
            </a:r>
          </a:p>
          <a:p>
            <a:pPr lvl="2" eaLnBrk="1" hangingPunct="1"/>
            <a:r>
              <a:rPr lang="en-US" sz="1800" dirty="0" smtClean="0"/>
              <a:t>Develop time-varying MODIS SST boundary conditions</a:t>
            </a:r>
          </a:p>
          <a:p>
            <a:pPr lvl="3" eaLnBrk="1" hangingPunct="1"/>
            <a:r>
              <a:rPr lang="en-US" sz="1600" dirty="0" smtClean="0"/>
              <a:t>Consider WRF SST update or diurnal SST prediction options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verifsites-miasst-al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219200"/>
            <a:ext cx="4779336" cy="4724400"/>
          </a:xfrm>
          <a:prstGeom prst="rect">
            <a:avLst/>
          </a:prstGeom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125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512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5123" name="Title 15"/>
          <p:cNvSpPr>
            <a:spLocks noGrp="1"/>
          </p:cNvSpPr>
          <p:nvPr>
            <p:ph type="title"/>
          </p:nvPr>
        </p:nvSpPr>
        <p:spPr>
          <a:xfrm>
            <a:off x="152400" y="9525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Miami, FL Point Verification Results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5436" y="990600"/>
            <a:ext cx="3800764" cy="4343400"/>
            <a:chOff x="152400" y="914400"/>
            <a:chExt cx="4343400" cy="4343400"/>
          </a:xfrm>
        </p:grpSpPr>
        <p:pic>
          <p:nvPicPr>
            <p:cNvPr id="15" name="Picture 14" descr="WTR_TMPC_03Z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00" y="914400"/>
              <a:ext cx="4343400" cy="43434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143000" y="2145268"/>
              <a:ext cx="2223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03z, Feb-Aug 2007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86400" y="913507"/>
            <a:ext cx="3560616" cy="5115529"/>
            <a:chOff x="5486400" y="913507"/>
            <a:chExt cx="3560616" cy="5115529"/>
          </a:xfrm>
        </p:grpSpPr>
        <p:grpSp>
          <p:nvGrpSpPr>
            <p:cNvPr id="21" name="Group 20"/>
            <p:cNvGrpSpPr/>
            <p:nvPr/>
          </p:nvGrpSpPr>
          <p:grpSpPr>
            <a:xfrm>
              <a:off x="5486400" y="1876136"/>
              <a:ext cx="3560616" cy="4152900"/>
              <a:chOff x="4648200" y="1828800"/>
              <a:chExt cx="4152900" cy="4152900"/>
            </a:xfrm>
          </p:grpSpPr>
          <p:pic>
            <p:nvPicPr>
              <p:cNvPr id="16" name="Picture 15" descr="WTR_TMPC_15Z.gif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648200" y="1828800"/>
                <a:ext cx="4152900" cy="4152900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5624914" y="2962564"/>
                <a:ext cx="21467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15z, Feb-Aug 2007</a:t>
                </a:r>
                <a:endParaRPr lang="en-US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6753224" y="913507"/>
              <a:ext cx="22937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Slight cold bias due to cooler nocturnal SSTs and higher latency</a:t>
              </a:r>
              <a:br>
                <a:rPr lang="en-US" sz="1600" dirty="0" smtClean="0"/>
              </a:br>
              <a:r>
                <a:rPr lang="en-US" sz="1600" dirty="0" smtClean="0"/>
                <a:t>in 07z composites</a:t>
              </a:r>
              <a:endParaRPr lang="en-US" sz="1600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5400000">
              <a:off x="6443662" y="2024062"/>
              <a:ext cx="600076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4" idx="2"/>
            </p:cNvCxnSpPr>
            <p:nvPr/>
          </p:nvCxnSpPr>
          <p:spPr>
            <a:xfrm rot="16200000" flipH="1">
              <a:off x="7841023" y="2049821"/>
              <a:ext cx="600075" cy="48188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125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512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5123" name="Title 15"/>
          <p:cNvSpPr>
            <a:spLocks noGrp="1"/>
          </p:cNvSpPr>
          <p:nvPr>
            <p:ph type="title"/>
          </p:nvPr>
        </p:nvSpPr>
        <p:spPr>
          <a:xfrm>
            <a:off x="152400" y="27708"/>
            <a:ext cx="8763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Miami, FL Case Study: 24 March 2007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 Flow Surge Case)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600200" y="1018308"/>
            <a:ext cx="5715000" cy="5155789"/>
            <a:chOff x="1357489" y="990600"/>
            <a:chExt cx="5881511" cy="5183497"/>
          </a:xfrm>
        </p:grpSpPr>
        <p:sp>
          <p:nvSpPr>
            <p:cNvPr id="16" name="TextBox 15"/>
            <p:cNvSpPr txBox="1"/>
            <p:nvPr/>
          </p:nvSpPr>
          <p:spPr>
            <a:xfrm>
              <a:off x="1371600" y="5527766"/>
              <a:ext cx="5867400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MODIS – Control Sea Surface Temperature [</a:t>
              </a:r>
              <a:r>
                <a:rPr lang="en-US" dirty="0" smtClean="0">
                  <a:solidFill>
                    <a:schemeClr val="bg1"/>
                  </a:solidFill>
                  <a:latin typeface="Calibri"/>
                </a:rPr>
                <a:t>°</a:t>
              </a:r>
              <a:r>
                <a:rPr lang="en-US" dirty="0" smtClean="0">
                  <a:solidFill>
                    <a:schemeClr val="bg1"/>
                  </a:solidFill>
                </a:rPr>
                <a:t>C]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24 Mar 2007 0900 UTC Simulation</a:t>
              </a:r>
            </a:p>
          </p:txBody>
        </p:sp>
        <p:pic>
          <p:nvPicPr>
            <p:cNvPr id="17" name="Picture 16" descr="plotsstdif_07032409_00.gif"/>
            <p:cNvPicPr>
              <a:picLocks noChangeAspect="1"/>
            </p:cNvPicPr>
            <p:nvPr/>
          </p:nvPicPr>
          <p:blipFill>
            <a:blip r:embed="rId4" cstate="print"/>
            <a:srcRect r="1754" b="5263"/>
            <a:stretch>
              <a:fillRect/>
            </a:stretch>
          </p:blipFill>
          <p:spPr>
            <a:xfrm>
              <a:off x="1357489" y="990600"/>
              <a:ext cx="5881511" cy="4537166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auto">
            <a:xfrm>
              <a:off x="5853290" y="1641566"/>
              <a:ext cx="533400" cy="914400"/>
            </a:xfrm>
            <a:prstGeom prst="rect">
              <a:avLst/>
            </a:prstGeom>
            <a:solidFill>
              <a:schemeClr val="tx1">
                <a:lumMod val="75000"/>
                <a:alpha val="52000"/>
              </a:schemeClr>
            </a:solidFill>
            <a:ln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777090" y="3317966"/>
              <a:ext cx="609600" cy="2057400"/>
            </a:xfrm>
            <a:prstGeom prst="rect">
              <a:avLst/>
            </a:prstGeom>
            <a:solidFill>
              <a:schemeClr val="tx1">
                <a:lumMod val="75000"/>
                <a:alpha val="52000"/>
              </a:schemeClr>
            </a:solidFill>
            <a:ln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68880" y="2632166"/>
              <a:ext cx="2241409" cy="923330"/>
            </a:xfrm>
            <a:prstGeom prst="rect">
              <a:avLst/>
            </a:prstGeom>
            <a:solidFill>
              <a:schemeClr val="tx1">
                <a:lumMod val="75000"/>
                <a:alpha val="83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Enhanced cold to warm SST gradient (in easterly flow)</a:t>
              </a:r>
            </a:p>
          </p:txBody>
        </p:sp>
        <p:cxnSp>
          <p:nvCxnSpPr>
            <p:cNvPr id="26" name="Straight Arrow Connector 25"/>
            <p:cNvCxnSpPr>
              <a:stCxn id="25" idx="3"/>
              <a:endCxn id="18" idx="1"/>
            </p:cNvCxnSpPr>
            <p:nvPr/>
          </p:nvCxnSpPr>
          <p:spPr>
            <a:xfrm flipV="1">
              <a:off x="4710289" y="2098766"/>
              <a:ext cx="1143001" cy="995065"/>
            </a:xfrm>
            <a:prstGeom prst="straightConnector1">
              <a:avLst/>
            </a:prstGeom>
            <a:ln w="22225">
              <a:solidFill>
                <a:schemeClr val="tx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5" idx="3"/>
            </p:cNvCxnSpPr>
            <p:nvPr/>
          </p:nvCxnSpPr>
          <p:spPr>
            <a:xfrm>
              <a:off x="4710289" y="3093831"/>
              <a:ext cx="1066801" cy="1214735"/>
            </a:xfrm>
            <a:prstGeom prst="straightConnector1">
              <a:avLst/>
            </a:prstGeom>
            <a:ln w="22225">
              <a:solidFill>
                <a:schemeClr val="tx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1442</TotalTime>
  <Words>947</Words>
  <Application>Microsoft Office PowerPoint</Application>
  <PresentationFormat>On-screen Show (4:3)</PresentationFormat>
  <Paragraphs>160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High-Resolution SST Impacts on WRF Forecasts</vt:lpstr>
      <vt:lpstr>Relevance to NASA/SPoRT</vt:lpstr>
      <vt:lpstr>Accomplishments Since 2007 SAC Meeting</vt:lpstr>
      <vt:lpstr>Subset of WRF EMS Users: SPoRT Query</vt:lpstr>
      <vt:lpstr>Approach and Methods</vt:lpstr>
      <vt:lpstr>SST Incorporation Method</vt:lpstr>
      <vt:lpstr>Miami, FL Point Verification Summary</vt:lpstr>
      <vt:lpstr>Sample Miami, FL Point Verification Results</vt:lpstr>
      <vt:lpstr>Miami, FL Case Study: 24 March 2007 (NE Flow Surge Case)</vt:lpstr>
      <vt:lpstr>Miami, FL Case Study: 24 March 2007 (14-h Forecast Cloud Water Enhancement)</vt:lpstr>
      <vt:lpstr>Miami, FL Case Study: 24 March 2007 (14-h Forecast Divergence Impact)</vt:lpstr>
      <vt:lpstr>Miami, FL Study: MODIS Latency Issue</vt:lpstr>
      <vt:lpstr>Mobile, AL Case Study: T.S. Claudette (17 August 2009)</vt:lpstr>
      <vt:lpstr>Mobile, AL Case Study: T.S. Claudette (WRF Initial Condition)</vt:lpstr>
      <vt:lpstr>Mobile, AL Case Study: T.S. Claudette (SST Differences)</vt:lpstr>
      <vt:lpstr>Mobile, AL Case Study: T.S. Claudette (6-h PMSL and 10-m Wind Differences)</vt:lpstr>
      <vt:lpstr>Mobile, AL Ida Simulation w/ MODIS SSTs (9 to 27 hour Forecast PMSL and 10-m Winds)</vt:lpstr>
      <vt:lpstr>Hurricane Ike WRF Intensity Forecast (Courtesy: Dr. Craig Mattocks, UNC)</vt:lpstr>
      <vt:lpstr>Summary and Conclusions</vt:lpstr>
      <vt:lpstr>Future Work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/ NWS Coordination Call</dc:title>
  <dc:creator>fuell</dc:creator>
  <cp:lastModifiedBy>jlcase</cp:lastModifiedBy>
  <cp:revision>175</cp:revision>
  <dcterms:created xsi:type="dcterms:W3CDTF">2009-10-14T04:03:29Z</dcterms:created>
  <dcterms:modified xsi:type="dcterms:W3CDTF">2009-11-18T14:30:26Z</dcterms:modified>
</cp:coreProperties>
</file>