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8" r:id="rId2"/>
    <p:sldId id="259" r:id="rId3"/>
    <p:sldId id="271" r:id="rId4"/>
    <p:sldId id="269" r:id="rId5"/>
    <p:sldId id="261" r:id="rId6"/>
    <p:sldId id="263" r:id="rId7"/>
    <p:sldId id="264" r:id="rId8"/>
    <p:sldId id="265" r:id="rId9"/>
    <p:sldId id="270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9F9F9"/>
    <a:srgbClr val="FBFBFB"/>
    <a:srgbClr val="FAFAFA"/>
    <a:srgbClr val="FCFCFC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37" autoAdjust="0"/>
  </p:normalViewPr>
  <p:slideViewPr>
    <p:cSldViewPr snapToObjects="1">
      <p:cViewPr varScale="1">
        <p:scale>
          <a:sx n="99" d="100"/>
          <a:sy n="99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C9149-6B1E-4475-BA93-76614A0E64A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D59BB5-A67B-4E16-88B0-60EC2FCD071C}">
      <dgm:prSet phldrT="[Text]"/>
      <dgm:spPr>
        <a:solidFill>
          <a:schemeClr val="accent2"/>
        </a:solidFill>
      </dgm:spPr>
      <dgm:t>
        <a:bodyPr/>
        <a:lstStyle/>
        <a:p>
          <a:r>
            <a:rPr lang="en-US" smtClean="0"/>
            <a:t>SPoRT</a:t>
          </a:r>
          <a:endParaRPr lang="en-US"/>
        </a:p>
      </dgm:t>
    </dgm:pt>
    <dgm:pt modelId="{57FEEFE7-05F7-44C9-9055-DC277110CCBE}" type="parTrans" cxnId="{B626CF76-5570-4621-87A4-32BE174966D6}">
      <dgm:prSet/>
      <dgm:spPr/>
      <dgm:t>
        <a:bodyPr/>
        <a:lstStyle/>
        <a:p>
          <a:endParaRPr lang="en-US"/>
        </a:p>
      </dgm:t>
    </dgm:pt>
    <dgm:pt modelId="{BBCC664B-1D9C-4AC4-ACF9-AA41698840C7}" type="sibTrans" cxnId="{B626CF76-5570-4621-87A4-32BE174966D6}">
      <dgm:prSet/>
      <dgm:spPr/>
      <dgm:t>
        <a:bodyPr/>
        <a:lstStyle/>
        <a:p>
          <a:endParaRPr lang="en-US"/>
        </a:p>
      </dgm:t>
    </dgm:pt>
    <dgm:pt modelId="{2B672A56-2123-463E-9609-CBEF669ABD59}">
      <dgm:prSet phldrT="[Text]"/>
      <dgm:spPr/>
      <dgm:t>
        <a:bodyPr/>
        <a:lstStyle/>
        <a:p>
          <a:r>
            <a:rPr lang="en-US" smtClean="0"/>
            <a:t>WFO1</a:t>
          </a:r>
          <a:endParaRPr lang="en-US"/>
        </a:p>
      </dgm:t>
    </dgm:pt>
    <dgm:pt modelId="{B2C7DC1A-B84F-4933-A906-E9B39297D811}" type="parTrans" cxnId="{0D83A46B-BD5D-4FE7-B955-9B0D2F5B59BE}">
      <dgm:prSet/>
      <dgm:spPr/>
      <dgm:t>
        <a:bodyPr/>
        <a:lstStyle/>
        <a:p>
          <a:endParaRPr lang="en-US"/>
        </a:p>
      </dgm:t>
    </dgm:pt>
    <dgm:pt modelId="{77A27374-924E-472F-A4ED-993B4E725C0C}" type="sibTrans" cxnId="{0D83A46B-BD5D-4FE7-B955-9B0D2F5B59BE}">
      <dgm:prSet/>
      <dgm:spPr/>
      <dgm:t>
        <a:bodyPr/>
        <a:lstStyle/>
        <a:p>
          <a:endParaRPr lang="en-US"/>
        </a:p>
      </dgm:t>
    </dgm:pt>
    <dgm:pt modelId="{46D0C82E-BB1D-475C-91C8-E48383AB981E}">
      <dgm:prSet phldrT="[Text]"/>
      <dgm:spPr/>
      <dgm:t>
        <a:bodyPr/>
        <a:lstStyle/>
        <a:p>
          <a:r>
            <a:rPr lang="en-US" smtClean="0"/>
            <a:t>WFO3</a:t>
          </a:r>
          <a:endParaRPr lang="en-US"/>
        </a:p>
      </dgm:t>
    </dgm:pt>
    <dgm:pt modelId="{9A2498FC-DA03-4ED8-84FF-A0F94C494B1A}" type="parTrans" cxnId="{F8238AAD-5F8C-4B44-84FB-287605DACBE7}">
      <dgm:prSet/>
      <dgm:spPr/>
      <dgm:t>
        <a:bodyPr/>
        <a:lstStyle/>
        <a:p>
          <a:endParaRPr lang="en-US"/>
        </a:p>
      </dgm:t>
    </dgm:pt>
    <dgm:pt modelId="{FD90EF1E-95ED-47C7-A6BD-482EFFB59DD1}" type="sibTrans" cxnId="{F8238AAD-5F8C-4B44-84FB-287605DACBE7}">
      <dgm:prSet/>
      <dgm:spPr/>
      <dgm:t>
        <a:bodyPr/>
        <a:lstStyle/>
        <a:p>
          <a:endParaRPr lang="en-US"/>
        </a:p>
      </dgm:t>
    </dgm:pt>
    <dgm:pt modelId="{5672FBEB-82F7-4356-A896-839354D18912}">
      <dgm:prSet phldrT="[Text]"/>
      <dgm:spPr/>
      <dgm:t>
        <a:bodyPr/>
        <a:lstStyle/>
        <a:p>
          <a:r>
            <a:rPr lang="en-US" smtClean="0"/>
            <a:t>WFO4</a:t>
          </a:r>
          <a:endParaRPr lang="en-US"/>
        </a:p>
      </dgm:t>
    </dgm:pt>
    <dgm:pt modelId="{9D35EB97-C1B9-48C0-A44B-7522B1B3AE28}" type="parTrans" cxnId="{120C5D21-B5F5-4FD8-8446-AC3C8A87468B}">
      <dgm:prSet/>
      <dgm:spPr/>
      <dgm:t>
        <a:bodyPr/>
        <a:lstStyle/>
        <a:p>
          <a:endParaRPr lang="en-US"/>
        </a:p>
      </dgm:t>
    </dgm:pt>
    <dgm:pt modelId="{76B6A0F2-2831-4AFC-B5E1-0E450CA8ADEE}" type="sibTrans" cxnId="{120C5D21-B5F5-4FD8-8446-AC3C8A87468B}">
      <dgm:prSet/>
      <dgm:spPr/>
      <dgm:t>
        <a:bodyPr/>
        <a:lstStyle/>
        <a:p>
          <a:endParaRPr lang="en-US"/>
        </a:p>
      </dgm:t>
    </dgm:pt>
    <dgm:pt modelId="{31F793F1-1C22-4855-961E-B4A8326D4CF2}">
      <dgm:prSet phldrT="[Text]"/>
      <dgm:spPr/>
      <dgm:t>
        <a:bodyPr/>
        <a:lstStyle/>
        <a:p>
          <a:r>
            <a:rPr lang="en-US" smtClean="0"/>
            <a:t>WFO2</a:t>
          </a:r>
          <a:endParaRPr lang="en-US"/>
        </a:p>
      </dgm:t>
    </dgm:pt>
    <dgm:pt modelId="{BC1F5D92-4602-407F-B7D1-B765350EBA50}" type="parTrans" cxnId="{33E90AFE-0630-4A2E-B7FE-2F9918ED14DF}">
      <dgm:prSet/>
      <dgm:spPr/>
      <dgm:t>
        <a:bodyPr/>
        <a:lstStyle/>
        <a:p>
          <a:endParaRPr lang="en-US"/>
        </a:p>
      </dgm:t>
    </dgm:pt>
    <dgm:pt modelId="{449B6310-51AE-4187-8648-61E6F0FE1292}" type="sibTrans" cxnId="{33E90AFE-0630-4A2E-B7FE-2F9918ED14DF}">
      <dgm:prSet/>
      <dgm:spPr/>
      <dgm:t>
        <a:bodyPr/>
        <a:lstStyle/>
        <a:p>
          <a:endParaRPr lang="en-US"/>
        </a:p>
      </dgm:t>
    </dgm:pt>
    <dgm:pt modelId="{3D08F198-1D3C-4304-9348-72881315AE2C}" type="pres">
      <dgm:prSet presAssocID="{15FC9149-6B1E-4475-BA93-76614A0E64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689AA2-5EFB-46C7-8E2F-099BA6A1B1F9}" type="pres">
      <dgm:prSet presAssocID="{8AD59BB5-A67B-4E16-88B0-60EC2FCD071C}" presName="centerShape" presStyleLbl="node0" presStyleIdx="0" presStyleCnt="1"/>
      <dgm:spPr/>
      <dgm:t>
        <a:bodyPr/>
        <a:lstStyle/>
        <a:p>
          <a:endParaRPr lang="en-US"/>
        </a:p>
      </dgm:t>
    </dgm:pt>
    <dgm:pt modelId="{0266528B-0DF0-4EC4-9015-EE2595E9F46B}" type="pres">
      <dgm:prSet presAssocID="{B2C7DC1A-B84F-4933-A906-E9B39297D811}" presName="Name9" presStyleLbl="parChTrans1D2" presStyleIdx="0" presStyleCnt="4"/>
      <dgm:spPr/>
      <dgm:t>
        <a:bodyPr/>
        <a:lstStyle/>
        <a:p>
          <a:endParaRPr lang="en-US"/>
        </a:p>
      </dgm:t>
    </dgm:pt>
    <dgm:pt modelId="{E803DF9C-401A-4E3D-8DF9-2E446A04F139}" type="pres">
      <dgm:prSet presAssocID="{B2C7DC1A-B84F-4933-A906-E9B39297D81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D7F8D0A-2819-468E-A56C-9930E0CECBCF}" type="pres">
      <dgm:prSet presAssocID="{2B672A56-2123-463E-9609-CBEF669ABD5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533B8-F8F1-4378-A1F4-BB6FE896BCE3}" type="pres">
      <dgm:prSet presAssocID="{9A2498FC-DA03-4ED8-84FF-A0F94C494B1A}" presName="Name9" presStyleLbl="parChTrans1D2" presStyleIdx="1" presStyleCnt="4"/>
      <dgm:spPr/>
      <dgm:t>
        <a:bodyPr/>
        <a:lstStyle/>
        <a:p>
          <a:endParaRPr lang="en-US"/>
        </a:p>
      </dgm:t>
    </dgm:pt>
    <dgm:pt modelId="{53707C86-351C-468F-BF3E-D97842D48FEE}" type="pres">
      <dgm:prSet presAssocID="{9A2498FC-DA03-4ED8-84FF-A0F94C494B1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7D9B981-A32C-42CA-BC5F-073C6A1F6B81}" type="pres">
      <dgm:prSet presAssocID="{46D0C82E-BB1D-475C-91C8-E48383AB98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122E9-CE3D-4988-8B6C-C1F5EA69383A}" type="pres">
      <dgm:prSet presAssocID="{9D35EB97-C1B9-48C0-A44B-7522B1B3AE28}" presName="Name9" presStyleLbl="parChTrans1D2" presStyleIdx="2" presStyleCnt="4"/>
      <dgm:spPr/>
      <dgm:t>
        <a:bodyPr/>
        <a:lstStyle/>
        <a:p>
          <a:endParaRPr lang="en-US"/>
        </a:p>
      </dgm:t>
    </dgm:pt>
    <dgm:pt modelId="{FCD18F51-7CCE-43B8-BF4B-5B5A9957786C}" type="pres">
      <dgm:prSet presAssocID="{9D35EB97-C1B9-48C0-A44B-7522B1B3AE2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36F34F4-9A1C-4461-BCFB-48D523B8F4B7}" type="pres">
      <dgm:prSet presAssocID="{5672FBEB-82F7-4356-A896-839354D1891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EFCEB-7823-496E-A336-CCDE9FD4B56F}" type="pres">
      <dgm:prSet presAssocID="{BC1F5D92-4602-407F-B7D1-B765350EBA50}" presName="Name9" presStyleLbl="parChTrans1D2" presStyleIdx="3" presStyleCnt="4"/>
      <dgm:spPr/>
      <dgm:t>
        <a:bodyPr/>
        <a:lstStyle/>
        <a:p>
          <a:endParaRPr lang="en-US"/>
        </a:p>
      </dgm:t>
    </dgm:pt>
    <dgm:pt modelId="{D006A5DF-7EAC-4E09-989B-BBE18588EDFF}" type="pres">
      <dgm:prSet presAssocID="{BC1F5D92-4602-407F-B7D1-B765350EBA5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39A45A3-270E-44D5-B66B-FD17D4D7F79C}" type="pres">
      <dgm:prSet presAssocID="{31F793F1-1C22-4855-961E-B4A8326D4C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21FA10-98D0-4451-8CBB-8F0D6B4DCDB9}" type="presOf" srcId="{46D0C82E-BB1D-475C-91C8-E48383AB981E}" destId="{47D9B981-A32C-42CA-BC5F-073C6A1F6B81}" srcOrd="0" destOrd="0" presId="urn:microsoft.com/office/officeart/2005/8/layout/radial1"/>
    <dgm:cxn modelId="{17477BF1-B126-40F7-B4BE-066DDF09795A}" type="presOf" srcId="{2B672A56-2123-463E-9609-CBEF669ABD59}" destId="{1D7F8D0A-2819-468E-A56C-9930E0CECBCF}" srcOrd="0" destOrd="0" presId="urn:microsoft.com/office/officeart/2005/8/layout/radial1"/>
    <dgm:cxn modelId="{F8238AAD-5F8C-4B44-84FB-287605DACBE7}" srcId="{8AD59BB5-A67B-4E16-88B0-60EC2FCD071C}" destId="{46D0C82E-BB1D-475C-91C8-E48383AB981E}" srcOrd="1" destOrd="0" parTransId="{9A2498FC-DA03-4ED8-84FF-A0F94C494B1A}" sibTransId="{FD90EF1E-95ED-47C7-A6BD-482EFFB59DD1}"/>
    <dgm:cxn modelId="{B626CF76-5570-4621-87A4-32BE174966D6}" srcId="{15FC9149-6B1E-4475-BA93-76614A0E64AB}" destId="{8AD59BB5-A67B-4E16-88B0-60EC2FCD071C}" srcOrd="0" destOrd="0" parTransId="{57FEEFE7-05F7-44C9-9055-DC277110CCBE}" sibTransId="{BBCC664B-1D9C-4AC4-ACF9-AA41698840C7}"/>
    <dgm:cxn modelId="{3DB1A7CA-3426-456A-9A8F-F95A6FA91C0E}" type="presOf" srcId="{9A2498FC-DA03-4ED8-84FF-A0F94C494B1A}" destId="{53707C86-351C-468F-BF3E-D97842D48FEE}" srcOrd="1" destOrd="0" presId="urn:microsoft.com/office/officeart/2005/8/layout/radial1"/>
    <dgm:cxn modelId="{0D83A46B-BD5D-4FE7-B955-9B0D2F5B59BE}" srcId="{8AD59BB5-A67B-4E16-88B0-60EC2FCD071C}" destId="{2B672A56-2123-463E-9609-CBEF669ABD59}" srcOrd="0" destOrd="0" parTransId="{B2C7DC1A-B84F-4933-A906-E9B39297D811}" sibTransId="{77A27374-924E-472F-A4ED-993B4E725C0C}"/>
    <dgm:cxn modelId="{27F90966-F5DA-49B9-B222-37C7D846FC61}" type="presOf" srcId="{31F793F1-1C22-4855-961E-B4A8326D4CF2}" destId="{A39A45A3-270E-44D5-B66B-FD17D4D7F79C}" srcOrd="0" destOrd="0" presId="urn:microsoft.com/office/officeart/2005/8/layout/radial1"/>
    <dgm:cxn modelId="{35171A32-D9FA-4732-A756-CB7A8A0AD526}" type="presOf" srcId="{9D35EB97-C1B9-48C0-A44B-7522B1B3AE28}" destId="{F2C122E9-CE3D-4988-8B6C-C1F5EA69383A}" srcOrd="0" destOrd="0" presId="urn:microsoft.com/office/officeart/2005/8/layout/radial1"/>
    <dgm:cxn modelId="{CF2CB69E-B52B-4630-84EA-5D3A82998EF2}" type="presOf" srcId="{9A2498FC-DA03-4ED8-84FF-A0F94C494B1A}" destId="{451533B8-F8F1-4378-A1F4-BB6FE896BCE3}" srcOrd="0" destOrd="0" presId="urn:microsoft.com/office/officeart/2005/8/layout/radial1"/>
    <dgm:cxn modelId="{C9C7955B-C01E-4BF0-9E52-E9F2C374008A}" type="presOf" srcId="{9D35EB97-C1B9-48C0-A44B-7522B1B3AE28}" destId="{FCD18F51-7CCE-43B8-BF4B-5B5A9957786C}" srcOrd="1" destOrd="0" presId="urn:microsoft.com/office/officeart/2005/8/layout/radial1"/>
    <dgm:cxn modelId="{731258FB-949F-41CD-88E9-ECC689A5A13E}" type="presOf" srcId="{5672FBEB-82F7-4356-A896-839354D18912}" destId="{D36F34F4-9A1C-4461-BCFB-48D523B8F4B7}" srcOrd="0" destOrd="0" presId="urn:microsoft.com/office/officeart/2005/8/layout/radial1"/>
    <dgm:cxn modelId="{63BF4CDC-0F69-40B5-B95E-67A19D2F1B25}" type="presOf" srcId="{8AD59BB5-A67B-4E16-88B0-60EC2FCD071C}" destId="{AF689AA2-5EFB-46C7-8E2F-099BA6A1B1F9}" srcOrd="0" destOrd="0" presId="urn:microsoft.com/office/officeart/2005/8/layout/radial1"/>
    <dgm:cxn modelId="{A62DDF8F-465B-48E4-A90E-CC3D87320ED0}" type="presOf" srcId="{15FC9149-6B1E-4475-BA93-76614A0E64AB}" destId="{3D08F198-1D3C-4304-9348-72881315AE2C}" srcOrd="0" destOrd="0" presId="urn:microsoft.com/office/officeart/2005/8/layout/radial1"/>
    <dgm:cxn modelId="{5E1B8F7E-F970-4DDC-8F77-5556784AE4D8}" type="presOf" srcId="{B2C7DC1A-B84F-4933-A906-E9B39297D811}" destId="{0266528B-0DF0-4EC4-9015-EE2595E9F46B}" srcOrd="0" destOrd="0" presId="urn:microsoft.com/office/officeart/2005/8/layout/radial1"/>
    <dgm:cxn modelId="{464FFB3D-9BB6-4ADC-8B38-F95DE293688F}" type="presOf" srcId="{BC1F5D92-4602-407F-B7D1-B765350EBA50}" destId="{D006A5DF-7EAC-4E09-989B-BBE18588EDFF}" srcOrd="1" destOrd="0" presId="urn:microsoft.com/office/officeart/2005/8/layout/radial1"/>
    <dgm:cxn modelId="{120C5D21-B5F5-4FD8-8446-AC3C8A87468B}" srcId="{8AD59BB5-A67B-4E16-88B0-60EC2FCD071C}" destId="{5672FBEB-82F7-4356-A896-839354D18912}" srcOrd="2" destOrd="0" parTransId="{9D35EB97-C1B9-48C0-A44B-7522B1B3AE28}" sibTransId="{76B6A0F2-2831-4AFC-B5E1-0E450CA8ADEE}"/>
    <dgm:cxn modelId="{33E90AFE-0630-4A2E-B7FE-2F9918ED14DF}" srcId="{8AD59BB5-A67B-4E16-88B0-60EC2FCD071C}" destId="{31F793F1-1C22-4855-961E-B4A8326D4CF2}" srcOrd="3" destOrd="0" parTransId="{BC1F5D92-4602-407F-B7D1-B765350EBA50}" sibTransId="{449B6310-51AE-4187-8648-61E6F0FE1292}"/>
    <dgm:cxn modelId="{343E9905-748C-4F70-92CE-22DF530F1CF6}" type="presOf" srcId="{BC1F5D92-4602-407F-B7D1-B765350EBA50}" destId="{FBDEFCEB-7823-496E-A336-CCDE9FD4B56F}" srcOrd="0" destOrd="0" presId="urn:microsoft.com/office/officeart/2005/8/layout/radial1"/>
    <dgm:cxn modelId="{0E5E0FE5-79A5-4C4C-AA8D-C50B5A0FD357}" type="presOf" srcId="{B2C7DC1A-B84F-4933-A906-E9B39297D811}" destId="{E803DF9C-401A-4E3D-8DF9-2E446A04F139}" srcOrd="1" destOrd="0" presId="urn:microsoft.com/office/officeart/2005/8/layout/radial1"/>
    <dgm:cxn modelId="{0F41B3D8-72C0-4A1A-8E47-4081F40D9B1C}" type="presParOf" srcId="{3D08F198-1D3C-4304-9348-72881315AE2C}" destId="{AF689AA2-5EFB-46C7-8E2F-099BA6A1B1F9}" srcOrd="0" destOrd="0" presId="urn:microsoft.com/office/officeart/2005/8/layout/radial1"/>
    <dgm:cxn modelId="{B52C6D47-2469-4539-806D-B73FCA2A8F30}" type="presParOf" srcId="{3D08F198-1D3C-4304-9348-72881315AE2C}" destId="{0266528B-0DF0-4EC4-9015-EE2595E9F46B}" srcOrd="1" destOrd="0" presId="urn:microsoft.com/office/officeart/2005/8/layout/radial1"/>
    <dgm:cxn modelId="{8A66B263-E4F8-494F-AAFE-BB367DE2A0D1}" type="presParOf" srcId="{0266528B-0DF0-4EC4-9015-EE2595E9F46B}" destId="{E803DF9C-401A-4E3D-8DF9-2E446A04F139}" srcOrd="0" destOrd="0" presId="urn:microsoft.com/office/officeart/2005/8/layout/radial1"/>
    <dgm:cxn modelId="{0BA3DDB3-66CE-4E91-8593-1030B1B5E84C}" type="presParOf" srcId="{3D08F198-1D3C-4304-9348-72881315AE2C}" destId="{1D7F8D0A-2819-468E-A56C-9930E0CECBCF}" srcOrd="2" destOrd="0" presId="urn:microsoft.com/office/officeart/2005/8/layout/radial1"/>
    <dgm:cxn modelId="{7F72EE97-3885-4795-A438-D4D44630AA50}" type="presParOf" srcId="{3D08F198-1D3C-4304-9348-72881315AE2C}" destId="{451533B8-F8F1-4378-A1F4-BB6FE896BCE3}" srcOrd="3" destOrd="0" presId="urn:microsoft.com/office/officeart/2005/8/layout/radial1"/>
    <dgm:cxn modelId="{480B3FF0-D50F-4A00-A1C2-40736511E615}" type="presParOf" srcId="{451533B8-F8F1-4378-A1F4-BB6FE896BCE3}" destId="{53707C86-351C-468F-BF3E-D97842D48FEE}" srcOrd="0" destOrd="0" presId="urn:microsoft.com/office/officeart/2005/8/layout/radial1"/>
    <dgm:cxn modelId="{67FE8FBA-87FE-4C36-9851-B9F0C3953DE0}" type="presParOf" srcId="{3D08F198-1D3C-4304-9348-72881315AE2C}" destId="{47D9B981-A32C-42CA-BC5F-073C6A1F6B81}" srcOrd="4" destOrd="0" presId="urn:microsoft.com/office/officeart/2005/8/layout/radial1"/>
    <dgm:cxn modelId="{9CBE359C-3222-4A46-80EC-9B47B381D9A0}" type="presParOf" srcId="{3D08F198-1D3C-4304-9348-72881315AE2C}" destId="{F2C122E9-CE3D-4988-8B6C-C1F5EA69383A}" srcOrd="5" destOrd="0" presId="urn:microsoft.com/office/officeart/2005/8/layout/radial1"/>
    <dgm:cxn modelId="{51CF927C-817A-4FF7-9038-6532B2B7B385}" type="presParOf" srcId="{F2C122E9-CE3D-4988-8B6C-C1F5EA69383A}" destId="{FCD18F51-7CCE-43B8-BF4B-5B5A9957786C}" srcOrd="0" destOrd="0" presId="urn:microsoft.com/office/officeart/2005/8/layout/radial1"/>
    <dgm:cxn modelId="{5D109140-ECF0-4D4E-B2B9-26CC5E580F6C}" type="presParOf" srcId="{3D08F198-1D3C-4304-9348-72881315AE2C}" destId="{D36F34F4-9A1C-4461-BCFB-48D523B8F4B7}" srcOrd="6" destOrd="0" presId="urn:microsoft.com/office/officeart/2005/8/layout/radial1"/>
    <dgm:cxn modelId="{89337EE0-B49C-4A0B-BF34-81A3723CBD62}" type="presParOf" srcId="{3D08F198-1D3C-4304-9348-72881315AE2C}" destId="{FBDEFCEB-7823-496E-A336-CCDE9FD4B56F}" srcOrd="7" destOrd="0" presId="urn:microsoft.com/office/officeart/2005/8/layout/radial1"/>
    <dgm:cxn modelId="{AE8014EB-0730-4368-BA01-9DE30079E7A4}" type="presParOf" srcId="{FBDEFCEB-7823-496E-A336-CCDE9FD4B56F}" destId="{D006A5DF-7EAC-4E09-989B-BBE18588EDFF}" srcOrd="0" destOrd="0" presId="urn:microsoft.com/office/officeart/2005/8/layout/radial1"/>
    <dgm:cxn modelId="{5ECBEA66-2832-49E3-A6BE-193ACEC8FB3C}" type="presParOf" srcId="{3D08F198-1D3C-4304-9348-72881315AE2C}" destId="{A39A45A3-270E-44D5-B66B-FD17D4D7F79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ADC39-25E7-4278-BF33-20B7AC98961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A7CE0E-1780-444F-A59F-B76AEC00D3A5}">
      <dgm:prSet phldrT="[Text]"/>
      <dgm:spPr>
        <a:solidFill>
          <a:schemeClr val="accent2"/>
        </a:solidFill>
      </dgm:spPr>
      <dgm:t>
        <a:bodyPr/>
        <a:lstStyle/>
        <a:p>
          <a:r>
            <a:rPr lang="en-US" smtClean="0"/>
            <a:t>SPoRT</a:t>
          </a:r>
          <a:endParaRPr lang="en-US"/>
        </a:p>
      </dgm:t>
    </dgm:pt>
    <dgm:pt modelId="{9C03A5DE-5D1A-4F33-BF22-F2A400D38305}" type="parTrans" cxnId="{180E176D-3772-480C-80B6-A365F22B4B67}">
      <dgm:prSet/>
      <dgm:spPr/>
      <dgm:t>
        <a:bodyPr/>
        <a:lstStyle/>
        <a:p>
          <a:endParaRPr lang="en-US"/>
        </a:p>
      </dgm:t>
    </dgm:pt>
    <dgm:pt modelId="{E4992090-8619-4BF4-8C9F-89FAF95FCA52}" type="sibTrans" cxnId="{180E176D-3772-480C-80B6-A365F22B4B67}">
      <dgm:prSet/>
      <dgm:spPr/>
      <dgm:t>
        <a:bodyPr/>
        <a:lstStyle/>
        <a:p>
          <a:endParaRPr lang="en-US"/>
        </a:p>
      </dgm:t>
    </dgm:pt>
    <dgm:pt modelId="{14202C2A-296A-4F5D-9A38-B1947C81E826}">
      <dgm:prSet phldrT="[Text]"/>
      <dgm:spPr>
        <a:solidFill>
          <a:schemeClr val="accent1"/>
        </a:solidFill>
      </dgm:spPr>
      <dgm:t>
        <a:bodyPr/>
        <a:lstStyle/>
        <a:p>
          <a:r>
            <a:rPr lang="en-US" smtClean="0"/>
            <a:t>NWS Region</a:t>
          </a:r>
          <a:endParaRPr lang="en-US"/>
        </a:p>
      </dgm:t>
    </dgm:pt>
    <dgm:pt modelId="{4896D7D2-5598-42F9-8C7C-244B84BBF02E}" type="parTrans" cxnId="{4E6CBE7F-A514-4061-A776-66EC6AD8B10F}">
      <dgm:prSet/>
      <dgm:spPr/>
      <dgm:t>
        <a:bodyPr/>
        <a:lstStyle/>
        <a:p>
          <a:endParaRPr lang="en-US"/>
        </a:p>
      </dgm:t>
    </dgm:pt>
    <dgm:pt modelId="{5012C299-B8BA-439E-8F59-DB8ADD54047C}" type="sibTrans" cxnId="{4E6CBE7F-A514-4061-A776-66EC6AD8B10F}">
      <dgm:prSet/>
      <dgm:spPr/>
      <dgm:t>
        <a:bodyPr/>
        <a:lstStyle/>
        <a:p>
          <a:endParaRPr lang="en-US"/>
        </a:p>
      </dgm:t>
    </dgm:pt>
    <dgm:pt modelId="{1282A8E6-4F35-4D6E-9EC1-104587B6F076}">
      <dgm:prSet phldrT="[Text]"/>
      <dgm:spPr/>
      <dgm:t>
        <a:bodyPr/>
        <a:lstStyle/>
        <a:p>
          <a:r>
            <a:rPr lang="en-US" smtClean="0"/>
            <a:t>WFO1</a:t>
          </a:r>
          <a:endParaRPr lang="en-US"/>
        </a:p>
      </dgm:t>
    </dgm:pt>
    <dgm:pt modelId="{CFB9336F-08E1-404B-B2B6-BE15D03B6082}" type="parTrans" cxnId="{B32122E7-BCDC-4A6D-84C6-120ACF28FC44}">
      <dgm:prSet/>
      <dgm:spPr/>
      <dgm:t>
        <a:bodyPr/>
        <a:lstStyle/>
        <a:p>
          <a:endParaRPr lang="en-US"/>
        </a:p>
      </dgm:t>
    </dgm:pt>
    <dgm:pt modelId="{9C492E86-2A41-4935-BACE-1D67A4BE350A}" type="sibTrans" cxnId="{B32122E7-BCDC-4A6D-84C6-120ACF28FC44}">
      <dgm:prSet/>
      <dgm:spPr/>
      <dgm:t>
        <a:bodyPr/>
        <a:lstStyle/>
        <a:p>
          <a:endParaRPr lang="en-US"/>
        </a:p>
      </dgm:t>
    </dgm:pt>
    <dgm:pt modelId="{95200C2A-1317-4B95-87C3-6FD1543334A5}">
      <dgm:prSet phldrT="[Text]"/>
      <dgm:spPr/>
      <dgm:t>
        <a:bodyPr/>
        <a:lstStyle/>
        <a:p>
          <a:r>
            <a:rPr lang="en-US" smtClean="0"/>
            <a:t>WFO2</a:t>
          </a:r>
          <a:endParaRPr lang="en-US"/>
        </a:p>
      </dgm:t>
    </dgm:pt>
    <dgm:pt modelId="{2CA0114F-510D-482A-9B6B-ACCF7D1962D8}" type="parTrans" cxnId="{DDD60C63-B1EB-4627-A65C-C98DB8E85231}">
      <dgm:prSet/>
      <dgm:spPr/>
      <dgm:t>
        <a:bodyPr/>
        <a:lstStyle/>
        <a:p>
          <a:endParaRPr lang="en-US"/>
        </a:p>
      </dgm:t>
    </dgm:pt>
    <dgm:pt modelId="{0F0D02CF-D130-4056-B4AE-C702FA9A3C14}" type="sibTrans" cxnId="{DDD60C63-B1EB-4627-A65C-C98DB8E85231}">
      <dgm:prSet/>
      <dgm:spPr/>
      <dgm:t>
        <a:bodyPr/>
        <a:lstStyle/>
        <a:p>
          <a:endParaRPr lang="en-US"/>
        </a:p>
      </dgm:t>
    </dgm:pt>
    <dgm:pt modelId="{A3B19F22-24DB-4F36-AC64-F286A722942C}">
      <dgm:prSet/>
      <dgm:spPr/>
      <dgm:t>
        <a:bodyPr/>
        <a:lstStyle/>
        <a:p>
          <a:r>
            <a:rPr lang="en-US" smtClean="0"/>
            <a:t>WFO3</a:t>
          </a:r>
          <a:endParaRPr lang="en-US"/>
        </a:p>
      </dgm:t>
    </dgm:pt>
    <dgm:pt modelId="{67B224B4-0576-4D83-86AC-334B0C7FB19D}" type="parTrans" cxnId="{9A8298D8-2AD2-4005-B933-379FC30B34A0}">
      <dgm:prSet/>
      <dgm:spPr/>
      <dgm:t>
        <a:bodyPr/>
        <a:lstStyle/>
        <a:p>
          <a:endParaRPr lang="en-US"/>
        </a:p>
      </dgm:t>
    </dgm:pt>
    <dgm:pt modelId="{9F8E4CD1-8184-4AA0-A1F3-55C3B0F532BF}" type="sibTrans" cxnId="{9A8298D8-2AD2-4005-B933-379FC30B34A0}">
      <dgm:prSet/>
      <dgm:spPr/>
      <dgm:t>
        <a:bodyPr/>
        <a:lstStyle/>
        <a:p>
          <a:endParaRPr lang="en-US"/>
        </a:p>
      </dgm:t>
    </dgm:pt>
    <dgm:pt modelId="{C47827F3-BC26-45CF-BAEF-FC378617F0F9}" type="pres">
      <dgm:prSet presAssocID="{72BADC39-25E7-4278-BF33-20B7AC98961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94A8D2-13A8-4DB5-9B66-F58521B08606}" type="pres">
      <dgm:prSet presAssocID="{82A7CE0E-1780-444F-A59F-B76AEC00D3A5}" presName="root1" presStyleCnt="0"/>
      <dgm:spPr/>
    </dgm:pt>
    <dgm:pt modelId="{F5874390-D6FA-44FA-B5CB-6820B8CFF53E}" type="pres">
      <dgm:prSet presAssocID="{82A7CE0E-1780-444F-A59F-B76AEC00D3A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5BFF49-1A9B-47A8-ABB8-A5EF1D531ADD}" type="pres">
      <dgm:prSet presAssocID="{82A7CE0E-1780-444F-A59F-B76AEC00D3A5}" presName="level2hierChild" presStyleCnt="0"/>
      <dgm:spPr/>
    </dgm:pt>
    <dgm:pt modelId="{7992BD99-2BFA-4DC3-BDF1-D9D7CAEA4E70}" type="pres">
      <dgm:prSet presAssocID="{4896D7D2-5598-42F9-8C7C-244B84BBF02E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5CDB9105-F434-401D-B2A7-9FA3BD8A72C5}" type="pres">
      <dgm:prSet presAssocID="{4896D7D2-5598-42F9-8C7C-244B84BBF02E}" presName="connTx" presStyleLbl="parChTrans1D2" presStyleIdx="0" presStyleCnt="1"/>
      <dgm:spPr/>
      <dgm:t>
        <a:bodyPr/>
        <a:lstStyle/>
        <a:p>
          <a:endParaRPr lang="en-US"/>
        </a:p>
      </dgm:t>
    </dgm:pt>
    <dgm:pt modelId="{6EDDE9C4-AB35-4C77-A4D6-1312241C8C95}" type="pres">
      <dgm:prSet presAssocID="{14202C2A-296A-4F5D-9A38-B1947C81E826}" presName="root2" presStyleCnt="0"/>
      <dgm:spPr/>
    </dgm:pt>
    <dgm:pt modelId="{AF2E0039-DB22-4A94-A0F8-A7342A680968}" type="pres">
      <dgm:prSet presAssocID="{14202C2A-296A-4F5D-9A38-B1947C81E82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76D4C2-457A-49A2-AD1A-AF07AEAD569B}" type="pres">
      <dgm:prSet presAssocID="{14202C2A-296A-4F5D-9A38-B1947C81E826}" presName="level3hierChild" presStyleCnt="0"/>
      <dgm:spPr/>
    </dgm:pt>
    <dgm:pt modelId="{AE35D051-1C6D-4F9C-B568-88F58195F2BE}" type="pres">
      <dgm:prSet presAssocID="{CFB9336F-08E1-404B-B2B6-BE15D03B6082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D96AD308-C676-4D29-9C08-3E353F57C9A1}" type="pres">
      <dgm:prSet presAssocID="{CFB9336F-08E1-404B-B2B6-BE15D03B6082}" presName="connTx" presStyleLbl="parChTrans1D3" presStyleIdx="0" presStyleCnt="3"/>
      <dgm:spPr/>
      <dgm:t>
        <a:bodyPr/>
        <a:lstStyle/>
        <a:p>
          <a:endParaRPr lang="en-US"/>
        </a:p>
      </dgm:t>
    </dgm:pt>
    <dgm:pt modelId="{C329D181-4F9A-41C2-8854-74BB84385862}" type="pres">
      <dgm:prSet presAssocID="{1282A8E6-4F35-4D6E-9EC1-104587B6F076}" presName="root2" presStyleCnt="0"/>
      <dgm:spPr/>
    </dgm:pt>
    <dgm:pt modelId="{A5AB8A00-EC31-4026-BCC7-1ACED39E0F05}" type="pres">
      <dgm:prSet presAssocID="{1282A8E6-4F35-4D6E-9EC1-104587B6F07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24DEF6-CAA2-4322-BBA9-BA2F3B7191C5}" type="pres">
      <dgm:prSet presAssocID="{1282A8E6-4F35-4D6E-9EC1-104587B6F076}" presName="level3hierChild" presStyleCnt="0"/>
      <dgm:spPr/>
    </dgm:pt>
    <dgm:pt modelId="{4B635658-81FC-4F10-BD18-D36932F8EAEC}" type="pres">
      <dgm:prSet presAssocID="{2CA0114F-510D-482A-9B6B-ACCF7D1962D8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9B34538B-0A0E-422D-AC03-8E497417A660}" type="pres">
      <dgm:prSet presAssocID="{2CA0114F-510D-482A-9B6B-ACCF7D1962D8}" presName="connTx" presStyleLbl="parChTrans1D3" presStyleIdx="1" presStyleCnt="3"/>
      <dgm:spPr/>
      <dgm:t>
        <a:bodyPr/>
        <a:lstStyle/>
        <a:p>
          <a:endParaRPr lang="en-US"/>
        </a:p>
      </dgm:t>
    </dgm:pt>
    <dgm:pt modelId="{15AE3257-C61A-4A10-99B1-B2A5B63A4709}" type="pres">
      <dgm:prSet presAssocID="{95200C2A-1317-4B95-87C3-6FD1543334A5}" presName="root2" presStyleCnt="0"/>
      <dgm:spPr/>
    </dgm:pt>
    <dgm:pt modelId="{AC085E8A-0256-4FFB-B597-8BDD3B1AADBD}" type="pres">
      <dgm:prSet presAssocID="{95200C2A-1317-4B95-87C3-6FD1543334A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544503-9729-4F30-BA5E-F65C93B2AC72}" type="pres">
      <dgm:prSet presAssocID="{95200C2A-1317-4B95-87C3-6FD1543334A5}" presName="level3hierChild" presStyleCnt="0"/>
      <dgm:spPr/>
    </dgm:pt>
    <dgm:pt modelId="{8C95C783-D8A9-40B9-8995-9B20036D1A78}" type="pres">
      <dgm:prSet presAssocID="{67B224B4-0576-4D83-86AC-334B0C7FB19D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6595762A-C220-46C6-A236-8853C4209ECE}" type="pres">
      <dgm:prSet presAssocID="{67B224B4-0576-4D83-86AC-334B0C7FB19D}" presName="connTx" presStyleLbl="parChTrans1D3" presStyleIdx="2" presStyleCnt="3"/>
      <dgm:spPr/>
      <dgm:t>
        <a:bodyPr/>
        <a:lstStyle/>
        <a:p>
          <a:endParaRPr lang="en-US"/>
        </a:p>
      </dgm:t>
    </dgm:pt>
    <dgm:pt modelId="{21E73730-360D-48B3-87CC-66A377CDF780}" type="pres">
      <dgm:prSet presAssocID="{A3B19F22-24DB-4F36-AC64-F286A722942C}" presName="root2" presStyleCnt="0"/>
      <dgm:spPr/>
    </dgm:pt>
    <dgm:pt modelId="{677B2019-82B1-4D01-8DAD-2403A48EE4EE}" type="pres">
      <dgm:prSet presAssocID="{A3B19F22-24DB-4F36-AC64-F286A722942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453C1D-E12B-443F-9EE2-FF5B8EEC8EEE}" type="pres">
      <dgm:prSet presAssocID="{A3B19F22-24DB-4F36-AC64-F286A722942C}" presName="level3hierChild" presStyleCnt="0"/>
      <dgm:spPr/>
    </dgm:pt>
  </dgm:ptLst>
  <dgm:cxnLst>
    <dgm:cxn modelId="{828F3B86-60F3-4A6E-934B-0B69426C606F}" type="presOf" srcId="{CFB9336F-08E1-404B-B2B6-BE15D03B6082}" destId="{AE35D051-1C6D-4F9C-B568-88F58195F2BE}" srcOrd="0" destOrd="0" presId="urn:microsoft.com/office/officeart/2005/8/layout/hierarchy2"/>
    <dgm:cxn modelId="{B32122E7-BCDC-4A6D-84C6-120ACF28FC44}" srcId="{14202C2A-296A-4F5D-9A38-B1947C81E826}" destId="{1282A8E6-4F35-4D6E-9EC1-104587B6F076}" srcOrd="0" destOrd="0" parTransId="{CFB9336F-08E1-404B-B2B6-BE15D03B6082}" sibTransId="{9C492E86-2A41-4935-BACE-1D67A4BE350A}"/>
    <dgm:cxn modelId="{4E6CBE7F-A514-4061-A776-66EC6AD8B10F}" srcId="{82A7CE0E-1780-444F-A59F-B76AEC00D3A5}" destId="{14202C2A-296A-4F5D-9A38-B1947C81E826}" srcOrd="0" destOrd="0" parTransId="{4896D7D2-5598-42F9-8C7C-244B84BBF02E}" sibTransId="{5012C299-B8BA-439E-8F59-DB8ADD54047C}"/>
    <dgm:cxn modelId="{8C01B8B2-8993-4A3A-AADD-567916AC88D5}" type="presOf" srcId="{2CA0114F-510D-482A-9B6B-ACCF7D1962D8}" destId="{9B34538B-0A0E-422D-AC03-8E497417A660}" srcOrd="1" destOrd="0" presId="urn:microsoft.com/office/officeart/2005/8/layout/hierarchy2"/>
    <dgm:cxn modelId="{8B0FB471-FBF5-427E-8867-B856E34ED6EC}" type="presOf" srcId="{4896D7D2-5598-42F9-8C7C-244B84BBF02E}" destId="{7992BD99-2BFA-4DC3-BDF1-D9D7CAEA4E70}" srcOrd="0" destOrd="0" presId="urn:microsoft.com/office/officeart/2005/8/layout/hierarchy2"/>
    <dgm:cxn modelId="{83C4C1D8-9E9B-4220-A736-3897D1E37C68}" type="presOf" srcId="{A3B19F22-24DB-4F36-AC64-F286A722942C}" destId="{677B2019-82B1-4D01-8DAD-2403A48EE4EE}" srcOrd="0" destOrd="0" presId="urn:microsoft.com/office/officeart/2005/8/layout/hierarchy2"/>
    <dgm:cxn modelId="{9A8298D8-2AD2-4005-B933-379FC30B34A0}" srcId="{14202C2A-296A-4F5D-9A38-B1947C81E826}" destId="{A3B19F22-24DB-4F36-AC64-F286A722942C}" srcOrd="2" destOrd="0" parTransId="{67B224B4-0576-4D83-86AC-334B0C7FB19D}" sibTransId="{9F8E4CD1-8184-4AA0-A1F3-55C3B0F532BF}"/>
    <dgm:cxn modelId="{DDD60C63-B1EB-4627-A65C-C98DB8E85231}" srcId="{14202C2A-296A-4F5D-9A38-B1947C81E826}" destId="{95200C2A-1317-4B95-87C3-6FD1543334A5}" srcOrd="1" destOrd="0" parTransId="{2CA0114F-510D-482A-9B6B-ACCF7D1962D8}" sibTransId="{0F0D02CF-D130-4056-B4AE-C702FA9A3C14}"/>
    <dgm:cxn modelId="{933F3AE0-E3FA-4A5D-A287-EF0F2C93108B}" type="presOf" srcId="{67B224B4-0576-4D83-86AC-334B0C7FB19D}" destId="{8C95C783-D8A9-40B9-8995-9B20036D1A78}" srcOrd="0" destOrd="0" presId="urn:microsoft.com/office/officeart/2005/8/layout/hierarchy2"/>
    <dgm:cxn modelId="{1345ACF5-73B4-46CD-931C-F253D4CAFDED}" type="presOf" srcId="{95200C2A-1317-4B95-87C3-6FD1543334A5}" destId="{AC085E8A-0256-4FFB-B597-8BDD3B1AADBD}" srcOrd="0" destOrd="0" presId="urn:microsoft.com/office/officeart/2005/8/layout/hierarchy2"/>
    <dgm:cxn modelId="{2C381C02-C4B7-4C2C-9D5A-4DFB8B6BEDCA}" type="presOf" srcId="{4896D7D2-5598-42F9-8C7C-244B84BBF02E}" destId="{5CDB9105-F434-401D-B2A7-9FA3BD8A72C5}" srcOrd="1" destOrd="0" presId="urn:microsoft.com/office/officeart/2005/8/layout/hierarchy2"/>
    <dgm:cxn modelId="{F9CFF578-A2EC-4D72-907D-259D057A2FC5}" type="presOf" srcId="{CFB9336F-08E1-404B-B2B6-BE15D03B6082}" destId="{D96AD308-C676-4D29-9C08-3E353F57C9A1}" srcOrd="1" destOrd="0" presId="urn:microsoft.com/office/officeart/2005/8/layout/hierarchy2"/>
    <dgm:cxn modelId="{694888A5-9843-40C2-9113-1F62D3BCBF60}" type="presOf" srcId="{14202C2A-296A-4F5D-9A38-B1947C81E826}" destId="{AF2E0039-DB22-4A94-A0F8-A7342A680968}" srcOrd="0" destOrd="0" presId="urn:microsoft.com/office/officeart/2005/8/layout/hierarchy2"/>
    <dgm:cxn modelId="{180E176D-3772-480C-80B6-A365F22B4B67}" srcId="{72BADC39-25E7-4278-BF33-20B7AC989617}" destId="{82A7CE0E-1780-444F-A59F-B76AEC00D3A5}" srcOrd="0" destOrd="0" parTransId="{9C03A5DE-5D1A-4F33-BF22-F2A400D38305}" sibTransId="{E4992090-8619-4BF4-8C9F-89FAF95FCA52}"/>
    <dgm:cxn modelId="{21069E9B-A690-43C0-A6CC-86D549542AB4}" type="presOf" srcId="{1282A8E6-4F35-4D6E-9EC1-104587B6F076}" destId="{A5AB8A00-EC31-4026-BCC7-1ACED39E0F05}" srcOrd="0" destOrd="0" presId="urn:microsoft.com/office/officeart/2005/8/layout/hierarchy2"/>
    <dgm:cxn modelId="{99DEA6FE-3E28-4B5A-8C71-606FC4A1588D}" type="presOf" srcId="{67B224B4-0576-4D83-86AC-334B0C7FB19D}" destId="{6595762A-C220-46C6-A236-8853C4209ECE}" srcOrd="1" destOrd="0" presId="urn:microsoft.com/office/officeart/2005/8/layout/hierarchy2"/>
    <dgm:cxn modelId="{693696E6-6D0C-482C-9CDA-502197B9D5D8}" type="presOf" srcId="{72BADC39-25E7-4278-BF33-20B7AC989617}" destId="{C47827F3-BC26-45CF-BAEF-FC378617F0F9}" srcOrd="0" destOrd="0" presId="urn:microsoft.com/office/officeart/2005/8/layout/hierarchy2"/>
    <dgm:cxn modelId="{2AB06B31-D012-4376-A52E-08E07AD01DEB}" type="presOf" srcId="{82A7CE0E-1780-444F-A59F-B76AEC00D3A5}" destId="{F5874390-D6FA-44FA-B5CB-6820B8CFF53E}" srcOrd="0" destOrd="0" presId="urn:microsoft.com/office/officeart/2005/8/layout/hierarchy2"/>
    <dgm:cxn modelId="{BAC9F8BE-B473-4455-B766-3338C317BA09}" type="presOf" srcId="{2CA0114F-510D-482A-9B6B-ACCF7D1962D8}" destId="{4B635658-81FC-4F10-BD18-D36932F8EAEC}" srcOrd="0" destOrd="0" presId="urn:microsoft.com/office/officeart/2005/8/layout/hierarchy2"/>
    <dgm:cxn modelId="{1C78DC10-678B-4C75-946C-5E63442B7D4B}" type="presParOf" srcId="{C47827F3-BC26-45CF-BAEF-FC378617F0F9}" destId="{4C94A8D2-13A8-4DB5-9B66-F58521B08606}" srcOrd="0" destOrd="0" presId="urn:microsoft.com/office/officeart/2005/8/layout/hierarchy2"/>
    <dgm:cxn modelId="{F2EED749-880A-460B-8156-808EE25BD290}" type="presParOf" srcId="{4C94A8D2-13A8-4DB5-9B66-F58521B08606}" destId="{F5874390-D6FA-44FA-B5CB-6820B8CFF53E}" srcOrd="0" destOrd="0" presId="urn:microsoft.com/office/officeart/2005/8/layout/hierarchy2"/>
    <dgm:cxn modelId="{1979717C-1817-45D3-A20D-D96DB2FBF6BF}" type="presParOf" srcId="{4C94A8D2-13A8-4DB5-9B66-F58521B08606}" destId="{DC5BFF49-1A9B-47A8-ABB8-A5EF1D531ADD}" srcOrd="1" destOrd="0" presId="urn:microsoft.com/office/officeart/2005/8/layout/hierarchy2"/>
    <dgm:cxn modelId="{497B7401-C012-4F17-B5B7-FA7681529B55}" type="presParOf" srcId="{DC5BFF49-1A9B-47A8-ABB8-A5EF1D531ADD}" destId="{7992BD99-2BFA-4DC3-BDF1-D9D7CAEA4E70}" srcOrd="0" destOrd="0" presId="urn:microsoft.com/office/officeart/2005/8/layout/hierarchy2"/>
    <dgm:cxn modelId="{D15E448C-A313-4BFB-9CD8-455A752BE3E5}" type="presParOf" srcId="{7992BD99-2BFA-4DC3-BDF1-D9D7CAEA4E70}" destId="{5CDB9105-F434-401D-B2A7-9FA3BD8A72C5}" srcOrd="0" destOrd="0" presId="urn:microsoft.com/office/officeart/2005/8/layout/hierarchy2"/>
    <dgm:cxn modelId="{D6D3C46E-D519-40E4-A51A-248FD31052E4}" type="presParOf" srcId="{DC5BFF49-1A9B-47A8-ABB8-A5EF1D531ADD}" destId="{6EDDE9C4-AB35-4C77-A4D6-1312241C8C95}" srcOrd="1" destOrd="0" presId="urn:microsoft.com/office/officeart/2005/8/layout/hierarchy2"/>
    <dgm:cxn modelId="{065EA05B-BB04-4DE5-B4A8-337DEBF8469D}" type="presParOf" srcId="{6EDDE9C4-AB35-4C77-A4D6-1312241C8C95}" destId="{AF2E0039-DB22-4A94-A0F8-A7342A680968}" srcOrd="0" destOrd="0" presId="urn:microsoft.com/office/officeart/2005/8/layout/hierarchy2"/>
    <dgm:cxn modelId="{D4485DE7-CFA3-42E7-8E84-EEE006770ABB}" type="presParOf" srcId="{6EDDE9C4-AB35-4C77-A4D6-1312241C8C95}" destId="{4E76D4C2-457A-49A2-AD1A-AF07AEAD569B}" srcOrd="1" destOrd="0" presId="urn:microsoft.com/office/officeart/2005/8/layout/hierarchy2"/>
    <dgm:cxn modelId="{796260C9-2972-4458-BE52-FEFABE8AD9D8}" type="presParOf" srcId="{4E76D4C2-457A-49A2-AD1A-AF07AEAD569B}" destId="{AE35D051-1C6D-4F9C-B568-88F58195F2BE}" srcOrd="0" destOrd="0" presId="urn:microsoft.com/office/officeart/2005/8/layout/hierarchy2"/>
    <dgm:cxn modelId="{21321173-70F4-4CC7-975D-CC351C1A7EF0}" type="presParOf" srcId="{AE35D051-1C6D-4F9C-B568-88F58195F2BE}" destId="{D96AD308-C676-4D29-9C08-3E353F57C9A1}" srcOrd="0" destOrd="0" presId="urn:microsoft.com/office/officeart/2005/8/layout/hierarchy2"/>
    <dgm:cxn modelId="{51797928-A548-4D8F-AA9C-8F40CB194D63}" type="presParOf" srcId="{4E76D4C2-457A-49A2-AD1A-AF07AEAD569B}" destId="{C329D181-4F9A-41C2-8854-74BB84385862}" srcOrd="1" destOrd="0" presId="urn:microsoft.com/office/officeart/2005/8/layout/hierarchy2"/>
    <dgm:cxn modelId="{69C55D63-BEC3-45F3-8FC8-87899B0A3869}" type="presParOf" srcId="{C329D181-4F9A-41C2-8854-74BB84385862}" destId="{A5AB8A00-EC31-4026-BCC7-1ACED39E0F05}" srcOrd="0" destOrd="0" presId="urn:microsoft.com/office/officeart/2005/8/layout/hierarchy2"/>
    <dgm:cxn modelId="{38A260E8-4897-46CA-B18B-91204DB8A93B}" type="presParOf" srcId="{C329D181-4F9A-41C2-8854-74BB84385862}" destId="{CE24DEF6-CAA2-4322-BBA9-BA2F3B7191C5}" srcOrd="1" destOrd="0" presId="urn:microsoft.com/office/officeart/2005/8/layout/hierarchy2"/>
    <dgm:cxn modelId="{4E3BEA27-2FCB-4405-902E-97009EDB9F2A}" type="presParOf" srcId="{4E76D4C2-457A-49A2-AD1A-AF07AEAD569B}" destId="{4B635658-81FC-4F10-BD18-D36932F8EAEC}" srcOrd="2" destOrd="0" presId="urn:microsoft.com/office/officeart/2005/8/layout/hierarchy2"/>
    <dgm:cxn modelId="{11FA3F2A-3D6A-4D76-95F9-4157D6C4A2EF}" type="presParOf" srcId="{4B635658-81FC-4F10-BD18-D36932F8EAEC}" destId="{9B34538B-0A0E-422D-AC03-8E497417A660}" srcOrd="0" destOrd="0" presId="urn:microsoft.com/office/officeart/2005/8/layout/hierarchy2"/>
    <dgm:cxn modelId="{7E1357BF-F838-4994-A1CB-9EAA67EF5D7C}" type="presParOf" srcId="{4E76D4C2-457A-49A2-AD1A-AF07AEAD569B}" destId="{15AE3257-C61A-4A10-99B1-B2A5B63A4709}" srcOrd="3" destOrd="0" presId="urn:microsoft.com/office/officeart/2005/8/layout/hierarchy2"/>
    <dgm:cxn modelId="{B9354B66-B9DB-49D6-A761-C24F3B5D84B7}" type="presParOf" srcId="{15AE3257-C61A-4A10-99B1-B2A5B63A4709}" destId="{AC085E8A-0256-4FFB-B597-8BDD3B1AADBD}" srcOrd="0" destOrd="0" presId="urn:microsoft.com/office/officeart/2005/8/layout/hierarchy2"/>
    <dgm:cxn modelId="{D2A33DCF-17D9-4ED3-8476-602B4095D71C}" type="presParOf" srcId="{15AE3257-C61A-4A10-99B1-B2A5B63A4709}" destId="{EF544503-9729-4F30-BA5E-F65C93B2AC72}" srcOrd="1" destOrd="0" presId="urn:microsoft.com/office/officeart/2005/8/layout/hierarchy2"/>
    <dgm:cxn modelId="{13543C78-62DF-4239-B676-7A41B43A4EB7}" type="presParOf" srcId="{4E76D4C2-457A-49A2-AD1A-AF07AEAD569B}" destId="{8C95C783-D8A9-40B9-8995-9B20036D1A78}" srcOrd="4" destOrd="0" presId="urn:microsoft.com/office/officeart/2005/8/layout/hierarchy2"/>
    <dgm:cxn modelId="{5757D73D-9663-40EA-9D22-3492197B9400}" type="presParOf" srcId="{8C95C783-D8A9-40B9-8995-9B20036D1A78}" destId="{6595762A-C220-46C6-A236-8853C4209ECE}" srcOrd="0" destOrd="0" presId="urn:microsoft.com/office/officeart/2005/8/layout/hierarchy2"/>
    <dgm:cxn modelId="{000D9A08-94CB-4AF3-95CE-4B9FE164DE7B}" type="presParOf" srcId="{4E76D4C2-457A-49A2-AD1A-AF07AEAD569B}" destId="{21E73730-360D-48B3-87CC-66A377CDF780}" srcOrd="5" destOrd="0" presId="urn:microsoft.com/office/officeart/2005/8/layout/hierarchy2"/>
    <dgm:cxn modelId="{0160A9FF-314F-4A66-BE3F-7E25D36E1120}" type="presParOf" srcId="{21E73730-360D-48B3-87CC-66A377CDF780}" destId="{677B2019-82B1-4D01-8DAD-2403A48EE4EE}" srcOrd="0" destOrd="0" presId="urn:microsoft.com/office/officeart/2005/8/layout/hierarchy2"/>
    <dgm:cxn modelId="{6F7B6E0D-5530-4CE5-90DC-CB0FB45BEDEF}" type="presParOf" srcId="{21E73730-360D-48B3-87CC-66A377CDF780}" destId="{51453C1D-E12B-443F-9EE2-FF5B8EEC8EE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689AA2-5EFB-46C7-8E2F-099BA6A1B1F9}">
      <dsp:nvSpPr>
        <dsp:cNvPr id="0" name=""/>
        <dsp:cNvSpPr/>
      </dsp:nvSpPr>
      <dsp:spPr>
        <a:xfrm>
          <a:off x="1343373" y="926243"/>
          <a:ext cx="710880" cy="71088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SPoRT</a:t>
          </a:r>
          <a:endParaRPr lang="en-US" sz="1500" kern="1200"/>
        </a:p>
      </dsp:txBody>
      <dsp:txXfrm>
        <a:off x="1343373" y="926243"/>
        <a:ext cx="710880" cy="710880"/>
      </dsp:txXfrm>
    </dsp:sp>
    <dsp:sp modelId="{0266528B-0DF0-4EC4-9015-EE2595E9F46B}">
      <dsp:nvSpPr>
        <dsp:cNvPr id="0" name=""/>
        <dsp:cNvSpPr/>
      </dsp:nvSpPr>
      <dsp:spPr>
        <a:xfrm rot="16200000">
          <a:off x="1592115" y="800714"/>
          <a:ext cx="213395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213395" y="18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1693478" y="814210"/>
        <a:ext cx="10669" cy="10669"/>
      </dsp:txXfrm>
    </dsp:sp>
    <dsp:sp modelId="{1D7F8D0A-2819-468E-A56C-9930E0CECBCF}">
      <dsp:nvSpPr>
        <dsp:cNvPr id="0" name=""/>
        <dsp:cNvSpPr/>
      </dsp:nvSpPr>
      <dsp:spPr>
        <a:xfrm>
          <a:off x="1343373" y="1967"/>
          <a:ext cx="710880" cy="710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WFO1</a:t>
          </a:r>
          <a:endParaRPr lang="en-US" sz="1500" kern="1200"/>
        </a:p>
      </dsp:txBody>
      <dsp:txXfrm>
        <a:off x="1343373" y="1967"/>
        <a:ext cx="710880" cy="710880"/>
      </dsp:txXfrm>
    </dsp:sp>
    <dsp:sp modelId="{451533B8-F8F1-4378-A1F4-BB6FE896BCE3}">
      <dsp:nvSpPr>
        <dsp:cNvPr id="0" name=""/>
        <dsp:cNvSpPr/>
      </dsp:nvSpPr>
      <dsp:spPr>
        <a:xfrm>
          <a:off x="2054253" y="1262852"/>
          <a:ext cx="213395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213395" y="18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55616" y="1276348"/>
        <a:ext cx="10669" cy="10669"/>
      </dsp:txXfrm>
    </dsp:sp>
    <dsp:sp modelId="{47D9B981-A32C-42CA-BC5F-073C6A1F6B81}">
      <dsp:nvSpPr>
        <dsp:cNvPr id="0" name=""/>
        <dsp:cNvSpPr/>
      </dsp:nvSpPr>
      <dsp:spPr>
        <a:xfrm>
          <a:off x="2267649" y="926243"/>
          <a:ext cx="710880" cy="710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WFO3</a:t>
          </a:r>
          <a:endParaRPr lang="en-US" sz="1500" kern="1200"/>
        </a:p>
      </dsp:txBody>
      <dsp:txXfrm>
        <a:off x="2267649" y="926243"/>
        <a:ext cx="710880" cy="710880"/>
      </dsp:txXfrm>
    </dsp:sp>
    <dsp:sp modelId="{F2C122E9-CE3D-4988-8B6C-C1F5EA69383A}">
      <dsp:nvSpPr>
        <dsp:cNvPr id="0" name=""/>
        <dsp:cNvSpPr/>
      </dsp:nvSpPr>
      <dsp:spPr>
        <a:xfrm rot="5400000">
          <a:off x="1592115" y="1724990"/>
          <a:ext cx="213395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213395" y="18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1693478" y="1738486"/>
        <a:ext cx="10669" cy="10669"/>
      </dsp:txXfrm>
    </dsp:sp>
    <dsp:sp modelId="{D36F34F4-9A1C-4461-BCFB-48D523B8F4B7}">
      <dsp:nvSpPr>
        <dsp:cNvPr id="0" name=""/>
        <dsp:cNvSpPr/>
      </dsp:nvSpPr>
      <dsp:spPr>
        <a:xfrm>
          <a:off x="1343373" y="1850519"/>
          <a:ext cx="710880" cy="710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WFO4</a:t>
          </a:r>
          <a:endParaRPr lang="en-US" sz="1500" kern="1200"/>
        </a:p>
      </dsp:txBody>
      <dsp:txXfrm>
        <a:off x="1343373" y="1850519"/>
        <a:ext cx="710880" cy="710880"/>
      </dsp:txXfrm>
    </dsp:sp>
    <dsp:sp modelId="{FBDEFCEB-7823-496E-A336-CCDE9FD4B56F}">
      <dsp:nvSpPr>
        <dsp:cNvPr id="0" name=""/>
        <dsp:cNvSpPr/>
      </dsp:nvSpPr>
      <dsp:spPr>
        <a:xfrm rot="10800000">
          <a:off x="1129977" y="1262852"/>
          <a:ext cx="213395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213395" y="18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231340" y="1276348"/>
        <a:ext cx="10669" cy="10669"/>
      </dsp:txXfrm>
    </dsp:sp>
    <dsp:sp modelId="{A39A45A3-270E-44D5-B66B-FD17D4D7F79C}">
      <dsp:nvSpPr>
        <dsp:cNvPr id="0" name=""/>
        <dsp:cNvSpPr/>
      </dsp:nvSpPr>
      <dsp:spPr>
        <a:xfrm>
          <a:off x="419097" y="926243"/>
          <a:ext cx="710880" cy="710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WFO2</a:t>
          </a:r>
          <a:endParaRPr lang="en-US" sz="1500" kern="1200"/>
        </a:p>
      </dsp:txBody>
      <dsp:txXfrm>
        <a:off x="419097" y="926243"/>
        <a:ext cx="710880" cy="710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874390-D6FA-44FA-B5CB-6820B8CFF53E}">
      <dsp:nvSpPr>
        <dsp:cNvPr id="0" name=""/>
        <dsp:cNvSpPr/>
      </dsp:nvSpPr>
      <dsp:spPr>
        <a:xfrm>
          <a:off x="2505" y="1313638"/>
          <a:ext cx="969463" cy="48473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SPoRT</a:t>
          </a:r>
          <a:endParaRPr lang="en-US" sz="1500" kern="1200"/>
        </a:p>
      </dsp:txBody>
      <dsp:txXfrm>
        <a:off x="2505" y="1313638"/>
        <a:ext cx="969463" cy="484731"/>
      </dsp:txXfrm>
    </dsp:sp>
    <dsp:sp modelId="{7992BD99-2BFA-4DC3-BDF1-D9D7CAEA4E70}">
      <dsp:nvSpPr>
        <dsp:cNvPr id="0" name=""/>
        <dsp:cNvSpPr/>
      </dsp:nvSpPr>
      <dsp:spPr>
        <a:xfrm>
          <a:off x="971969" y="1541985"/>
          <a:ext cx="387785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387785" y="140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56167" y="1546309"/>
        <a:ext cx="19389" cy="19389"/>
      </dsp:txXfrm>
    </dsp:sp>
    <dsp:sp modelId="{AF2E0039-DB22-4A94-A0F8-A7342A680968}">
      <dsp:nvSpPr>
        <dsp:cNvPr id="0" name=""/>
        <dsp:cNvSpPr/>
      </dsp:nvSpPr>
      <dsp:spPr>
        <a:xfrm>
          <a:off x="1359754" y="1313638"/>
          <a:ext cx="969463" cy="48473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NWS Region</a:t>
          </a:r>
          <a:endParaRPr lang="en-US" sz="1500" kern="1200"/>
        </a:p>
      </dsp:txBody>
      <dsp:txXfrm>
        <a:off x="1359754" y="1313638"/>
        <a:ext cx="969463" cy="484731"/>
      </dsp:txXfrm>
    </dsp:sp>
    <dsp:sp modelId="{AE35D051-1C6D-4F9C-B568-88F58195F2BE}">
      <dsp:nvSpPr>
        <dsp:cNvPr id="0" name=""/>
        <dsp:cNvSpPr/>
      </dsp:nvSpPr>
      <dsp:spPr>
        <a:xfrm rot="18289469">
          <a:off x="2183582" y="1263264"/>
          <a:ext cx="679057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679057" y="140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289469">
        <a:off x="2506134" y="1260306"/>
        <a:ext cx="33952" cy="33952"/>
      </dsp:txXfrm>
    </dsp:sp>
    <dsp:sp modelId="{A5AB8A00-EC31-4026-BCC7-1ACED39E0F05}">
      <dsp:nvSpPr>
        <dsp:cNvPr id="0" name=""/>
        <dsp:cNvSpPr/>
      </dsp:nvSpPr>
      <dsp:spPr>
        <a:xfrm>
          <a:off x="2717003" y="756196"/>
          <a:ext cx="969463" cy="4847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WFO1</a:t>
          </a:r>
          <a:endParaRPr lang="en-US" sz="1500" kern="1200"/>
        </a:p>
      </dsp:txBody>
      <dsp:txXfrm>
        <a:off x="2717003" y="756196"/>
        <a:ext cx="969463" cy="484731"/>
      </dsp:txXfrm>
    </dsp:sp>
    <dsp:sp modelId="{4B635658-81FC-4F10-BD18-D36932F8EAEC}">
      <dsp:nvSpPr>
        <dsp:cNvPr id="0" name=""/>
        <dsp:cNvSpPr/>
      </dsp:nvSpPr>
      <dsp:spPr>
        <a:xfrm>
          <a:off x="2329218" y="1541985"/>
          <a:ext cx="387785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387785" y="140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3416" y="1546309"/>
        <a:ext cx="19389" cy="19389"/>
      </dsp:txXfrm>
    </dsp:sp>
    <dsp:sp modelId="{AC085E8A-0256-4FFB-B597-8BDD3B1AADBD}">
      <dsp:nvSpPr>
        <dsp:cNvPr id="0" name=""/>
        <dsp:cNvSpPr/>
      </dsp:nvSpPr>
      <dsp:spPr>
        <a:xfrm>
          <a:off x="2717003" y="1313638"/>
          <a:ext cx="969463" cy="4847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WFO2</a:t>
          </a:r>
          <a:endParaRPr lang="en-US" sz="1500" kern="1200"/>
        </a:p>
      </dsp:txBody>
      <dsp:txXfrm>
        <a:off x="2717003" y="1313638"/>
        <a:ext cx="969463" cy="484731"/>
      </dsp:txXfrm>
    </dsp:sp>
    <dsp:sp modelId="{8C95C783-D8A9-40B9-8995-9B20036D1A78}">
      <dsp:nvSpPr>
        <dsp:cNvPr id="0" name=""/>
        <dsp:cNvSpPr/>
      </dsp:nvSpPr>
      <dsp:spPr>
        <a:xfrm rot="3310531">
          <a:off x="2183582" y="1820706"/>
          <a:ext cx="679057" cy="28037"/>
        </a:xfrm>
        <a:custGeom>
          <a:avLst/>
          <a:gdLst/>
          <a:ahLst/>
          <a:cxnLst/>
          <a:rect l="0" t="0" r="0" b="0"/>
          <a:pathLst>
            <a:path>
              <a:moveTo>
                <a:pt x="0" y="14018"/>
              </a:moveTo>
              <a:lnTo>
                <a:pt x="679057" y="140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10531">
        <a:off x="2506134" y="1817748"/>
        <a:ext cx="33952" cy="33952"/>
      </dsp:txXfrm>
    </dsp:sp>
    <dsp:sp modelId="{677B2019-82B1-4D01-8DAD-2403A48EE4EE}">
      <dsp:nvSpPr>
        <dsp:cNvPr id="0" name=""/>
        <dsp:cNvSpPr/>
      </dsp:nvSpPr>
      <dsp:spPr>
        <a:xfrm>
          <a:off x="2717003" y="1871079"/>
          <a:ext cx="969463" cy="4847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WFO3</a:t>
          </a:r>
          <a:endParaRPr lang="en-US" sz="1500" kern="1200"/>
        </a:p>
      </dsp:txBody>
      <dsp:txXfrm>
        <a:off x="2717003" y="1871079"/>
        <a:ext cx="969463" cy="484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444028-53E9-4DBA-871E-30D5DE624FA0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4775C0-17DD-4490-BCAA-F0695C2A1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600" smtClean="0"/>
              <a:t>Promotes the use of NASA/EOS data in a variety of applications outside of NWS operational forecasting environment.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600" smtClean="0"/>
              <a:t>Tests the value added by NASA/EOS data to standard industry products.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600" smtClean="0"/>
              <a:t>Fosters relationships with other potential partners for funded projects.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SPoRT puts the MIMIC product into a GeoTIFF format using McIDAS which give the image some navigation information.  TWC can use this type of file and they obtain it via ftp from the geo machine.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Check the format of data being used by WorldWinds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Battelle/Ventyx are receiving output from the NSSL WRF that is being formatted into ascii text files by SPoRT for use in their own DSS.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5CFEC3-D0C9-4772-B479-584E639D1CC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WRF EMS developer has added an option that will automatically retrieve the MODIS SST composite via FTP for initialization of the surface boundary conditions</a:t>
            </a:r>
          </a:p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D668EC-9D70-4714-B5AE-F4AE557CA5E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D9B8-90E8-403A-A5FD-15674BDF4CB4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E6CE-D1A7-43EF-87A6-9678BFB14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2E04-C137-4871-B06E-E61704A9620E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66E6-7F66-476D-97D1-897E5917E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0CD9-950F-4270-8348-C80C5A232F67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1FB07-A242-4473-8D62-B638E1861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3D95-D467-4F70-85DB-D92242AED215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320E8-C66A-4597-AC60-3E1A447FC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D0F7E-B1C4-4E18-9A69-55883223E017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6BBD-B425-42BC-A016-0759C4149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1EE4-BFA1-42A3-8666-D562486D2E8E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86AA-E109-40E4-A33A-73A04EEC5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60BE-F2B1-4FC6-A30C-E974FED6402E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CF52-5BAD-4180-BD44-DF89EB37A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A008-128A-478E-96D3-D2E79209EEF9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A7D2-B48B-4FCF-9481-3B912E395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A24E3-A8BD-47C8-9BD7-F15C609E119B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D44F-AB12-420B-AC88-7EB11E459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DCC3-4211-475C-B5C4-B4B4071C9756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0257-CA39-4F56-8E49-049750825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19BEC-C8A9-43EE-A48C-5404E29C7C67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2890-0240-4D36-AB50-8519E945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C32CEF-2E40-40F2-8BCC-999839B7AC5D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E8FF02-DB3B-4158-987F-D2FD5EC5F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990600" y="2130425"/>
            <a:ext cx="7162800" cy="993775"/>
          </a:xfrm>
        </p:spPr>
        <p:txBody>
          <a:bodyPr/>
          <a:lstStyle/>
          <a:p>
            <a:pPr eaLnBrk="1" hangingPunct="1"/>
            <a:r>
              <a:rPr lang="en-US" smtClean="0"/>
              <a:t>Data Dissemination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672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Fifth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18-20 November,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363913"/>
            <a:ext cx="628650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>
                <a:latin typeface="+mj-lt"/>
              </a:rPr>
              <a:t>Kevin </a:t>
            </a:r>
            <a:r>
              <a:rPr lang="en-US" sz="2600" err="1">
                <a:latin typeface="+mj-lt"/>
              </a:rPr>
              <a:t>Fuell</a:t>
            </a:r>
            <a:r>
              <a:rPr lang="en-US" sz="2600">
                <a:latin typeface="+mj-lt"/>
              </a:rPr>
              <a:t>, Geoffrey </a:t>
            </a:r>
            <a:r>
              <a:rPr lang="en-US" sz="2600" err="1">
                <a:latin typeface="+mj-lt"/>
              </a:rPr>
              <a:t>Stano</a:t>
            </a:r>
            <a:r>
              <a:rPr lang="en-US" sz="2600">
                <a:latin typeface="+mj-lt"/>
              </a:rPr>
              <a:t>, Frank Lafontaine</a:t>
            </a:r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6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6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127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7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127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1267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Future Work - Data Dissemination</a:t>
            </a:r>
          </a:p>
        </p:txBody>
      </p:sp>
      <p:sp>
        <p:nvSpPr>
          <p:cNvPr id="11268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Make the SPoRT Suite ready for AWIPS II</a:t>
            </a:r>
          </a:p>
          <a:p>
            <a:pPr eaLnBrk="1" hangingPunct="1"/>
            <a:r>
              <a:rPr lang="en-US" sz="2000" smtClean="0"/>
              <a:t>Provide total lightning data from multiple networks to GOES-R Proving Ground efforts at Experimental Warning Program</a:t>
            </a:r>
            <a:r>
              <a:rPr lang="en-US" sz="1600" smtClean="0"/>
              <a:t> </a:t>
            </a:r>
            <a:r>
              <a:rPr lang="en-US" sz="2000" smtClean="0"/>
              <a:t>2010</a:t>
            </a:r>
            <a:endParaRPr lang="en-US" sz="1600" smtClean="0"/>
          </a:p>
          <a:p>
            <a:pPr eaLnBrk="1" hangingPunct="1"/>
            <a:r>
              <a:rPr lang="en-US" sz="2000" smtClean="0"/>
              <a:t>Provide ABI proxy products in near real-time to SPoRT partners and GOES-R Proving Ground</a:t>
            </a:r>
          </a:p>
          <a:p>
            <a:pPr eaLnBrk="1" hangingPunct="1"/>
            <a:r>
              <a:rPr lang="en-US" sz="2000" smtClean="0"/>
              <a:t>Collaborate with NPOESS to distribute NPP and C1 data</a:t>
            </a:r>
          </a:p>
        </p:txBody>
      </p:sp>
      <p:pic>
        <p:nvPicPr>
          <p:cNvPr id="11269" name="Content Placeholder 23" descr="20091012_1815_HYBRID_IR4_STATE-JA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7175"/>
            <a:ext cx="3425825" cy="34258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1270" name="TextBox 16"/>
          <p:cNvSpPr txBox="1">
            <a:spLocks noChangeArrowheads="1"/>
          </p:cNvSpPr>
          <p:nvPr/>
        </p:nvSpPr>
        <p:spPr bwMode="auto">
          <a:xfrm>
            <a:off x="7231063" y="4270375"/>
            <a:ext cx="838200" cy="369888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MODIS</a:t>
            </a:r>
          </a:p>
        </p:txBody>
      </p:sp>
      <p:sp>
        <p:nvSpPr>
          <p:cNvPr id="11271" name="TextBox 17"/>
          <p:cNvSpPr txBox="1">
            <a:spLocks noChangeArrowheads="1"/>
          </p:cNvSpPr>
          <p:nvPr/>
        </p:nvSpPr>
        <p:spPr bwMode="auto">
          <a:xfrm>
            <a:off x="4911725" y="2757488"/>
            <a:ext cx="838200" cy="369887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GOES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16200000" flipH="1">
            <a:off x="4744244" y="2532856"/>
            <a:ext cx="3336925" cy="132556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TextBox 17"/>
          <p:cNvSpPr txBox="1">
            <a:spLocks noChangeArrowheads="1"/>
          </p:cNvSpPr>
          <p:nvPr/>
        </p:nvSpPr>
        <p:spPr bwMode="auto">
          <a:xfrm>
            <a:off x="5410200" y="1603375"/>
            <a:ext cx="2201863" cy="646113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GOES-R ABI proxy via MODIS/GOES Hybrid</a:t>
            </a:r>
          </a:p>
        </p:txBody>
      </p:sp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0488" y="4640263"/>
            <a:ext cx="1905000" cy="147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80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2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Relevance of Data Distribution to NASA/SPoRT</a:t>
            </a:r>
          </a:p>
        </p:txBody>
      </p:sp>
      <p:sp>
        <p:nvSpPr>
          <p:cNvPr id="3076" name="Content Placeholder 45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sz="2800" smtClean="0"/>
              <a:t>Others could send data.  SPoRT says it is not simply a “data provider”, so why do it? </a:t>
            </a:r>
            <a:br>
              <a:rPr lang="en-US" sz="2800" smtClean="0"/>
            </a:br>
            <a:endParaRPr lang="en-US" sz="2800" smtClean="0"/>
          </a:p>
          <a:p>
            <a:r>
              <a:rPr lang="en-US" sz="2800" smtClean="0"/>
              <a:t>Think B.K. </a:t>
            </a:r>
          </a:p>
          <a:p>
            <a:r>
              <a:rPr lang="en-US" sz="2800" smtClean="0"/>
              <a:t>“Have it your way!”</a:t>
            </a:r>
          </a:p>
          <a:p>
            <a:r>
              <a:rPr lang="en-US" sz="2800" smtClean="0"/>
              <a:t>……in your DSS</a:t>
            </a:r>
          </a:p>
          <a:p>
            <a:r>
              <a:rPr lang="en-US" sz="2800" smtClean="0"/>
              <a:t>……over your area</a:t>
            </a:r>
            <a:endParaRPr lang="en-US" smtClean="0"/>
          </a:p>
        </p:txBody>
      </p:sp>
      <p:pic>
        <p:nvPicPr>
          <p:cNvPr id="13" name="Picture 12" descr="burger-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592263"/>
            <a:ext cx="3032125" cy="453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36416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0" y="5364163"/>
            <a:ext cx="2270125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1400"/>
              <a:t>Disclaimer – this is not an endorsment of Burger 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34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5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3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3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0" y="274638"/>
            <a:ext cx="9086850" cy="1143000"/>
          </a:xfrm>
        </p:spPr>
        <p:txBody>
          <a:bodyPr/>
          <a:lstStyle/>
          <a:p>
            <a:pPr eaLnBrk="1" hangingPunct="1"/>
            <a:r>
              <a:rPr lang="en-US" smtClean="0"/>
              <a:t>Who was, is, and will be receiving data?</a:t>
            </a: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Circa 2007 (6)</a:t>
            </a:r>
          </a:p>
          <a:p>
            <a:pPr lvl="1" eaLnBrk="1" hangingPunct="1"/>
            <a:r>
              <a:rPr lang="en-US" sz="1600" smtClean="0"/>
              <a:t>Huntsville, Nashville, Birmingham, Mobile, Miami, Great Falls</a:t>
            </a:r>
          </a:p>
          <a:p>
            <a:pPr eaLnBrk="1" hangingPunct="1"/>
            <a:r>
              <a:rPr lang="en-US" sz="2000" smtClean="0"/>
              <a:t>2008 expansion (7)</a:t>
            </a:r>
          </a:p>
          <a:p>
            <a:pPr lvl="1" eaLnBrk="1" hangingPunct="1"/>
            <a:r>
              <a:rPr lang="en-US" sz="1600" smtClean="0"/>
              <a:t>Morristown/Knoxville, Melbourne, Tallahassee, Houston/Galveston, Corpus Christi, Albuquerque, and the Space Flight Meteorology group</a:t>
            </a:r>
          </a:p>
          <a:p>
            <a:pPr eaLnBrk="1" hangingPunct="1"/>
            <a:r>
              <a:rPr lang="en-US" sz="2000" smtClean="0"/>
              <a:t>2009 expansion (2)</a:t>
            </a:r>
          </a:p>
          <a:p>
            <a:pPr lvl="1" eaLnBrk="1" hangingPunct="1"/>
            <a:r>
              <a:rPr lang="en-US" sz="1600" smtClean="0"/>
              <a:t>Peach Tree/Atlanta (NALMA), Key West (MODIS), Morristown (MODIS)</a:t>
            </a:r>
          </a:p>
          <a:p>
            <a:pPr eaLnBrk="1" hangingPunct="1"/>
            <a:r>
              <a:rPr lang="en-US" sz="2000" smtClean="0"/>
              <a:t>2010 (4+)</a:t>
            </a:r>
          </a:p>
          <a:p>
            <a:pPr lvl="1" eaLnBrk="1" hangingPunct="1"/>
            <a:r>
              <a:rPr lang="en-US" sz="1600" smtClean="0"/>
              <a:t>Jacksonville (LDAR), El Paso (White Sands LDAR), Boise and Glasgow (MODIS-False Color)</a:t>
            </a:r>
          </a:p>
        </p:txBody>
      </p:sp>
      <p:pic>
        <p:nvPicPr>
          <p:cNvPr id="4101" name="Picture 15" descr="cureent_partn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0788" y="1974850"/>
            <a:ext cx="3686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C:\Documents and Settings\fuellkk\My Documents\NASA_SPoRT\Meetings\NPOESS_GOES_TRDW_2009\image and presentation resources - delete later\Ventyx_logo.gif"/>
          <p:cNvPicPr>
            <a:picLocks noChangeAspect="1" noChangeArrowheads="1"/>
          </p:cNvPicPr>
          <p:nvPr/>
        </p:nvPicPr>
        <p:blipFill>
          <a:blip r:embed="rId5" cstate="print"/>
          <a:srcRect r="26889"/>
          <a:stretch>
            <a:fillRect/>
          </a:stretch>
        </p:blipFill>
        <p:spPr bwMode="auto">
          <a:xfrm>
            <a:off x="8018463" y="4217988"/>
            <a:ext cx="6318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Documents and Settings\fuellkk\My Documents\NASA_SPoRT\Meetings\NPOESS_GOES_TRDW_2009\image and presentation resources - delete later\TWC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8163" y="3846513"/>
            <a:ext cx="371475" cy="3143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Picture 5" descr="C:\Documents and Settings\fuellkk\My Documents\NASA_SPoRT\Meetings\NPOESS_GOES_TRDW_2009\image and presentation resources - delete later\WorldWinds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7613" y="4711700"/>
            <a:ext cx="777875" cy="311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Oval 16"/>
          <p:cNvSpPr/>
          <p:nvPr/>
        </p:nvSpPr>
        <p:spPr>
          <a:xfrm flipV="1">
            <a:off x="7831138" y="3400425"/>
            <a:ext cx="47625" cy="46038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 flipV="1">
            <a:off x="7539038" y="3846513"/>
            <a:ext cx="44450" cy="46037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 flipV="1">
            <a:off x="7192963" y="4144963"/>
            <a:ext cx="44450" cy="4445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 flipV="1">
            <a:off x="7796213" y="4565650"/>
            <a:ext cx="47625" cy="460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7519988" y="3651250"/>
            <a:ext cx="47625" cy="460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 flipV="1">
            <a:off x="7545388" y="4121150"/>
            <a:ext cx="44450" cy="460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 flipV="1">
            <a:off x="7786688" y="4251325"/>
            <a:ext cx="44450" cy="444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 flipV="1">
            <a:off x="6919913" y="4216400"/>
            <a:ext cx="47625" cy="460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 flipV="1">
            <a:off x="6856413" y="4205288"/>
            <a:ext cx="47625" cy="444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 flipV="1">
            <a:off x="6735763" y="4357688"/>
            <a:ext cx="47625" cy="444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 flipV="1">
            <a:off x="6205538" y="3706813"/>
            <a:ext cx="44450" cy="444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 flipV="1">
            <a:off x="6723063" y="3937000"/>
            <a:ext cx="44450" cy="46038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 flipV="1">
            <a:off x="6015038" y="3248025"/>
            <a:ext cx="47625" cy="46038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5767388" y="1746250"/>
            <a:ext cx="1470025" cy="8302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en-US" sz="800" b="1" u="sng"/>
              <a:t>Partners Receiving Data</a:t>
            </a:r>
          </a:p>
          <a:p>
            <a:pPr>
              <a:buClr>
                <a:srgbClr val="FF0000"/>
              </a:buClr>
              <a:defRPr/>
            </a:pPr>
            <a:r>
              <a:rPr lang="en-US" sz="800"/>
              <a:t>Pre SAC 2007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800"/>
              <a:t>New WFOs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800"/>
              <a:t>Private/Govt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800"/>
              <a:t>NWS Regional  HQ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800"/>
              <a:t>Direct Broadcast sites</a:t>
            </a:r>
            <a:endParaRPr lang="en-US" sz="1600"/>
          </a:p>
        </p:txBody>
      </p:sp>
      <p:sp>
        <p:nvSpPr>
          <p:cNvPr id="31" name="Oval 30"/>
          <p:cNvSpPr/>
          <p:nvPr/>
        </p:nvSpPr>
        <p:spPr>
          <a:xfrm flipV="1">
            <a:off x="6415088" y="2068513"/>
            <a:ext cx="47625" cy="444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 flipV="1">
            <a:off x="6554788" y="1955800"/>
            <a:ext cx="44450" cy="460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 flipV="1">
            <a:off x="6494463" y="2193925"/>
            <a:ext cx="44450" cy="46038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 flipV="1">
            <a:off x="6891338" y="2438400"/>
            <a:ext cx="47625" cy="46038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 flipV="1">
            <a:off x="6773863" y="2317750"/>
            <a:ext cx="44450" cy="46038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 flipV="1">
            <a:off x="6110288" y="2698750"/>
            <a:ext cx="47625" cy="460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 flipV="1">
            <a:off x="7370763" y="3673475"/>
            <a:ext cx="44450" cy="460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 flipV="1">
            <a:off x="7370763" y="3800475"/>
            <a:ext cx="44450" cy="460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 flipV="1">
            <a:off x="7377113" y="3914775"/>
            <a:ext cx="44450" cy="460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 flipV="1">
            <a:off x="7313613" y="4127500"/>
            <a:ext cx="44450" cy="460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 flipV="1">
            <a:off x="7821613" y="4489450"/>
            <a:ext cx="44450" cy="460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 flipV="1">
            <a:off x="7183438" y="3055938"/>
            <a:ext cx="44450" cy="46037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 flipV="1">
            <a:off x="7659688" y="4311650"/>
            <a:ext cx="44450" cy="46038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 flipV="1">
            <a:off x="7567613" y="3846513"/>
            <a:ext cx="47625" cy="460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" name="Picture 6" descr="C:\Documents and Settings\fuellkk\My Documents\NASA_SPoRT\Meetings\NPOESS_GOES_TRDW_2009\image and presentation resources - delete later\Battelle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3482975"/>
            <a:ext cx="738188" cy="1746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mtClean="0"/>
              <a:t>How was... and how is data provided to NWS?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3"/>
          </a:xfrm>
        </p:spPr>
        <p:txBody>
          <a:bodyPr/>
          <a:lstStyle/>
          <a:p>
            <a:r>
              <a:rPr lang="en-US" smtClean="0"/>
              <a:t>The way it WAS…..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3"/>
            <a:ext cx="4040188" cy="3951287"/>
          </a:xfrm>
        </p:spPr>
        <p:txBody>
          <a:bodyPr/>
          <a:lstStyle/>
          <a:p>
            <a:r>
              <a:rPr lang="en-US" sz="2000" smtClean="0"/>
              <a:t>FTP</a:t>
            </a:r>
          </a:p>
          <a:p>
            <a:pPr lvl="1"/>
            <a:r>
              <a:rPr lang="en-US" sz="1800" smtClean="0"/>
              <a:t>Each WFO linked to SPoRT (security)</a:t>
            </a:r>
          </a:p>
          <a:p>
            <a:pPr lvl="1"/>
            <a:r>
              <a:rPr lang="en-US" sz="1800" smtClean="0"/>
              <a:t>Constant query for data (latency)</a:t>
            </a:r>
          </a:p>
          <a:p>
            <a:pPr lvl="1"/>
            <a:r>
              <a:rPr lang="en-US" sz="1800" smtClean="0"/>
              <a:t>Hands-on help often needed to receive and display data (logistics)</a:t>
            </a:r>
          </a:p>
        </p:txBody>
      </p:sp>
      <p:sp>
        <p:nvSpPr>
          <p:cNvPr id="51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3"/>
          </a:xfrm>
        </p:spPr>
        <p:txBody>
          <a:bodyPr/>
          <a:lstStyle/>
          <a:p>
            <a:r>
              <a:rPr lang="en-US" smtClean="0"/>
              <a:t>The way it IS…..</a:t>
            </a:r>
          </a:p>
        </p:txBody>
      </p:sp>
      <p:sp>
        <p:nvSpPr>
          <p:cNvPr id="512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3"/>
            <a:ext cx="4041775" cy="3951287"/>
          </a:xfrm>
        </p:spPr>
        <p:txBody>
          <a:bodyPr/>
          <a:lstStyle/>
          <a:p>
            <a:r>
              <a:rPr lang="en-US" sz="2000" smtClean="0"/>
              <a:t>LDM</a:t>
            </a:r>
          </a:p>
          <a:p>
            <a:pPr lvl="1"/>
            <a:r>
              <a:rPr lang="en-US" sz="1800" smtClean="0"/>
              <a:t>Only NWS Regions linked to SPoRT</a:t>
            </a:r>
          </a:p>
          <a:p>
            <a:pPr lvl="1"/>
            <a:r>
              <a:rPr lang="en-US" sz="1800" smtClean="0"/>
              <a:t>Immediate sending of data</a:t>
            </a:r>
          </a:p>
          <a:p>
            <a:pPr lvl="1"/>
            <a:r>
              <a:rPr lang="en-US" sz="1800" smtClean="0"/>
              <a:t>Documentation available for users to customize feed/display</a:t>
            </a:r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36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3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4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graphicFrame>
        <p:nvGraphicFramePr>
          <p:cNvPr id="15" name="Diagram 14"/>
          <p:cNvGraphicFramePr/>
          <p:nvPr/>
        </p:nvGraphicFramePr>
        <p:xfrm>
          <a:off x="1143000" y="3962400"/>
          <a:ext cx="3397627" cy="2563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4540626" y="3505200"/>
          <a:ext cx="3688973" cy="311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22713" y="5867400"/>
            <a:ext cx="2478087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/>
              <a:t>Easier to manage one </a:t>
            </a:r>
            <a:r>
              <a:rPr lang="en-US" sz="1400" b="1" err="1"/>
              <a:t>firehose</a:t>
            </a:r>
            <a:r>
              <a:rPr lang="en-US" sz="1400" b="1"/>
              <a:t> instead of many garden hoses</a:t>
            </a:r>
          </a:p>
        </p:txBody>
      </p:sp>
      <p:cxnSp>
        <p:nvCxnSpPr>
          <p:cNvPr id="24" name="Straight Arrow Connector 23"/>
          <p:cNvCxnSpPr>
            <a:stCxn id="17" idx="1"/>
          </p:cNvCxnSpPr>
          <p:nvPr/>
        </p:nvCxnSpPr>
        <p:spPr>
          <a:xfrm rot="10800000">
            <a:off x="2981325" y="5632450"/>
            <a:ext cx="941388" cy="4635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1"/>
          </p:cNvCxnSpPr>
          <p:nvPr/>
        </p:nvCxnSpPr>
        <p:spPr>
          <a:xfrm rot="10800000">
            <a:off x="3276600" y="5411788"/>
            <a:ext cx="646113" cy="6842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5407025" y="5481638"/>
            <a:ext cx="346075" cy="2063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87738" y="4217988"/>
            <a:ext cx="595312" cy="3381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b="1"/>
              <a:t>FTP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80113" y="4370388"/>
            <a:ext cx="800100" cy="30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b="1"/>
              <a:t>LDM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5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5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Going through NWS Regions</a:t>
            </a:r>
          </a:p>
        </p:txBody>
      </p:sp>
      <p:sp>
        <p:nvSpPr>
          <p:cNvPr id="6148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Why is this important?</a:t>
            </a:r>
          </a:p>
          <a:p>
            <a:pPr lvl="1" eaLnBrk="1" hangingPunct="1"/>
            <a:r>
              <a:rPr lang="en-US" sz="1600" smtClean="0"/>
              <a:t>Simplifies data dissemination</a:t>
            </a:r>
            <a:endParaRPr lang="en-US" sz="1200" smtClean="0"/>
          </a:p>
          <a:p>
            <a:pPr lvl="1" eaLnBrk="1" hangingPunct="1"/>
            <a:r>
              <a:rPr lang="en-US" sz="1600" smtClean="0"/>
              <a:t>WFOs are free to add or subtract data/products as appropriate</a:t>
            </a:r>
          </a:p>
          <a:p>
            <a:pPr lvl="1" eaLnBrk="1" hangingPunct="1"/>
            <a:r>
              <a:rPr lang="en-US" sz="1600" smtClean="0"/>
              <a:t>Easy to add new WFO collaborators</a:t>
            </a:r>
            <a:endParaRPr lang="en-US" sz="1200" smtClean="0"/>
          </a:p>
          <a:p>
            <a:pPr lvl="1" eaLnBrk="1" hangingPunct="1"/>
            <a:r>
              <a:rPr lang="en-US" sz="1600" smtClean="0"/>
              <a:t>Easy to add new products to the stream</a:t>
            </a:r>
          </a:p>
          <a:p>
            <a:pPr lvl="1" eaLnBrk="1" hangingPunct="1"/>
            <a:r>
              <a:rPr lang="en-US" sz="1600" smtClean="0"/>
              <a:t>Shows that NWS Regional HQ supports SPoRT’s mission and “buys into” the collaborative partnership where NASA EOS data is provided in a test bed mode.</a:t>
            </a:r>
          </a:p>
        </p:txBody>
      </p:sp>
      <p:pic>
        <p:nvPicPr>
          <p:cNvPr id="6149" name="Picture 13" descr="MODIS_instructions_screencapture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17638"/>
            <a:ext cx="3478213" cy="4495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971800" y="4983163"/>
            <a:ext cx="1809750" cy="1143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1400"/>
              <a:t>Provide bundled files for AWIPS/D2-d configuration along with 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76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8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7171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Dissemination to other partners</a:t>
            </a:r>
          </a:p>
        </p:txBody>
      </p:sp>
      <p:sp>
        <p:nvSpPr>
          <p:cNvPr id="7172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The Weather Channel</a:t>
            </a:r>
          </a:p>
          <a:p>
            <a:pPr lvl="1" eaLnBrk="1" hangingPunct="1"/>
            <a:r>
              <a:rPr lang="en-US" sz="1600" smtClean="0"/>
              <a:t>GOES E/W and MIMIC TPW for tropics</a:t>
            </a:r>
            <a:br>
              <a:rPr lang="en-US" sz="1600" smtClean="0"/>
            </a:br>
            <a:r>
              <a:rPr lang="en-US" sz="1600" smtClean="0"/>
              <a:t>(FTP, soon to be LDM)</a:t>
            </a:r>
          </a:p>
          <a:p>
            <a:pPr lvl="1" eaLnBrk="1" hangingPunct="1"/>
            <a:r>
              <a:rPr lang="en-US" sz="1600" smtClean="0"/>
              <a:t>Discussed MODIS to receive in future </a:t>
            </a:r>
          </a:p>
          <a:p>
            <a:pPr eaLnBrk="1" hangingPunct="1"/>
            <a:r>
              <a:rPr lang="en-US" sz="2000" smtClean="0"/>
              <a:t>WorldWinds</a:t>
            </a:r>
          </a:p>
          <a:p>
            <a:pPr lvl="1" eaLnBrk="1" hangingPunct="1"/>
            <a:r>
              <a:rPr lang="en-US" sz="1600" smtClean="0"/>
              <a:t>MODIS SST, Chlorophyll composites</a:t>
            </a:r>
            <a:br>
              <a:rPr lang="en-US" sz="1600" smtClean="0"/>
            </a:br>
            <a:r>
              <a:rPr lang="en-US" sz="1600" smtClean="0"/>
              <a:t>(FTP)</a:t>
            </a:r>
          </a:p>
          <a:p>
            <a:pPr eaLnBrk="1" hangingPunct="1"/>
            <a:r>
              <a:rPr lang="en-US" sz="2000" smtClean="0"/>
              <a:t>Battelle/Ventyx</a:t>
            </a:r>
          </a:p>
          <a:p>
            <a:pPr lvl="1" eaLnBrk="1" hangingPunct="1"/>
            <a:r>
              <a:rPr lang="en-US" sz="1600" smtClean="0"/>
              <a:t>NSSL/WRF model output</a:t>
            </a:r>
            <a:br>
              <a:rPr lang="en-US" sz="1600" smtClean="0"/>
            </a:br>
            <a:r>
              <a:rPr lang="en-US" sz="1600" smtClean="0"/>
              <a:t>(FTP)</a:t>
            </a:r>
          </a:p>
          <a:p>
            <a:pPr eaLnBrk="1" hangingPunct="1"/>
            <a:r>
              <a:rPr lang="en-US" sz="2000" smtClean="0"/>
              <a:t>FAA/ENSCO </a:t>
            </a:r>
            <a:r>
              <a:rPr lang="en-US" sz="1400" smtClean="0"/>
              <a:t>(</a:t>
            </a:r>
            <a:r>
              <a:rPr lang="en-US" sz="1400" i="1" smtClean="0"/>
              <a:t>during 2008 project</a:t>
            </a:r>
            <a:r>
              <a:rPr lang="en-US" sz="1400" smtClean="0"/>
              <a:t>)</a:t>
            </a:r>
            <a:endParaRPr lang="en-US" sz="2000" smtClean="0"/>
          </a:p>
          <a:p>
            <a:pPr lvl="1" eaLnBrk="1" hangingPunct="1"/>
            <a:r>
              <a:rPr lang="en-US" sz="1600" smtClean="0"/>
              <a:t>NSSL/WRF, MODIS </a:t>
            </a:r>
            <a:br>
              <a:rPr lang="en-US" sz="1600" smtClean="0"/>
            </a:br>
            <a:r>
              <a:rPr lang="en-US" sz="1600" smtClean="0"/>
              <a:t>(LDM)</a:t>
            </a:r>
          </a:p>
          <a:p>
            <a:pPr eaLnBrk="1" hangingPunct="1"/>
            <a:r>
              <a:rPr lang="en-US" sz="2000" smtClean="0"/>
              <a:t>WFO Eureka </a:t>
            </a:r>
            <a:r>
              <a:rPr lang="en-US" sz="1400" smtClean="0"/>
              <a:t>(</a:t>
            </a:r>
            <a:r>
              <a:rPr lang="en-US" sz="1400" i="1" smtClean="0"/>
              <a:t>request from NESDIS</a:t>
            </a:r>
            <a:r>
              <a:rPr lang="en-US" sz="1400" smtClean="0"/>
              <a:t>)</a:t>
            </a:r>
            <a:endParaRPr lang="en-US" sz="2000" smtClean="0"/>
          </a:p>
          <a:p>
            <a:pPr lvl="1" eaLnBrk="1" hangingPunct="1"/>
            <a:r>
              <a:rPr lang="en-US" sz="1600" smtClean="0"/>
              <a:t>NESDIS 9km SST from GOES/POES</a:t>
            </a:r>
          </a:p>
        </p:txBody>
      </p:sp>
      <p:sp>
        <p:nvSpPr>
          <p:cNvPr id="13" name="Content Placeholder 16"/>
          <p:cNvSpPr txBox="1">
            <a:spLocks/>
          </p:cNvSpPr>
          <p:nvPr/>
        </p:nvSpPr>
        <p:spPr bwMode="auto">
          <a:xfrm>
            <a:off x="4800600" y="1600200"/>
            <a:ext cx="4114800" cy="4525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/>
              <a:t>Why do we make this effort?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/>
              <a:t>Promotes the use of NASA/EOS data in a variety of applications outside of NWS operational forecasting environment.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/>
              <a:t>Tests the value added to standard industry products.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/>
              <a:t>Fosters relationships for funded projects.</a:t>
            </a:r>
          </a:p>
        </p:txBody>
      </p:sp>
      <p:pic>
        <p:nvPicPr>
          <p:cNvPr id="16" name="Picture 15" descr="NSSLWRFexample_dataD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5863" y="4362450"/>
            <a:ext cx="2420937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105400" y="5178425"/>
            <a:ext cx="1828800" cy="1066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1400"/>
              <a:t>NSSL/WRF model provides input to Battelle/Ventyx for energy load forecasts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MODIS SST for WRF EMS</a:t>
            </a:r>
          </a:p>
        </p:txBody>
      </p:sp>
      <p:sp>
        <p:nvSpPr>
          <p:cNvPr id="8195" name="Content Placeholder 16"/>
          <p:cNvSpPr>
            <a:spLocks noGrp="1"/>
          </p:cNvSpPr>
          <p:nvPr>
            <p:ph idx="1"/>
          </p:nvPr>
        </p:nvSpPr>
        <p:spPr>
          <a:xfrm>
            <a:off x="76200" y="1447800"/>
            <a:ext cx="4114800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MODIS SST composites</a:t>
            </a:r>
          </a:p>
          <a:p>
            <a:pPr lvl="1" eaLnBrk="1" hangingPunct="1"/>
            <a:r>
              <a:rPr lang="en-US" sz="1600" smtClean="0"/>
              <a:t>2km resolution</a:t>
            </a:r>
          </a:p>
          <a:p>
            <a:pPr lvl="1" eaLnBrk="1" hangingPunct="1"/>
            <a:r>
              <a:rPr lang="en-US" sz="1600" smtClean="0"/>
              <a:t>Available via FTP</a:t>
            </a:r>
            <a:br>
              <a:rPr lang="en-US" sz="1600" smtClean="0"/>
            </a:br>
            <a:endParaRPr lang="en-US" sz="1600" smtClean="0"/>
          </a:p>
          <a:p>
            <a:pPr eaLnBrk="1" hangingPunct="1"/>
            <a:r>
              <a:rPr lang="en-US" sz="2000" smtClean="0"/>
              <a:t>Auto ingest option included by developers in WRF EMS v3</a:t>
            </a:r>
          </a:p>
          <a:p>
            <a:pPr lvl="1" eaLnBrk="1" hangingPunct="1"/>
            <a:r>
              <a:rPr lang="en-US" sz="1600" smtClean="0"/>
              <a:t>Surface boundary initialization</a:t>
            </a:r>
          </a:p>
          <a:p>
            <a:pPr lvl="1" eaLnBrk="1" hangingPunct="1"/>
            <a:r>
              <a:rPr lang="en-US" sz="1600" smtClean="0"/>
              <a:t>Default option over using NCEP </a:t>
            </a:r>
            <a:br>
              <a:rPr lang="en-US" sz="1600" smtClean="0"/>
            </a:br>
            <a:r>
              <a:rPr lang="en-US" sz="1600" smtClean="0"/>
              <a:t>Real-Time Global (RTG) SSTs</a:t>
            </a:r>
            <a:br>
              <a:rPr lang="en-US" sz="1600" smtClean="0"/>
            </a:br>
            <a:endParaRPr lang="en-US" sz="1600" smtClean="0"/>
          </a:p>
          <a:p>
            <a:pPr eaLnBrk="1" hangingPunct="1"/>
            <a:r>
              <a:rPr lang="en-US" sz="2000" smtClean="0"/>
              <a:t>Infrastructure exists in application software for full transition</a:t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8196" name="TextBox 12"/>
          <p:cNvSpPr txBox="1">
            <a:spLocks noChangeArrowheads="1"/>
          </p:cNvSpPr>
          <p:nvPr/>
        </p:nvSpPr>
        <p:spPr bwMode="auto">
          <a:xfrm>
            <a:off x="5791200" y="2438400"/>
            <a:ext cx="227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Graphic: get SST composites and some other WRF output graphic</a:t>
            </a:r>
          </a:p>
        </p:txBody>
      </p:sp>
      <p:pic>
        <p:nvPicPr>
          <p:cNvPr id="8197" name="Picture 17" descr="C:\Documents and Settings\fuellkk\My Documents\NASA_SPoRT\Modeling\MIASST\2007052403\sst-modis_2007052403_f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2192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8199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0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820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922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2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92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9219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AWIPS II will change things…</a:t>
            </a:r>
          </a:p>
        </p:txBody>
      </p:sp>
      <p:sp>
        <p:nvSpPr>
          <p:cNvPr id="9220" name="Content Placeholder 16"/>
          <p:cNvSpPr>
            <a:spLocks noGrp="1"/>
          </p:cNvSpPr>
          <p:nvPr>
            <p:ph idx="1"/>
          </p:nvPr>
        </p:nvSpPr>
        <p:spPr>
          <a:xfrm>
            <a:off x="2286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Presently create several grids at varying resolutions to cover geographic areas of interest</a:t>
            </a:r>
          </a:p>
          <a:p>
            <a:pPr lvl="1" eaLnBrk="1" hangingPunct="1"/>
            <a:r>
              <a:rPr lang="en-US" sz="1600" smtClean="0"/>
              <a:t>i.e. 4km conus, 1km region, </a:t>
            </a:r>
            <a:br>
              <a:rPr lang="en-US" sz="1600" smtClean="0"/>
            </a:br>
            <a:r>
              <a:rPr lang="en-US" sz="1600" smtClean="0"/>
              <a:t>500m state, 250m WFO scales</a:t>
            </a:r>
          </a:p>
          <a:p>
            <a:pPr eaLnBrk="1" hangingPunct="1"/>
            <a:r>
              <a:rPr lang="en-US" sz="2000" smtClean="0"/>
              <a:t>AWIPS II should allow 1 data file at the highest resolution.  Then just zoom and pan.</a:t>
            </a:r>
          </a:p>
          <a:p>
            <a:pPr lvl="1" eaLnBrk="1" hangingPunct="1"/>
            <a:r>
              <a:rPr lang="en-US" sz="1600" smtClean="0"/>
              <a:t>Can NWS bandwidth handle it?</a:t>
            </a:r>
          </a:p>
          <a:p>
            <a:pPr lvl="1" eaLnBrk="1" hangingPunct="1"/>
            <a:r>
              <a:rPr lang="en-US" sz="1600" smtClean="0"/>
              <a:t>Can AWIPS II graphic card handle it?</a:t>
            </a:r>
          </a:p>
          <a:p>
            <a:pPr eaLnBrk="1" hangingPunct="1"/>
            <a:r>
              <a:rPr lang="en-US" sz="2000" smtClean="0"/>
              <a:t>Data to be sent in a more raw form to retain higher fidelity</a:t>
            </a:r>
          </a:p>
        </p:txBody>
      </p:sp>
      <p:pic>
        <p:nvPicPr>
          <p:cNvPr id="9221" name="Picture 12" descr="20091117_1937_modis_cconus_tcc.png"/>
          <p:cNvPicPr>
            <a:picLocks noChangeAspect="1"/>
          </p:cNvPicPr>
          <p:nvPr/>
        </p:nvPicPr>
        <p:blipFill>
          <a:blip r:embed="rId4" cstate="print"/>
          <a:srcRect l="23347" t="15556" r="5663" b="12222"/>
          <a:stretch>
            <a:fillRect/>
          </a:stretch>
        </p:blipFill>
        <p:spPr bwMode="auto">
          <a:xfrm>
            <a:off x="4398963" y="1676400"/>
            <a:ext cx="4687887" cy="41449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324600" y="3276600"/>
            <a:ext cx="174625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0" y="3886200"/>
            <a:ext cx="830263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67563" y="4076700"/>
            <a:ext cx="300037" cy="266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0276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7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7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028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0243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10244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“Have it your way.”</a:t>
            </a:r>
          </a:p>
          <a:p>
            <a:pPr eaLnBrk="1" hangingPunct="1"/>
            <a:r>
              <a:rPr lang="en-US" sz="2400" smtClean="0"/>
              <a:t>FTP to LDM</a:t>
            </a:r>
          </a:p>
          <a:p>
            <a:pPr eaLnBrk="1" hangingPunct="1"/>
            <a:r>
              <a:rPr lang="en-US" sz="2400" smtClean="0"/>
              <a:t>Buy-in from NWS Regions</a:t>
            </a:r>
          </a:p>
          <a:p>
            <a:pPr eaLnBrk="1" hangingPunct="1"/>
            <a:r>
              <a:rPr lang="en-US" sz="2400" smtClean="0"/>
              <a:t>Increased resources to maintain/monitor data flow</a:t>
            </a:r>
          </a:p>
          <a:p>
            <a:pPr lvl="1" eaLnBrk="1" hangingPunct="1"/>
            <a:r>
              <a:rPr lang="en-US" sz="1800" smtClean="0"/>
              <a:t>Fewer disruptions to end users</a:t>
            </a:r>
          </a:p>
          <a:p>
            <a:pPr lvl="1" eaLnBrk="1" hangingPunct="1"/>
            <a:r>
              <a:rPr lang="en-US" sz="1800" smtClean="0"/>
              <a:t>Shorter time during outages</a:t>
            </a:r>
          </a:p>
          <a:p>
            <a:pPr lvl="1" eaLnBrk="1" hangingPunct="1"/>
            <a:r>
              <a:rPr lang="en-US" sz="1800" smtClean="0"/>
              <a:t>Established main points of contact for improved communication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407150" y="2116138"/>
            <a:ext cx="576263" cy="366712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</a:rPr>
              <a:t>CIRA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046913" y="2116138"/>
            <a:ext cx="574675" cy="366712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</a:rPr>
              <a:t>GOES Aviation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67388" y="2116138"/>
            <a:ext cx="576262" cy="366712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</a:rPr>
              <a:t>MODIS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64125" y="2116138"/>
            <a:ext cx="576263" cy="366712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AMSRE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686675" y="2116138"/>
            <a:ext cx="574675" cy="366712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</a:rPr>
              <a:t>ADAS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302500" y="3030538"/>
            <a:ext cx="576263" cy="366712"/>
          </a:xfrm>
          <a:prstGeom prst="rect">
            <a:avLst/>
          </a:prstGeom>
          <a:solidFill>
            <a:srgbClr val="7030A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Matrix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535738" y="3030538"/>
            <a:ext cx="574675" cy="366712"/>
          </a:xfrm>
          <a:prstGeom prst="rect">
            <a:avLst/>
          </a:prstGeom>
          <a:solidFill>
            <a:srgbClr val="7030A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Drizzle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830888" y="3030538"/>
            <a:ext cx="576262" cy="366712"/>
          </a:xfrm>
          <a:prstGeom prst="rect">
            <a:avLst/>
          </a:prstGeom>
          <a:solidFill>
            <a:srgbClr val="7030A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Infrared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278563" y="3944938"/>
            <a:ext cx="576262" cy="366712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Sport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ldm1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276975" y="5653088"/>
            <a:ext cx="576263" cy="366712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WFO</a:t>
            </a:r>
            <a:br>
              <a:rPr lang="en-US" sz="1200" dirty="0"/>
            </a:br>
            <a:r>
              <a:rPr lang="en-US" sz="1200" dirty="0"/>
              <a:t>Partner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584825" y="5653088"/>
            <a:ext cx="576263" cy="366712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WFO</a:t>
            </a:r>
            <a:br>
              <a:rPr lang="en-US" sz="1200" dirty="0"/>
            </a:br>
            <a:r>
              <a:rPr lang="en-US" sz="1200" dirty="0"/>
              <a:t>Partner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064125" y="3030538"/>
            <a:ext cx="576263" cy="366712"/>
          </a:xfrm>
          <a:prstGeom prst="rect">
            <a:avLst/>
          </a:prstGeom>
          <a:solidFill>
            <a:srgbClr val="7030A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Icebox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302500" y="3700463"/>
            <a:ext cx="576263" cy="366712"/>
          </a:xfrm>
          <a:prstGeom prst="rect">
            <a:avLst/>
          </a:prstGeom>
          <a:solidFill>
            <a:srgbClr val="7030A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Branch</a:t>
            </a:r>
          </a:p>
        </p:txBody>
      </p:sp>
      <p:cxnSp>
        <p:nvCxnSpPr>
          <p:cNvPr id="27" name="Elbow Connector 26"/>
          <p:cNvCxnSpPr>
            <a:stCxn id="18" idx="2"/>
            <a:endCxn id="19" idx="0"/>
          </p:cNvCxnSpPr>
          <p:nvPr/>
        </p:nvCxnSpPr>
        <p:spPr bwMode="auto">
          <a:xfrm rot="5400000">
            <a:off x="7508082" y="2564606"/>
            <a:ext cx="547688" cy="38417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9" idx="2"/>
            <a:endCxn id="26" idx="0"/>
          </p:cNvCxnSpPr>
          <p:nvPr/>
        </p:nvCxnSpPr>
        <p:spPr bwMode="auto">
          <a:xfrm rot="5400000">
            <a:off x="7437438" y="3549650"/>
            <a:ext cx="306388" cy="15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0" idx="2"/>
            <a:endCxn id="22" idx="0"/>
          </p:cNvCxnSpPr>
          <p:nvPr/>
        </p:nvCxnSpPr>
        <p:spPr bwMode="auto">
          <a:xfrm rot="5400000">
            <a:off x="6421438" y="3543300"/>
            <a:ext cx="547688" cy="2555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1" idx="2"/>
            <a:endCxn id="22" idx="0"/>
          </p:cNvCxnSpPr>
          <p:nvPr/>
        </p:nvCxnSpPr>
        <p:spPr bwMode="auto">
          <a:xfrm rot="16200000" flipH="1">
            <a:off x="6069807" y="3447256"/>
            <a:ext cx="547688" cy="44767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5" idx="3"/>
            <a:endCxn id="21" idx="1"/>
          </p:cNvCxnSpPr>
          <p:nvPr/>
        </p:nvCxnSpPr>
        <p:spPr bwMode="auto">
          <a:xfrm>
            <a:off x="5640388" y="3214688"/>
            <a:ext cx="19050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44" idx="2"/>
            <a:endCxn id="24" idx="0"/>
          </p:cNvCxnSpPr>
          <p:nvPr/>
        </p:nvCxnSpPr>
        <p:spPr bwMode="auto">
          <a:xfrm rot="5400000">
            <a:off x="5903119" y="4985544"/>
            <a:ext cx="638175" cy="69691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44" idx="2"/>
            <a:endCxn id="23" idx="0"/>
          </p:cNvCxnSpPr>
          <p:nvPr/>
        </p:nvCxnSpPr>
        <p:spPr bwMode="auto">
          <a:xfrm rot="5400000">
            <a:off x="6249194" y="5331619"/>
            <a:ext cx="638175" cy="476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7" idx="2"/>
            <a:endCxn id="25" idx="0"/>
          </p:cNvCxnSpPr>
          <p:nvPr/>
        </p:nvCxnSpPr>
        <p:spPr bwMode="auto">
          <a:xfrm rot="5400000">
            <a:off x="5076825" y="2757488"/>
            <a:ext cx="550863" cy="15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6" idx="2"/>
            <a:endCxn id="20" idx="0"/>
          </p:cNvCxnSpPr>
          <p:nvPr/>
        </p:nvCxnSpPr>
        <p:spPr bwMode="auto">
          <a:xfrm rot="16200000" flipH="1">
            <a:off x="6165056" y="2372519"/>
            <a:ext cx="547688" cy="7683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4" idx="2"/>
            <a:endCxn id="20" idx="0"/>
          </p:cNvCxnSpPr>
          <p:nvPr/>
        </p:nvCxnSpPr>
        <p:spPr bwMode="auto">
          <a:xfrm rot="16200000" flipH="1">
            <a:off x="6484938" y="2692400"/>
            <a:ext cx="547688" cy="1285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5" idx="2"/>
            <a:endCxn id="20" idx="0"/>
          </p:cNvCxnSpPr>
          <p:nvPr/>
        </p:nvCxnSpPr>
        <p:spPr bwMode="auto">
          <a:xfrm rot="5400000">
            <a:off x="6804819" y="2501106"/>
            <a:ext cx="547688" cy="51117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6" idx="1"/>
            <a:endCxn id="22" idx="3"/>
          </p:cNvCxnSpPr>
          <p:nvPr/>
        </p:nvCxnSpPr>
        <p:spPr bwMode="auto">
          <a:xfrm rot="10800000" flipV="1">
            <a:off x="6854825" y="3884613"/>
            <a:ext cx="447675" cy="24447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 bwMode="auto">
          <a:xfrm>
            <a:off x="6992938" y="5653088"/>
            <a:ext cx="574675" cy="366712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WFO</a:t>
            </a:r>
            <a:br>
              <a:rPr lang="en-US" sz="1200" dirty="0"/>
            </a:br>
            <a:r>
              <a:rPr lang="en-US" sz="1200" dirty="0"/>
              <a:t>Partner</a:t>
            </a:r>
          </a:p>
        </p:txBody>
      </p:sp>
      <p:cxnSp>
        <p:nvCxnSpPr>
          <p:cNvPr id="40" name="Elbow Connector 39"/>
          <p:cNvCxnSpPr>
            <a:stCxn id="44" idx="2"/>
            <a:endCxn id="39" idx="0"/>
          </p:cNvCxnSpPr>
          <p:nvPr/>
        </p:nvCxnSpPr>
        <p:spPr bwMode="auto">
          <a:xfrm rot="16200000" flipH="1">
            <a:off x="6606381" y="4979195"/>
            <a:ext cx="638175" cy="70961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 bwMode="auto">
          <a:xfrm>
            <a:off x="8005763" y="2911475"/>
            <a:ext cx="639762" cy="366713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</a:rPr>
              <a:t>Total Lightning</a:t>
            </a:r>
          </a:p>
        </p:txBody>
      </p:sp>
      <p:cxnSp>
        <p:nvCxnSpPr>
          <p:cNvPr id="42" name="Elbow Connector 64"/>
          <p:cNvCxnSpPr>
            <a:stCxn id="41" idx="2"/>
            <a:endCxn id="26" idx="3"/>
          </p:cNvCxnSpPr>
          <p:nvPr/>
        </p:nvCxnSpPr>
        <p:spPr bwMode="auto">
          <a:xfrm rot="5400000">
            <a:off x="7799388" y="3357563"/>
            <a:ext cx="606425" cy="447675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 bwMode="auto">
          <a:xfrm>
            <a:off x="6284913" y="4648200"/>
            <a:ext cx="569912" cy="366713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SRHQ</a:t>
            </a:r>
          </a:p>
        </p:txBody>
      </p:sp>
      <p:cxnSp>
        <p:nvCxnSpPr>
          <p:cNvPr id="49" name="Elbow Connector 48"/>
          <p:cNvCxnSpPr>
            <a:stCxn id="22" idx="2"/>
            <a:endCxn id="44" idx="0"/>
          </p:cNvCxnSpPr>
          <p:nvPr/>
        </p:nvCxnSpPr>
        <p:spPr bwMode="auto">
          <a:xfrm rot="16200000" flipH="1">
            <a:off x="6400801" y="4478337"/>
            <a:ext cx="336550" cy="317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800</Words>
  <Application>Microsoft Office PowerPoint</Application>
  <PresentationFormat>On-screen Show (4:3)</PresentationFormat>
  <Paragraphs>149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Data Dissemination</vt:lpstr>
      <vt:lpstr>Relevance of Data Distribution to NASA/SPoRT</vt:lpstr>
      <vt:lpstr>Who was, is, and will be receiving data?</vt:lpstr>
      <vt:lpstr>How was... and how is data provided to NWS?</vt:lpstr>
      <vt:lpstr>Going through NWS Regions</vt:lpstr>
      <vt:lpstr>Dissemination to other partners</vt:lpstr>
      <vt:lpstr>MODIS SST for WRF EMS</vt:lpstr>
      <vt:lpstr>How AWIPS II will change things…</vt:lpstr>
      <vt:lpstr>Summary</vt:lpstr>
      <vt:lpstr>Future Work - Data Dissemination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71</cp:revision>
  <dcterms:created xsi:type="dcterms:W3CDTF">2009-10-14T04:03:29Z</dcterms:created>
  <dcterms:modified xsi:type="dcterms:W3CDTF">2009-11-18T12:35:53Z</dcterms:modified>
</cp:coreProperties>
</file>