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8" r:id="rId2"/>
    <p:sldId id="260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1EF958-86DB-46EE-BF7C-F32B59D1A97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CECCD6-2D8D-4C5A-AAE7-964B2BDA6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7DDF25-4947-49DE-B1E4-58B3E29B7C7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252D46-F39D-42AB-AEDE-288F6E6A3235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3014-F9D5-4A5E-9701-BA191F01B89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02F6-9B66-4B86-9EBE-CE985CAE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0C8A-C7DC-4159-A9F1-ED60D9312AA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2FFF-BD5A-461E-BA56-6D9B4521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559E-8907-4B14-A31E-F76DFFF04F7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7C8C-AEB1-44E5-8189-3E91B970B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1A3D-6EC6-469A-A482-1E025256150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5343-9C15-4339-8660-74F773782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5D3-796B-4D43-8AAE-40C44AC05D9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BEE2-6EA7-43E6-A0DB-9248BC619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BE37-F3AD-4699-ADC1-636467C7690D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32E1-E2BA-49B8-95EB-F079F2CD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91B1-EF6A-4CDE-AC13-5183FF9F553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652E-F46C-4FA2-88E4-3533DA4F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89FC-32A1-417C-BF6F-DAC18570D89D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0465-CCD5-49F5-80B1-9CEFCD094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DF6F-D825-497C-BE92-DA513EF9EF3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5106-D357-4DEF-AD52-4C2A3EF9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BB39-8CD9-4B62-AB42-F57436A4F5D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AD56-A832-4EEE-9C7B-9E788E6DF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7FAE-2E3C-4956-86FF-9BDE2CFF6C8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C3A1-58E9-4797-B3EF-AE3FECCA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5D1686-4AE1-4470-B09F-185B15C732E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83F630-7621-49B3-9647-4628497F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391400" cy="993775"/>
          </a:xfrm>
        </p:spPr>
        <p:txBody>
          <a:bodyPr/>
          <a:lstStyle/>
          <a:p>
            <a:pPr eaLnBrk="1" hangingPunct="1"/>
            <a:r>
              <a:rPr lang="en-US" sz="3200" smtClean="0"/>
              <a:t>Gary Jedlovec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305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Role of External Partners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363913"/>
            <a:ext cx="1639888" cy="1679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>
                <a:latin typeface="Calibri" pitchFamily="34" charset="0"/>
              </a:rPr>
              <a:t>Definitions</a:t>
            </a:r>
          </a:p>
          <a:p>
            <a:r>
              <a:rPr lang="en-US" sz="2600">
                <a:latin typeface="Calibri" pitchFamily="34" charset="0"/>
              </a:rPr>
              <a:t>Partners</a:t>
            </a:r>
          </a:p>
          <a:p>
            <a:r>
              <a:rPr lang="en-US" sz="2600">
                <a:latin typeface="Calibri" pitchFamily="34" charset="0"/>
              </a:rPr>
              <a:t>Function</a:t>
            </a:r>
          </a:p>
          <a:p>
            <a:endParaRPr lang="en-US" sz="2600">
              <a:latin typeface="Calibri" pitchFamily="34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85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Partners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57200" y="1303338"/>
            <a:ext cx="82296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>
                <a:latin typeface="Calibri" pitchFamily="34" charset="0"/>
              </a:rPr>
              <a:t>What/who is a partner?</a:t>
            </a:r>
          </a:p>
          <a:p>
            <a:pPr marL="115888" indent="-115888">
              <a:lnSpc>
                <a:spcPct val="85000"/>
              </a:lnSpc>
              <a:spcAft>
                <a:spcPts val="600"/>
              </a:spcAft>
            </a:pPr>
            <a:r>
              <a:rPr lang="en-US" sz="2000" u="sng">
                <a:latin typeface="Calibri" pitchFamily="34" charset="0"/>
              </a:rPr>
              <a:t>Stakeholders</a:t>
            </a:r>
            <a:r>
              <a:rPr lang="en-US" sz="2000">
                <a:latin typeface="Calibri" pitchFamily="34" charset="0"/>
              </a:rPr>
              <a:t> – those who invest in and gain from the success of the project</a:t>
            </a:r>
          </a:p>
          <a:p>
            <a:pPr marL="346075" lvl="1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600">
                <a:latin typeface="Calibri" pitchFamily="34" charset="0"/>
              </a:rPr>
              <a:t> NASA Earth science research and applications programs </a:t>
            </a:r>
          </a:p>
          <a:p>
            <a:pPr marL="346075" lvl="1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600">
                <a:latin typeface="Calibri" pitchFamily="34" charset="0"/>
              </a:rPr>
              <a:t> NOAA NWS WFOs, regional offices and Headquarters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>
                <a:latin typeface="Calibri" pitchFamily="34" charset="0"/>
              </a:rPr>
              <a:t>Beneficiaries</a:t>
            </a:r>
            <a:r>
              <a:rPr lang="en-US" sz="2000">
                <a:latin typeface="Calibri" pitchFamily="34" charset="0"/>
              </a:rPr>
              <a:t> -  a group or organization that profits or benefits from the success of the project  </a:t>
            </a:r>
          </a:p>
          <a:p>
            <a:pPr marL="346075" lvl="1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600">
                <a:latin typeface="Calibri" pitchFamily="34" charset="0"/>
              </a:rPr>
              <a:t> stakeholders - the NASA and NOAA entities </a:t>
            </a:r>
          </a:p>
          <a:p>
            <a:pPr marL="346075" lvl="1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600">
                <a:latin typeface="Calibri" pitchFamily="34" charset="0"/>
              </a:rPr>
              <a:t> end users – WFOs, private sector partners ENSCO, WorldWinds, TWC, universities, etc.</a:t>
            </a:r>
          </a:p>
          <a:p>
            <a:pPr marL="346075" lvl="1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600">
                <a:latin typeface="Calibri" pitchFamily="34" charset="0"/>
              </a:rPr>
              <a:t> general public is an indirect beneficiary of SPoRT’s success through improved forecasts provided by end users 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u="sng">
                <a:latin typeface="Calibri" pitchFamily="34" charset="0"/>
              </a:rPr>
              <a:t>Partners</a:t>
            </a:r>
            <a:r>
              <a:rPr lang="en-US">
                <a:latin typeface="Calibri" pitchFamily="34" charset="0"/>
              </a:rPr>
              <a:t> -  individuals, groups, or organizations who provide an asset or capability to SPoRT</a:t>
            </a:r>
          </a:p>
          <a:p>
            <a:pPr marL="346075" lvl="1" indent="-1158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1600">
                <a:latin typeface="Calibri" pitchFamily="34" charset="0"/>
              </a:rPr>
              <a:t> end users are partners when they provide feedback to SPoRT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SPoRT engages two types of partners (supporting and collaborative) in the planning and execution of the project activities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1171575"/>
            <a:ext cx="8229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15888" indent="-115888">
              <a:lnSpc>
                <a:spcPct val="85000"/>
              </a:lnSpc>
              <a:spcAft>
                <a:spcPts val="1200"/>
              </a:spcAft>
            </a:pPr>
            <a:r>
              <a:rPr lang="en-US" sz="2400">
                <a:latin typeface="Calibri" pitchFamily="34" charset="0"/>
              </a:rPr>
              <a:t>SPoRT engages both supporting and collaborative partners in the planning and execution of the project activities</a:t>
            </a:r>
          </a:p>
          <a:p>
            <a:pPr marL="115888" indent="-115888">
              <a:lnSpc>
                <a:spcPct val="85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000" u="sng">
                <a:latin typeface="Calibri" pitchFamily="34" charset="0"/>
              </a:rPr>
              <a:t>Collaborative partners</a:t>
            </a:r>
          </a:p>
          <a:p>
            <a:pPr marL="631825" lvl="1" indent="-2301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stakeholders and beneficiaries</a:t>
            </a:r>
          </a:p>
          <a:p>
            <a:pPr marL="631825" lvl="1" indent="-2301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often providing programmatic or financial support (direct or in-kind)</a:t>
            </a:r>
          </a:p>
          <a:p>
            <a:pPr marL="631825" lvl="1" indent="-2301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some partners are both collaborating and supporting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>
                <a:latin typeface="Calibri" pitchFamily="34" charset="0"/>
              </a:rPr>
              <a:t>Supporting partners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 marL="631825" lvl="1" indent="-2301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help SPoRT conduct the research and transitional activities </a:t>
            </a:r>
          </a:p>
          <a:p>
            <a:pPr marL="631825" lvl="1" indent="-2301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</a:rPr>
              <a:t>provide capabilities such as technical expertise, computation resources, data, or other enabling capabilities</a:t>
            </a:r>
          </a:p>
          <a:p>
            <a:pPr marL="631825" lvl="1" indent="-230188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Aft>
                <a:spcPts val="600"/>
              </a:spcAft>
            </a:pPr>
            <a:r>
              <a:rPr lang="en-US" sz="2000" u="sng">
                <a:latin typeface="Calibri" pitchFamily="34" charset="0"/>
              </a:rPr>
              <a:t>Internal</a:t>
            </a:r>
            <a:r>
              <a:rPr lang="en-US" sz="2000">
                <a:latin typeface="Calibri" pitchFamily="34" charset="0"/>
              </a:rPr>
              <a:t>:  NASA/MSFC, </a:t>
            </a:r>
            <a:r>
              <a:rPr lang="en-US"/>
              <a:t>UAH, ENSCO, Raytheon, USRA</a:t>
            </a:r>
            <a:endParaRPr lang="en-US" sz="20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</a:pPr>
            <a:r>
              <a:rPr lang="en-US" sz="2000" u="sng">
                <a:latin typeface="Calibri" pitchFamily="34" charset="0"/>
              </a:rPr>
              <a:t>External</a:t>
            </a:r>
            <a:r>
              <a:rPr lang="en-US" sz="2000">
                <a:latin typeface="Calibri" pitchFamily="34" charset="0"/>
              </a:rPr>
              <a:t>:  NESDIS, JCSDA, GSFC/GMAO, NWS/SR/WFOs, JPL, UCAR/COMET,   </a:t>
            </a:r>
          </a:p>
          <a:p>
            <a:pPr marL="115888" indent="-115888">
              <a:lnSpc>
                <a:spcPct val="85000"/>
              </a:lnSpc>
              <a:spcAft>
                <a:spcPts val="600"/>
              </a:spcAft>
            </a:pPr>
            <a:r>
              <a:rPr lang="en-US" sz="2000">
                <a:latin typeface="Calibri" pitchFamily="34" charset="0"/>
              </a:rPr>
              <a:t>                     NSSL/HWT, UW, USF, CIRA, WorldWinds, Inc. </a:t>
            </a:r>
          </a:p>
        </p:txBody>
      </p:sp>
      <p:sp>
        <p:nvSpPr>
          <p:cNvPr id="20485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Partners</a:t>
            </a:r>
          </a:p>
        </p:txBody>
      </p: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48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49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150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51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81000" y="1171575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15888" indent="-115888">
              <a:lnSpc>
                <a:spcPct val="85000"/>
              </a:lnSpc>
              <a:spcAft>
                <a:spcPts val="1200"/>
              </a:spcAft>
            </a:pPr>
            <a:r>
              <a:rPr lang="en-US" sz="2000" u="sng">
                <a:latin typeface="Calibri" pitchFamily="34" charset="0"/>
              </a:rPr>
              <a:t>Internal</a:t>
            </a:r>
            <a:r>
              <a:rPr lang="en-US" sz="2000">
                <a:latin typeface="Calibri" pitchFamily="34" charset="0"/>
              </a:rPr>
              <a:t>:  NASA/MSFC, </a:t>
            </a:r>
            <a:r>
              <a:rPr lang="en-US">
                <a:latin typeface="Calibri" pitchFamily="34" charset="0"/>
              </a:rPr>
              <a:t>UAH, ENSCO, Raytheon, USRA - provide infrastructure, manpower, institution and computational resources</a:t>
            </a:r>
            <a:endParaRPr lang="en-US" sz="20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Aft>
                <a:spcPts val="600"/>
              </a:spcAft>
            </a:pPr>
            <a:r>
              <a:rPr lang="en-US" sz="2000" u="sng">
                <a:latin typeface="Calibri" pitchFamily="34" charset="0"/>
              </a:rPr>
              <a:t>External</a:t>
            </a:r>
            <a:r>
              <a:rPr lang="en-US" sz="2000">
                <a:latin typeface="Calibri" pitchFamily="34" charset="0"/>
              </a:rPr>
              <a:t>: </a:t>
            </a:r>
          </a:p>
          <a:p>
            <a:pPr marL="115888" indent="-115888">
              <a:lnSpc>
                <a:spcPct val="85000"/>
              </a:lnSpc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Universities of Wisconsin and South Florida – access to real-time MODIS/AMSR-E /AIRS data and associated products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</a:pPr>
            <a:r>
              <a:rPr lang="en-US" sz="1600">
                <a:latin typeface="Calibri" pitchFamily="34" charset="0"/>
              </a:rPr>
              <a:t>NESDIS / STAR</a:t>
            </a:r>
          </a:p>
          <a:p>
            <a:pPr marL="346075" lvl="1" indent="-115888">
              <a:lnSpc>
                <a:spcPct val="85000"/>
              </a:lnSpc>
              <a:buFontTx/>
              <a:buChar char="•"/>
            </a:pPr>
            <a:r>
              <a:rPr lang="en-US" sz="1600">
                <a:latin typeface="Calibri" pitchFamily="34" charset="0"/>
              </a:rPr>
              <a:t> real-time data – AIRS / IASI radiances </a:t>
            </a:r>
          </a:p>
          <a:p>
            <a:pPr marL="346075" lvl="1" indent="-115888">
              <a:lnSpc>
                <a:spcPct val="85000"/>
              </a:lnSpc>
              <a:buFontTx/>
              <a:buChar char="•"/>
            </a:pPr>
            <a:r>
              <a:rPr lang="en-US" sz="1600">
                <a:latin typeface="Calibri" pitchFamily="34" charset="0"/>
              </a:rPr>
              <a:t> products – aviation and cloud, near real-time AIRS / IASI profiles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JCSDA  - expertise with GSI and computational resources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GSFC – computational resources, WRF, LIS, and satellite simulator expertise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NWS / Southern Region / WFOs – in-kind resources and expertise, in-road to operational weather community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JPL – near real-time SST products and oceanographic expertise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UCAR/COMET – training insight and expertise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NSSL / HWT – indirect computational resources, WRF expertise, in-road to user community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CIRA – real time TPW products</a:t>
            </a:r>
          </a:p>
          <a:p>
            <a:pPr marL="115888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WorldWinds, Inc. -  near real-time oceanographic products and expertise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</a:pPr>
            <a:r>
              <a:rPr lang="en-US" sz="1600">
                <a:latin typeface="Calibri" pitchFamily="34" charset="0"/>
              </a:rPr>
              <a:t>All end users when they provide feedback </a:t>
            </a:r>
          </a:p>
        </p:txBody>
      </p:sp>
      <p:sp>
        <p:nvSpPr>
          <p:cNvPr id="21517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External Partners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1822450"/>
            <a:ext cx="76962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15888" indent="-115888">
              <a:lnSpc>
                <a:spcPct val="85000"/>
              </a:lnSpc>
              <a:spcAft>
                <a:spcPts val="1200"/>
              </a:spcAft>
            </a:pPr>
            <a:r>
              <a:rPr lang="en-US" sz="2400">
                <a:latin typeface="Calibri" pitchFamily="34" charset="0"/>
              </a:rPr>
              <a:t>SPoRT engages a variety of partners who bring various assets to the table</a:t>
            </a:r>
          </a:p>
          <a:p>
            <a:pPr marL="115888" indent="-115888">
              <a:lnSpc>
                <a:spcPct val="85000"/>
              </a:lnSpc>
              <a:spcAft>
                <a:spcPts val="1200"/>
              </a:spcAft>
            </a:pPr>
            <a:endParaRPr lang="en-US" sz="24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Partners are a key component to our success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>
              <a:latin typeface="Calibri" pitchFamily="34" charset="0"/>
            </a:endParaRPr>
          </a:p>
          <a:p>
            <a:pPr marL="115888" indent="-11588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SPoRT actively pursues new partners to help execute the SPoRT mission and obtain our vision.  Much our outreach is focused on this.</a:t>
            </a:r>
          </a:p>
          <a:p>
            <a:pPr marL="115888" indent="-115888">
              <a:lnSpc>
                <a:spcPct val="85000"/>
              </a:lnSpc>
              <a:spcBef>
                <a:spcPts val="600"/>
              </a:spcBef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2533" name="Title 15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Summary</a:t>
            </a:r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253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53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508</Words>
  <Application>Microsoft Office PowerPoint</Application>
  <PresentationFormat>On-screen Show (4:3)</PresentationFormat>
  <Paragraphs>59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Batang</vt:lpstr>
      <vt:lpstr>굴림</vt:lpstr>
      <vt:lpstr>Times New Roman</vt:lpstr>
      <vt:lpstr>맑은 고딕</vt:lpstr>
      <vt:lpstr>Office Theme</vt:lpstr>
      <vt:lpstr>Gary Jedlovec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67</cp:revision>
  <dcterms:created xsi:type="dcterms:W3CDTF">2009-10-14T04:03:29Z</dcterms:created>
  <dcterms:modified xsi:type="dcterms:W3CDTF">2009-11-18T12:38:19Z</dcterms:modified>
</cp:coreProperties>
</file>