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9" r:id="rId4"/>
    <p:sldId id="270" r:id="rId5"/>
    <p:sldId id="261" r:id="rId6"/>
    <p:sldId id="271" r:id="rId7"/>
    <p:sldId id="262" r:id="rId8"/>
    <p:sldId id="263" r:id="rId9"/>
    <p:sldId id="260" r:id="rId10"/>
    <p:sldId id="264" r:id="rId11"/>
    <p:sldId id="269" r:id="rId12"/>
    <p:sldId id="268" r:id="rId13"/>
    <p:sldId id="267" r:id="rId14"/>
    <p:sldId id="265" r:id="rId15"/>
    <p:sldId id="266" r:id="rId16"/>
    <p:sldId id="258" r:id="rId17"/>
    <p:sldId id="272" r:id="rId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1626" autoAdjust="0"/>
  </p:normalViewPr>
  <p:slideViewPr>
    <p:cSldViewPr>
      <p:cViewPr varScale="1">
        <p:scale>
          <a:sx n="102" d="100"/>
          <a:sy n="102" d="100"/>
        </p:scale>
        <p:origin x="-90" y="-4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5827A5-07D9-43F2-93C4-55C3865EE3D6}" type="datetimeFigureOut">
              <a:rPr lang="en-US" smtClean="0"/>
              <a:pPr/>
              <a:t>3/1/2010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58AE12-5F95-4E79-9160-DA12F26C1E8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Morristown CWA is bounded by the Appalachian</a:t>
            </a:r>
            <a:r>
              <a:rPr lang="en-US" baseline="0" dirty="0" smtClean="0"/>
              <a:t> Mountains on the east, and the Cumberland Plateau on the west. The terrain within the Tennessee Valley is also complex, with numerous ridges and valleys, and a complex network of rivers and lakes. This can make forecasting fog and low clouds quite difficult. Some of our TAF sites are located near bodies of water and in valleys, so high resolution satellite data is needed to resolve these small features.</a:t>
            </a:r>
            <a:endParaRPr lang="en-US" dirty="0"/>
          </a:p>
        </p:txBody>
      </p:sp>
      <p:sp>
        <p:nvSpPr>
          <p:cNvPr id="4" name="Slide Number Placeholder 3"/>
          <p:cNvSpPr>
            <a:spLocks noGrp="1"/>
          </p:cNvSpPr>
          <p:nvPr>
            <p:ph type="sldNum" sz="quarter" idx="10"/>
          </p:nvPr>
        </p:nvSpPr>
        <p:spPr/>
        <p:txBody>
          <a:bodyPr/>
          <a:lstStyle/>
          <a:p>
            <a:fld id="{F358AE12-5F95-4E79-9160-DA12F26C1E80}"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example of the complex terrain and small scal</a:t>
            </a:r>
            <a:r>
              <a:rPr lang="en-US" baseline="0" dirty="0" smtClean="0"/>
              <a:t>e features is the Tri-Cities Airport. It is located directly beside Boone Lake, which can lead to extremely challenging fog forecasts.</a:t>
            </a:r>
            <a:endParaRPr lang="en-US" dirty="0"/>
          </a:p>
        </p:txBody>
      </p:sp>
      <p:sp>
        <p:nvSpPr>
          <p:cNvPr id="4" name="Slide Number Placeholder 3"/>
          <p:cNvSpPr>
            <a:spLocks noGrp="1"/>
          </p:cNvSpPr>
          <p:nvPr>
            <p:ph type="sldNum" sz="quarter" idx="10"/>
          </p:nvPr>
        </p:nvSpPr>
        <p:spPr/>
        <p:txBody>
          <a:bodyPr/>
          <a:lstStyle/>
          <a:p>
            <a:fld id="{F358AE12-5F95-4E79-9160-DA12F26C1E80}"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GOES Fog Product</a:t>
            </a:r>
            <a:r>
              <a:rPr lang="en-US" baseline="0" dirty="0" smtClean="0"/>
              <a:t> has been helpful when viewing fog associated with these small scale features. In this image, the GOES Fog Product does a pretty good job showing fog formation near bodies of water – Boone Lake near TRI, Douglas Lake, Cherokee Lake, Norris Lake, and the TN River.</a:t>
            </a:r>
            <a:endParaRPr lang="en-US" dirty="0"/>
          </a:p>
        </p:txBody>
      </p:sp>
      <p:sp>
        <p:nvSpPr>
          <p:cNvPr id="4" name="Slide Number Placeholder 3"/>
          <p:cNvSpPr>
            <a:spLocks noGrp="1"/>
          </p:cNvSpPr>
          <p:nvPr>
            <p:ph type="sldNum" sz="quarter" idx="10"/>
          </p:nvPr>
        </p:nvSpPr>
        <p:spPr/>
        <p:txBody>
          <a:bodyPr/>
          <a:lstStyle/>
          <a:p>
            <a:fld id="{F358AE12-5F95-4E79-9160-DA12F26C1E80}"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another example of the utility of the GOES Fog and Low Cloud Base products.</a:t>
            </a:r>
            <a:r>
              <a:rPr lang="en-US" baseline="0" dirty="0" smtClean="0"/>
              <a:t> The Fog Product showed widespread fog and low ceilings across East TN, but using the Low Cloud Base product allowed us to distinguish between the low clouds and the fog. </a:t>
            </a:r>
            <a:endParaRPr lang="en-US" dirty="0"/>
          </a:p>
        </p:txBody>
      </p:sp>
      <p:sp>
        <p:nvSpPr>
          <p:cNvPr id="4" name="Slide Number Placeholder 3"/>
          <p:cNvSpPr>
            <a:spLocks noGrp="1"/>
          </p:cNvSpPr>
          <p:nvPr>
            <p:ph type="sldNum" sz="quarter" idx="10"/>
          </p:nvPr>
        </p:nvSpPr>
        <p:spPr/>
        <p:txBody>
          <a:bodyPr/>
          <a:lstStyle/>
          <a:p>
            <a:fld id="{F358AE12-5F95-4E79-9160-DA12F26C1E80}"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Around the same time, there was a MODIS pass,</a:t>
            </a:r>
            <a:r>
              <a:rPr lang="en-US" baseline="0" dirty="0" smtClean="0"/>
              <a:t> which showed the clouds in the southern TN valley breaking up. The high resolution of the MODIS data showed this much more clearly than the GOES products.</a:t>
            </a:r>
            <a:endParaRPr lang="en-US" dirty="0"/>
          </a:p>
        </p:txBody>
      </p:sp>
      <p:sp>
        <p:nvSpPr>
          <p:cNvPr id="4" name="Slide Number Placeholder 3"/>
          <p:cNvSpPr>
            <a:spLocks noGrp="1"/>
          </p:cNvSpPr>
          <p:nvPr>
            <p:ph type="sldNum" sz="quarter" idx="10"/>
          </p:nvPr>
        </p:nvSpPr>
        <p:spPr/>
        <p:txBody>
          <a:bodyPr/>
          <a:lstStyle/>
          <a:p>
            <a:fld id="{F358AE12-5F95-4E79-9160-DA12F26C1E80}"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animation of the GOES Fog Product from 06z to</a:t>
            </a:r>
            <a:r>
              <a:rPr lang="en-US" baseline="0" dirty="0" smtClean="0"/>
              <a:t> 12Z shows the decreasing cloud cover in the southern and central TN Valley through the night. </a:t>
            </a:r>
            <a:endParaRPr lang="en-US" dirty="0"/>
          </a:p>
        </p:txBody>
      </p:sp>
      <p:sp>
        <p:nvSpPr>
          <p:cNvPr id="4" name="Slide Number Placeholder 3"/>
          <p:cNvSpPr>
            <a:spLocks noGrp="1"/>
          </p:cNvSpPr>
          <p:nvPr>
            <p:ph type="sldNum" sz="quarter" idx="10"/>
          </p:nvPr>
        </p:nvSpPr>
        <p:spPr/>
        <p:txBody>
          <a:bodyPr/>
          <a:lstStyle/>
          <a:p>
            <a:fld id="{F358AE12-5F95-4E79-9160-DA12F26C1E80}"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 at the 00Z</a:t>
            </a:r>
            <a:r>
              <a:rPr lang="en-US" baseline="0" dirty="0" smtClean="0"/>
              <a:t> and 12Z soundings from OHX, we see a moist boundary layer at both times, but the winds above the surface shift from north-northeast at 00Z to northwest at 12Z. The northwest winds likely produced a downslope flow off the Cumberland Plateau, which eroded the low clouds across the TN Valley. Using the GOES Fog and Low Clouds Base products helped to capture this trend.</a:t>
            </a:r>
            <a:endParaRPr lang="en-US" dirty="0"/>
          </a:p>
        </p:txBody>
      </p:sp>
      <p:sp>
        <p:nvSpPr>
          <p:cNvPr id="4" name="Slide Number Placeholder 3"/>
          <p:cNvSpPr>
            <a:spLocks noGrp="1"/>
          </p:cNvSpPr>
          <p:nvPr>
            <p:ph type="sldNum" sz="quarter" idx="10"/>
          </p:nvPr>
        </p:nvSpPr>
        <p:spPr/>
        <p:txBody>
          <a:bodyPr/>
          <a:lstStyle/>
          <a:p>
            <a:fld id="{F358AE12-5F95-4E79-9160-DA12F26C1E80}"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a:t>
            </a:r>
            <a:r>
              <a:rPr lang="en-US" baseline="0" dirty="0" smtClean="0"/>
              <a:t> from the Lightning Mapping Array has been used at Morristown during severe weather events, and has been an important tool in the warning decision-making process. The LMA coverage area only covers the western half of our area, but we wish it covered more. A procedure has been created in AWIPS to incorporate the LMA Source Density data with other radar products. Using the Panel Combo Rotate feature in AWIPS, we can quickly evaluate storms using 11 different products in one D2D pane. </a:t>
            </a:r>
            <a:endParaRPr lang="en-US" dirty="0"/>
          </a:p>
        </p:txBody>
      </p:sp>
      <p:sp>
        <p:nvSpPr>
          <p:cNvPr id="4" name="Slide Number Placeholder 3"/>
          <p:cNvSpPr>
            <a:spLocks noGrp="1"/>
          </p:cNvSpPr>
          <p:nvPr>
            <p:ph type="sldNum" sz="quarter" idx="10"/>
          </p:nvPr>
        </p:nvSpPr>
        <p:spPr/>
        <p:txBody>
          <a:bodyPr/>
          <a:lstStyle/>
          <a:p>
            <a:fld id="{F358AE12-5F95-4E79-9160-DA12F26C1E80}"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products that</a:t>
            </a:r>
            <a:r>
              <a:rPr lang="en-US" baseline="0" dirty="0" smtClean="0"/>
              <a:t> are displayed by pressing the image toggle button. </a:t>
            </a:r>
            <a:endParaRPr lang="en-US" dirty="0"/>
          </a:p>
        </p:txBody>
      </p:sp>
      <p:sp>
        <p:nvSpPr>
          <p:cNvPr id="4" name="Slide Number Placeholder 3"/>
          <p:cNvSpPr>
            <a:spLocks noGrp="1"/>
          </p:cNvSpPr>
          <p:nvPr>
            <p:ph type="sldNum" sz="quarter" idx="10"/>
          </p:nvPr>
        </p:nvSpPr>
        <p:spPr/>
        <p:txBody>
          <a:bodyPr/>
          <a:lstStyle/>
          <a:p>
            <a:fld id="{F358AE12-5F95-4E79-9160-DA12F26C1E80}"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86B0C1-5F08-4464-8658-260A2A7CC6C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5F249E-E022-448B-B134-666017D36A3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5EC5D9F-BBB3-431B-8802-D1FA1F4A79F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8D2B72-BEBF-4C6C-9AC1-45C4164680C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3ED87B1-93EA-48D7-BCC3-5275B305A9D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DDBFCC5-EA2C-4050-B35D-3A28E0FEC86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76D59F0-7E44-470B-9E3F-E12DB3C8536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D8E975B-7CB2-47A4-AEB6-03FC3864B58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87893F1-2B8D-42B5-9121-4FE7FE5BB24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C0DF25D-4FE9-415E-A58D-5A4DD23AB28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1DB8051-E76F-44D0-83D9-A9B97DDEEC8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1000" r="-1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91B1AF4-B9DD-4567-AF34-A8A067063F6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file:///C:\Documents%20and%20Settings\fuellkk\My%20Documents\NASA_SPoRT\Meetings\SPoRT%20Workshop%20w%20Partners\presentations\MRX_fog_18Jan10_animation.wm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file:///C:\Documents%20and%20Settings\fuellkk\My%20Documents\NASA_SPoRT\Meetings\SPoRT%20Workshop%20w%20Partners\presentations\MRX_fog_18Jan10_animation.wmv"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lstStyle/>
          <a:p>
            <a:r>
              <a:rPr lang="en-US" sz="5400" b="1" dirty="0" smtClean="0">
                <a:solidFill>
                  <a:srgbClr val="FFFF00"/>
                </a:solidFill>
                <a:latin typeface="Cambria" pitchFamily="18" charset="0"/>
                <a:cs typeface="Arial" pitchFamily="34" charset="0"/>
              </a:rPr>
              <a:t>NASA-</a:t>
            </a:r>
            <a:r>
              <a:rPr lang="en-US" sz="5400" b="1" dirty="0" err="1" smtClean="0">
                <a:solidFill>
                  <a:srgbClr val="FFFF00"/>
                </a:solidFill>
                <a:latin typeface="Cambria" pitchFamily="18" charset="0"/>
                <a:cs typeface="Arial" pitchFamily="34" charset="0"/>
              </a:rPr>
              <a:t>SPoRT</a:t>
            </a:r>
            <a:r>
              <a:rPr lang="en-US" sz="5400" b="1" dirty="0" smtClean="0">
                <a:solidFill>
                  <a:srgbClr val="FFFF00"/>
                </a:solidFill>
                <a:latin typeface="Cambria" pitchFamily="18" charset="0"/>
                <a:cs typeface="Arial" pitchFamily="34" charset="0"/>
              </a:rPr>
              <a:t> satellite products at WFO MRX</a:t>
            </a:r>
            <a:endParaRPr lang="en-US" sz="5400" b="1" dirty="0">
              <a:solidFill>
                <a:srgbClr val="FFFF00"/>
              </a:solidFill>
              <a:latin typeface="Cambria" pitchFamily="18" charset="0"/>
              <a:cs typeface="Arial" pitchFamily="34" charset="0"/>
            </a:endParaRPr>
          </a:p>
        </p:txBody>
      </p:sp>
      <p:sp>
        <p:nvSpPr>
          <p:cNvPr id="3" name="Subtitle 2"/>
          <p:cNvSpPr>
            <a:spLocks noGrp="1"/>
          </p:cNvSpPr>
          <p:nvPr>
            <p:ph type="subTitle" idx="1"/>
          </p:nvPr>
        </p:nvSpPr>
        <p:spPr/>
        <p:txBody>
          <a:bodyPr/>
          <a:lstStyle/>
          <a:p>
            <a:r>
              <a:rPr lang="en-US" dirty="0" smtClean="0">
                <a:solidFill>
                  <a:srgbClr val="FFFF00"/>
                </a:solidFill>
                <a:latin typeface="Cambria" pitchFamily="18" charset="0"/>
                <a:cs typeface="Arial" pitchFamily="34" charset="0"/>
              </a:rPr>
              <a:t>Doug Schneider</a:t>
            </a:r>
          </a:p>
          <a:p>
            <a:r>
              <a:rPr lang="en-US" dirty="0" smtClean="0">
                <a:solidFill>
                  <a:srgbClr val="FFFF00"/>
                </a:solidFill>
                <a:latin typeface="Cambria" pitchFamily="18" charset="0"/>
                <a:cs typeface="Arial" pitchFamily="34" charset="0"/>
              </a:rPr>
              <a:t>Morristown, TN</a:t>
            </a:r>
            <a:endParaRPr lang="en-US" dirty="0">
              <a:solidFill>
                <a:srgbClr val="FFFF00"/>
              </a:solidFill>
              <a:latin typeface="Cambria" pitchFamily="18"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b="1" dirty="0" smtClean="0">
                <a:solidFill>
                  <a:srgbClr val="FFFF00"/>
                </a:solidFill>
                <a:latin typeface="Cambria" pitchFamily="18" charset="0"/>
                <a:cs typeface="Arial" pitchFamily="34" charset="0"/>
              </a:rPr>
              <a:t>January 18, 2010  soundings from WFO Nashville</a:t>
            </a:r>
            <a:endParaRPr lang="en-US" dirty="0"/>
          </a:p>
        </p:txBody>
      </p:sp>
      <p:pic>
        <p:nvPicPr>
          <p:cNvPr id="4" name="Content Placeholder 3" descr="fog_18Jan10_00z_OHXsounding.jpg"/>
          <p:cNvPicPr>
            <a:picLocks noGrp="1" noChangeAspect="1"/>
          </p:cNvPicPr>
          <p:nvPr>
            <p:ph idx="1"/>
          </p:nvPr>
        </p:nvPicPr>
        <p:blipFill>
          <a:blip r:embed="rId3" cstate="print"/>
          <a:stretch>
            <a:fillRect/>
          </a:stretch>
        </p:blipFill>
        <p:spPr>
          <a:xfrm>
            <a:off x="76200" y="2133600"/>
            <a:ext cx="4495800" cy="3838710"/>
          </a:xfrm>
        </p:spPr>
      </p:pic>
      <p:pic>
        <p:nvPicPr>
          <p:cNvPr id="5" name="Picture 4" descr="fog_18Jan10_12z_OHXsounding.jpg"/>
          <p:cNvPicPr>
            <a:picLocks noChangeAspect="1"/>
          </p:cNvPicPr>
          <p:nvPr/>
        </p:nvPicPr>
        <p:blipFill>
          <a:blip r:embed="rId4" cstate="print"/>
          <a:stretch>
            <a:fillRect/>
          </a:stretch>
        </p:blipFill>
        <p:spPr>
          <a:xfrm>
            <a:off x="4495800" y="2133600"/>
            <a:ext cx="4495800" cy="3838710"/>
          </a:xfrm>
          <a:prstGeom prst="rect">
            <a:avLst/>
          </a:prstGeom>
        </p:spPr>
      </p:pic>
      <p:sp>
        <p:nvSpPr>
          <p:cNvPr id="6" name="TextBox 5"/>
          <p:cNvSpPr txBox="1"/>
          <p:nvPr/>
        </p:nvSpPr>
        <p:spPr>
          <a:xfrm>
            <a:off x="1676400" y="1676400"/>
            <a:ext cx="685800" cy="461665"/>
          </a:xfrm>
          <a:prstGeom prst="rect">
            <a:avLst/>
          </a:prstGeom>
          <a:noFill/>
        </p:spPr>
        <p:txBody>
          <a:bodyPr wrap="square" rtlCol="0">
            <a:spAutoFit/>
          </a:bodyPr>
          <a:lstStyle/>
          <a:p>
            <a:r>
              <a:rPr lang="en-US" dirty="0" smtClean="0">
                <a:solidFill>
                  <a:srgbClr val="FFFF00"/>
                </a:solidFill>
                <a:latin typeface="Cambria" pitchFamily="18" charset="0"/>
              </a:rPr>
              <a:t>00Z</a:t>
            </a:r>
            <a:endParaRPr lang="en-US" dirty="0">
              <a:solidFill>
                <a:srgbClr val="FFFF00"/>
              </a:solidFill>
              <a:latin typeface="Cambria" pitchFamily="18" charset="0"/>
            </a:endParaRPr>
          </a:p>
        </p:txBody>
      </p:sp>
      <p:sp>
        <p:nvSpPr>
          <p:cNvPr id="7" name="TextBox 6"/>
          <p:cNvSpPr txBox="1"/>
          <p:nvPr/>
        </p:nvSpPr>
        <p:spPr>
          <a:xfrm>
            <a:off x="6400800" y="1676400"/>
            <a:ext cx="685800" cy="461665"/>
          </a:xfrm>
          <a:prstGeom prst="rect">
            <a:avLst/>
          </a:prstGeom>
          <a:noFill/>
        </p:spPr>
        <p:txBody>
          <a:bodyPr wrap="square" rtlCol="0">
            <a:spAutoFit/>
          </a:bodyPr>
          <a:lstStyle/>
          <a:p>
            <a:r>
              <a:rPr lang="en-US" dirty="0" smtClean="0">
                <a:solidFill>
                  <a:srgbClr val="FFFF00"/>
                </a:solidFill>
                <a:latin typeface="Cambria" pitchFamily="18" charset="0"/>
              </a:rPr>
              <a:t>12Z</a:t>
            </a:r>
            <a:endParaRPr lang="en-US" dirty="0">
              <a:solidFill>
                <a:srgbClr val="FFFF00"/>
              </a:solidFill>
              <a:latin typeface="Cambria" pitchFamily="18" charset="0"/>
            </a:endParaRPr>
          </a:p>
        </p:txBody>
      </p:sp>
      <p:sp>
        <p:nvSpPr>
          <p:cNvPr id="8" name="TextBox 7"/>
          <p:cNvSpPr txBox="1"/>
          <p:nvPr/>
        </p:nvSpPr>
        <p:spPr>
          <a:xfrm>
            <a:off x="381000" y="6172200"/>
            <a:ext cx="8382000" cy="461665"/>
          </a:xfrm>
          <a:prstGeom prst="rect">
            <a:avLst/>
          </a:prstGeom>
          <a:noFill/>
        </p:spPr>
        <p:txBody>
          <a:bodyPr wrap="square" rtlCol="0">
            <a:spAutoFit/>
          </a:bodyPr>
          <a:lstStyle/>
          <a:p>
            <a:r>
              <a:rPr lang="en-US" dirty="0" smtClean="0">
                <a:solidFill>
                  <a:srgbClr val="FFFF00"/>
                </a:solidFill>
                <a:latin typeface="Cambria" pitchFamily="18" charset="0"/>
              </a:rPr>
              <a:t>Winds above surface shifted to NW, creating downslope flow</a:t>
            </a:r>
            <a:endParaRPr lang="en-US" dirty="0">
              <a:solidFill>
                <a:srgbClr val="FFFF00"/>
              </a:solidFill>
              <a:latin typeface="Cambr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solidFill>
                  <a:srgbClr val="FFFF00"/>
                </a:solidFill>
                <a:latin typeface="Cambria" pitchFamily="18" charset="0"/>
                <a:cs typeface="Arial" pitchFamily="34" charset="0"/>
              </a:rPr>
              <a:t>WFO MRX Wish List</a:t>
            </a:r>
            <a:endParaRPr lang="en-US" sz="4800" b="1" dirty="0">
              <a:solidFill>
                <a:srgbClr val="FFFF00"/>
              </a:solidFill>
              <a:latin typeface="Cambria" pitchFamily="18" charset="0"/>
              <a:cs typeface="Arial" pitchFamily="34" charset="0"/>
            </a:endParaRPr>
          </a:p>
        </p:txBody>
      </p:sp>
      <p:sp>
        <p:nvSpPr>
          <p:cNvPr id="3" name="Content Placeholder 2"/>
          <p:cNvSpPr>
            <a:spLocks noGrp="1"/>
          </p:cNvSpPr>
          <p:nvPr>
            <p:ph idx="1"/>
          </p:nvPr>
        </p:nvSpPr>
        <p:spPr>
          <a:xfrm>
            <a:off x="685800" y="2133600"/>
            <a:ext cx="7772400" cy="4114800"/>
          </a:xfrm>
        </p:spPr>
        <p:txBody>
          <a:bodyPr/>
          <a:lstStyle/>
          <a:p>
            <a:r>
              <a:rPr lang="en-US" sz="4000" dirty="0" smtClean="0">
                <a:solidFill>
                  <a:srgbClr val="FFFF00"/>
                </a:solidFill>
                <a:latin typeface="Cambria" pitchFamily="18" charset="0"/>
                <a:cs typeface="Arial" pitchFamily="34" charset="0"/>
              </a:rPr>
              <a:t>More timely and frequent 1 km MODIS products</a:t>
            </a:r>
          </a:p>
          <a:p>
            <a:r>
              <a:rPr lang="en-US" sz="4000" dirty="0" smtClean="0">
                <a:solidFill>
                  <a:srgbClr val="FFFF00"/>
                </a:solidFill>
                <a:latin typeface="Cambria" pitchFamily="18" charset="0"/>
                <a:cs typeface="Arial" pitchFamily="34" charset="0"/>
              </a:rPr>
              <a:t>Better resolution of GOES Fog Product and Low Cloud Base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76400"/>
            <a:ext cx="8153400" cy="1470025"/>
          </a:xfrm>
        </p:spPr>
        <p:txBody>
          <a:bodyPr/>
          <a:lstStyle/>
          <a:p>
            <a:r>
              <a:rPr lang="en-US" sz="5400" b="1" dirty="0" smtClean="0">
                <a:solidFill>
                  <a:srgbClr val="FFFF00"/>
                </a:solidFill>
                <a:latin typeface="Cambria" pitchFamily="18" charset="0"/>
                <a:cs typeface="Arial" pitchFamily="34" charset="0"/>
              </a:rPr>
              <a:t>Utilization of the Lightning Mapping Array (LMA) at WFO MRX</a:t>
            </a:r>
            <a:endParaRPr lang="en-US" sz="5400" b="1" dirty="0">
              <a:solidFill>
                <a:srgbClr val="FFFF00"/>
              </a:solidFill>
              <a:latin typeface="Cambria" pitchFamily="18" charset="0"/>
              <a:cs typeface="Arial" pitchFamily="34" charset="0"/>
            </a:endParaRPr>
          </a:p>
        </p:txBody>
      </p:sp>
      <p:sp>
        <p:nvSpPr>
          <p:cNvPr id="3" name="Subtitle 2"/>
          <p:cNvSpPr>
            <a:spLocks noGrp="1"/>
          </p:cNvSpPr>
          <p:nvPr>
            <p:ph type="subTitle" idx="1"/>
          </p:nvPr>
        </p:nvSpPr>
        <p:spPr>
          <a:xfrm>
            <a:off x="1371600" y="4495800"/>
            <a:ext cx="6400800" cy="1752600"/>
          </a:xfrm>
        </p:spPr>
        <p:txBody>
          <a:bodyPr/>
          <a:lstStyle/>
          <a:p>
            <a:r>
              <a:rPr lang="en-US" dirty="0" smtClean="0">
                <a:solidFill>
                  <a:srgbClr val="FFFF00"/>
                </a:solidFill>
                <a:latin typeface="Cambria" pitchFamily="18" charset="0"/>
                <a:cs typeface="Arial" pitchFamily="34" charset="0"/>
              </a:rPr>
              <a:t>Doug Schneider</a:t>
            </a:r>
          </a:p>
          <a:p>
            <a:r>
              <a:rPr lang="en-US" dirty="0" smtClean="0">
                <a:solidFill>
                  <a:srgbClr val="FFFF00"/>
                </a:solidFill>
                <a:latin typeface="Cambria" pitchFamily="18" charset="0"/>
                <a:cs typeface="Arial" pitchFamily="34" charset="0"/>
              </a:rPr>
              <a:t>Morristown, TN</a:t>
            </a:r>
            <a:endParaRPr lang="en-US" dirty="0">
              <a:solidFill>
                <a:srgbClr val="FFFF00"/>
              </a:solidFill>
              <a:latin typeface="Cambria" pitchFamily="18"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609600"/>
            <a:ext cx="7772400" cy="1143000"/>
          </a:xfrm>
        </p:spPr>
        <p:txBody>
          <a:bodyPr/>
          <a:lstStyle/>
          <a:p>
            <a:r>
              <a:rPr lang="en-US" sz="4800" b="1" dirty="0" smtClean="0">
                <a:solidFill>
                  <a:srgbClr val="FFFF00"/>
                </a:solidFill>
                <a:latin typeface="Cambria" pitchFamily="18" charset="0"/>
                <a:cs typeface="Arial" pitchFamily="34" charset="0"/>
              </a:rPr>
              <a:t>LMA Coverage Area</a:t>
            </a:r>
            <a:endParaRPr lang="en-US" sz="4800" b="1" dirty="0">
              <a:solidFill>
                <a:srgbClr val="FFFF00"/>
              </a:solidFill>
              <a:latin typeface="Cambria" pitchFamily="18" charset="0"/>
              <a:cs typeface="Arial" pitchFamily="34" charset="0"/>
            </a:endParaRPr>
          </a:p>
        </p:txBody>
      </p:sp>
      <p:pic>
        <p:nvPicPr>
          <p:cNvPr id="5" name="Picture 3" descr="Z:\chris.darden\Research_Publications\AMS 2009\lma_domain.png"/>
          <p:cNvPicPr>
            <a:picLocks noChangeAspect="1" noChangeArrowheads="1"/>
          </p:cNvPicPr>
          <p:nvPr/>
        </p:nvPicPr>
        <p:blipFill>
          <a:blip r:embed="rId2" cstate="print"/>
          <a:srcRect/>
          <a:stretch>
            <a:fillRect/>
          </a:stretch>
        </p:blipFill>
        <p:spPr bwMode="auto">
          <a:xfrm>
            <a:off x="152400" y="2362200"/>
            <a:ext cx="3733800" cy="3743683"/>
          </a:xfrm>
          <a:prstGeom prst="roundRect">
            <a:avLst/>
          </a:prstGeom>
          <a:noFill/>
          <a:ln w="9525">
            <a:solidFill>
              <a:schemeClr val="bg1">
                <a:lumMod val="50000"/>
                <a:lumOff val="50000"/>
              </a:schemeClr>
            </a:solidFill>
            <a:miter lim="800000"/>
            <a:headEnd/>
            <a:tailEnd/>
          </a:ln>
        </p:spPr>
      </p:pic>
      <p:sp>
        <p:nvSpPr>
          <p:cNvPr id="6" name="Text Box 7_1"/>
          <p:cNvSpPr txBox="1">
            <a:spLocks noChangeArrowheads="1"/>
          </p:cNvSpPr>
          <p:nvPr/>
        </p:nvSpPr>
        <p:spPr bwMode="auto">
          <a:xfrm>
            <a:off x="914400" y="2057400"/>
            <a:ext cx="2286000" cy="476250"/>
          </a:xfrm>
          <a:prstGeom prst="roundRect">
            <a:avLst/>
          </a:prstGeom>
          <a:solidFill>
            <a:schemeClr val="tx2">
              <a:lumMod val="25000"/>
            </a:schemeClr>
          </a:solidFill>
          <a:ln w="9525">
            <a:solidFill>
              <a:schemeClr val="tx1">
                <a:lumMod val="95000"/>
              </a:schemeClr>
            </a:solidFill>
            <a:miter lim="800000"/>
            <a:headEnd/>
            <a:tailEnd/>
          </a:ln>
        </p:spPr>
        <p:txBody>
          <a:bodyPr>
            <a:spAutoFit/>
          </a:bodyPr>
          <a:lstStyle/>
          <a:p>
            <a:pPr algn="ctr">
              <a:spcBef>
                <a:spcPct val="50000"/>
              </a:spcBef>
              <a:defRPr/>
            </a:pPr>
            <a:r>
              <a:rPr lang="en-US" b="0" dirty="0">
                <a:solidFill>
                  <a:schemeClr val="accent3">
                    <a:lumMod val="20000"/>
                    <a:lumOff val="80000"/>
                  </a:schemeClr>
                </a:solidFill>
                <a:latin typeface="Candara" pitchFamily="34" charset="0"/>
              </a:rPr>
              <a:t>NALMA Domain</a:t>
            </a:r>
          </a:p>
        </p:txBody>
      </p:sp>
      <p:pic>
        <p:nvPicPr>
          <p:cNvPr id="7" name="Picture 3" descr="C:\Documents and Settings\gstano\My Documents\Liason\Lightning_work\Morristown_training\Morristown_request\morristown_small.PNG"/>
          <p:cNvPicPr>
            <a:picLocks noChangeAspect="1" noChangeArrowheads="1"/>
          </p:cNvPicPr>
          <p:nvPr/>
        </p:nvPicPr>
        <p:blipFill>
          <a:blip r:embed="rId3" cstate="print"/>
          <a:srcRect/>
          <a:stretch>
            <a:fillRect/>
          </a:stretch>
        </p:blipFill>
        <p:spPr bwMode="auto">
          <a:xfrm>
            <a:off x="4038600" y="2286000"/>
            <a:ext cx="4972050" cy="3781425"/>
          </a:xfrm>
          <a:prstGeom prst="roundRect">
            <a:avLst/>
          </a:prstGeom>
          <a:noFill/>
          <a:ln>
            <a:solidFill>
              <a:schemeClr val="bg1">
                <a:lumMod val="50000"/>
                <a:lumOff val="50000"/>
              </a:schemeClr>
            </a:solidFill>
          </a:ln>
        </p:spPr>
      </p:pic>
      <p:sp>
        <p:nvSpPr>
          <p:cNvPr id="8" name="Text Box 7_1"/>
          <p:cNvSpPr txBox="1">
            <a:spLocks noChangeArrowheads="1"/>
          </p:cNvSpPr>
          <p:nvPr/>
        </p:nvSpPr>
        <p:spPr bwMode="auto">
          <a:xfrm>
            <a:off x="5410200" y="1981200"/>
            <a:ext cx="2286000" cy="510778"/>
          </a:xfrm>
          <a:prstGeom prst="roundRect">
            <a:avLst/>
          </a:prstGeom>
          <a:solidFill>
            <a:schemeClr val="tx2">
              <a:lumMod val="25000"/>
            </a:schemeClr>
          </a:solidFill>
          <a:ln w="9525">
            <a:solidFill>
              <a:schemeClr val="tx1">
                <a:lumMod val="95000"/>
              </a:schemeClr>
            </a:solidFill>
            <a:miter lim="800000"/>
            <a:headEnd/>
            <a:tailEnd/>
          </a:ln>
        </p:spPr>
        <p:txBody>
          <a:bodyPr>
            <a:spAutoFit/>
          </a:bodyPr>
          <a:lstStyle/>
          <a:p>
            <a:pPr algn="ctr">
              <a:spcBef>
                <a:spcPct val="50000"/>
              </a:spcBef>
              <a:defRPr/>
            </a:pPr>
            <a:r>
              <a:rPr lang="en-US" dirty="0" smtClean="0">
                <a:solidFill>
                  <a:schemeClr val="accent3">
                    <a:lumMod val="20000"/>
                    <a:lumOff val="80000"/>
                  </a:schemeClr>
                </a:solidFill>
                <a:latin typeface="Candara" pitchFamily="34" charset="0"/>
              </a:rPr>
              <a:t>MRX</a:t>
            </a:r>
            <a:r>
              <a:rPr lang="en-US" b="0" dirty="0" smtClean="0">
                <a:solidFill>
                  <a:schemeClr val="accent3">
                    <a:lumMod val="20000"/>
                    <a:lumOff val="80000"/>
                  </a:schemeClr>
                </a:solidFill>
                <a:latin typeface="Candara" pitchFamily="34" charset="0"/>
              </a:rPr>
              <a:t> </a:t>
            </a:r>
            <a:r>
              <a:rPr lang="en-US" b="0" dirty="0">
                <a:solidFill>
                  <a:schemeClr val="accent3">
                    <a:lumMod val="20000"/>
                    <a:lumOff val="80000"/>
                  </a:schemeClr>
                </a:solidFill>
                <a:latin typeface="Candara" pitchFamily="34" charset="0"/>
              </a:rPr>
              <a:t>Coverage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143000"/>
          </a:xfrm>
        </p:spPr>
        <p:txBody>
          <a:bodyPr/>
          <a:lstStyle/>
          <a:p>
            <a:r>
              <a:rPr lang="en-US" sz="4200" b="1" dirty="0" smtClean="0">
                <a:solidFill>
                  <a:srgbClr val="FFFF00"/>
                </a:solidFill>
                <a:latin typeface="Cambria" pitchFamily="18" charset="0"/>
              </a:rPr>
              <a:t>LMA Source Density in the severe weather decision-making process</a:t>
            </a:r>
            <a:endParaRPr lang="en-US" sz="4200" b="1" dirty="0">
              <a:solidFill>
                <a:srgbClr val="FFFF00"/>
              </a:solidFill>
              <a:latin typeface="Cambria" pitchFamily="18" charset="0"/>
            </a:endParaRPr>
          </a:p>
        </p:txBody>
      </p:sp>
      <p:pic>
        <p:nvPicPr>
          <p:cNvPr id="4" name="Content Placeholder 3" descr="supercell_21Jan10_4panel.jpg"/>
          <p:cNvPicPr>
            <a:picLocks noGrp="1" noChangeAspect="1"/>
          </p:cNvPicPr>
          <p:nvPr>
            <p:ph idx="1"/>
          </p:nvPr>
        </p:nvPicPr>
        <p:blipFill>
          <a:blip r:embed="rId3" cstate="print"/>
          <a:stretch>
            <a:fillRect/>
          </a:stretch>
        </p:blipFill>
        <p:spPr>
          <a:xfrm>
            <a:off x="152400" y="1673377"/>
            <a:ext cx="5486400" cy="5184623"/>
          </a:xfrm>
        </p:spPr>
      </p:pic>
      <p:sp>
        <p:nvSpPr>
          <p:cNvPr id="5" name="TextBox 4"/>
          <p:cNvSpPr txBox="1"/>
          <p:nvPr/>
        </p:nvSpPr>
        <p:spPr>
          <a:xfrm>
            <a:off x="5791200" y="2514600"/>
            <a:ext cx="3200400" cy="3539430"/>
          </a:xfrm>
          <a:prstGeom prst="rect">
            <a:avLst/>
          </a:prstGeom>
          <a:noFill/>
        </p:spPr>
        <p:txBody>
          <a:bodyPr wrap="square" rtlCol="0">
            <a:spAutoFit/>
          </a:bodyPr>
          <a:lstStyle/>
          <a:p>
            <a:r>
              <a:rPr lang="en-US" sz="2800" dirty="0" smtClean="0">
                <a:solidFill>
                  <a:srgbClr val="FFFF00"/>
                </a:solidFill>
                <a:latin typeface="Cambria" pitchFamily="18" charset="0"/>
              </a:rPr>
              <a:t>AWIPS’ Panel Combo Rotate (PCR) feature allows for 4 panel displays to loop through time and through radar elevation slices...</a:t>
            </a:r>
            <a:endParaRPr lang="en-US" sz="2800" dirty="0">
              <a:solidFill>
                <a:srgbClr val="FFFF00"/>
              </a:solidFill>
              <a:latin typeface="Cambria" pitchFamily="18" charset="0"/>
            </a:endParaRPr>
          </a:p>
        </p:txBody>
      </p:sp>
      <p:sp>
        <p:nvSpPr>
          <p:cNvPr id="6" name="TextBox 5"/>
          <p:cNvSpPr txBox="1"/>
          <p:nvPr/>
        </p:nvSpPr>
        <p:spPr>
          <a:xfrm>
            <a:off x="152400" y="1828800"/>
            <a:ext cx="1524000" cy="461665"/>
          </a:xfrm>
          <a:prstGeom prst="rect">
            <a:avLst/>
          </a:prstGeom>
          <a:noFill/>
        </p:spPr>
        <p:txBody>
          <a:bodyPr wrap="square" rtlCol="0">
            <a:spAutoFit/>
          </a:bodyPr>
          <a:lstStyle/>
          <a:p>
            <a:r>
              <a:rPr lang="en-US" b="1" dirty="0" smtClean="0">
                <a:solidFill>
                  <a:srgbClr val="FFFF00"/>
                </a:solidFill>
                <a:latin typeface="Cambria" pitchFamily="18" charset="0"/>
              </a:rPr>
              <a:t>All tilts Z</a:t>
            </a:r>
            <a:endParaRPr lang="en-US" b="1" dirty="0">
              <a:solidFill>
                <a:srgbClr val="FFFF00"/>
              </a:solidFill>
              <a:latin typeface="Cambria" pitchFamily="18" charset="0"/>
            </a:endParaRPr>
          </a:p>
        </p:txBody>
      </p:sp>
      <p:sp>
        <p:nvSpPr>
          <p:cNvPr id="7" name="TextBox 6"/>
          <p:cNvSpPr txBox="1"/>
          <p:nvPr/>
        </p:nvSpPr>
        <p:spPr>
          <a:xfrm>
            <a:off x="2895600" y="1828800"/>
            <a:ext cx="1524000" cy="1200329"/>
          </a:xfrm>
          <a:prstGeom prst="rect">
            <a:avLst/>
          </a:prstGeom>
          <a:noFill/>
        </p:spPr>
        <p:txBody>
          <a:bodyPr wrap="square" rtlCol="0">
            <a:spAutoFit/>
          </a:bodyPr>
          <a:lstStyle/>
          <a:p>
            <a:r>
              <a:rPr lang="en-US" b="1" dirty="0" smtClean="0">
                <a:solidFill>
                  <a:srgbClr val="FFFF00"/>
                </a:solidFill>
                <a:latin typeface="Cambria" pitchFamily="18" charset="0"/>
              </a:rPr>
              <a:t>All tilts SRM and TVS</a:t>
            </a:r>
            <a:endParaRPr lang="en-US" b="1" dirty="0">
              <a:solidFill>
                <a:srgbClr val="FFFF00"/>
              </a:solidFill>
              <a:latin typeface="Cambria" pitchFamily="18" charset="0"/>
            </a:endParaRPr>
          </a:p>
        </p:txBody>
      </p:sp>
      <p:sp>
        <p:nvSpPr>
          <p:cNvPr id="8" name="TextBox 7"/>
          <p:cNvSpPr txBox="1"/>
          <p:nvPr/>
        </p:nvSpPr>
        <p:spPr>
          <a:xfrm>
            <a:off x="2895600" y="4419600"/>
            <a:ext cx="1524000" cy="830997"/>
          </a:xfrm>
          <a:prstGeom prst="rect">
            <a:avLst/>
          </a:prstGeom>
          <a:noFill/>
        </p:spPr>
        <p:txBody>
          <a:bodyPr wrap="square" rtlCol="0">
            <a:spAutoFit/>
          </a:bodyPr>
          <a:lstStyle/>
          <a:p>
            <a:r>
              <a:rPr lang="en-US" b="1" dirty="0" smtClean="0">
                <a:solidFill>
                  <a:srgbClr val="FFFF00"/>
                </a:solidFill>
                <a:latin typeface="Cambria" pitchFamily="18" charset="0"/>
              </a:rPr>
              <a:t>All tilts V and DMD</a:t>
            </a:r>
            <a:endParaRPr lang="en-US" b="1" dirty="0">
              <a:solidFill>
                <a:srgbClr val="FFFF00"/>
              </a:solidFill>
              <a:latin typeface="Cambria" pitchFamily="18" charset="0"/>
            </a:endParaRPr>
          </a:p>
        </p:txBody>
      </p:sp>
      <p:sp>
        <p:nvSpPr>
          <p:cNvPr id="9" name="TextBox 8"/>
          <p:cNvSpPr txBox="1"/>
          <p:nvPr/>
        </p:nvSpPr>
        <p:spPr>
          <a:xfrm>
            <a:off x="152400" y="4419600"/>
            <a:ext cx="1524000" cy="830997"/>
          </a:xfrm>
          <a:prstGeom prst="rect">
            <a:avLst/>
          </a:prstGeom>
          <a:noFill/>
        </p:spPr>
        <p:txBody>
          <a:bodyPr wrap="square" rtlCol="0">
            <a:spAutoFit/>
          </a:bodyPr>
          <a:lstStyle/>
          <a:p>
            <a:r>
              <a:rPr lang="en-US" b="1" dirty="0" smtClean="0">
                <a:solidFill>
                  <a:srgbClr val="FFFF00"/>
                </a:solidFill>
                <a:latin typeface="Cambria" pitchFamily="18" charset="0"/>
              </a:rPr>
              <a:t>LMA SD and HI</a:t>
            </a:r>
            <a:endParaRPr lang="en-US" b="1" dirty="0">
              <a:solidFill>
                <a:srgbClr val="FFFF00"/>
              </a:solidFill>
              <a:latin typeface="Cambri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143000"/>
          </a:xfrm>
        </p:spPr>
        <p:txBody>
          <a:bodyPr/>
          <a:lstStyle/>
          <a:p>
            <a:r>
              <a:rPr lang="en-US" sz="4200" b="1" dirty="0" smtClean="0">
                <a:solidFill>
                  <a:srgbClr val="FFFF00"/>
                </a:solidFill>
                <a:latin typeface="Cambria" pitchFamily="18" charset="0"/>
              </a:rPr>
              <a:t>LMA Source Density in the severe weather decision-making process</a:t>
            </a:r>
            <a:endParaRPr lang="en-US" sz="4200" b="1" dirty="0">
              <a:solidFill>
                <a:srgbClr val="FFFF00"/>
              </a:solidFill>
              <a:latin typeface="Cambria" pitchFamily="18" charset="0"/>
            </a:endParaRPr>
          </a:p>
        </p:txBody>
      </p:sp>
      <p:pic>
        <p:nvPicPr>
          <p:cNvPr id="4" name="Content Placeholder 3" descr="supercell_21Jan10_4panel.jpg"/>
          <p:cNvPicPr>
            <a:picLocks noGrp="1" noChangeAspect="1"/>
          </p:cNvPicPr>
          <p:nvPr>
            <p:ph idx="1"/>
          </p:nvPr>
        </p:nvPicPr>
        <p:blipFill>
          <a:blip r:embed="rId3" cstate="print"/>
          <a:stretch>
            <a:fillRect/>
          </a:stretch>
        </p:blipFill>
        <p:spPr>
          <a:xfrm>
            <a:off x="152400" y="1687266"/>
            <a:ext cx="5486400" cy="5156845"/>
          </a:xfrm>
        </p:spPr>
      </p:pic>
      <p:sp>
        <p:nvSpPr>
          <p:cNvPr id="5" name="TextBox 4"/>
          <p:cNvSpPr txBox="1"/>
          <p:nvPr/>
        </p:nvSpPr>
        <p:spPr>
          <a:xfrm>
            <a:off x="5791200" y="2743200"/>
            <a:ext cx="3200400" cy="3108543"/>
          </a:xfrm>
          <a:prstGeom prst="rect">
            <a:avLst/>
          </a:prstGeom>
          <a:noFill/>
        </p:spPr>
        <p:txBody>
          <a:bodyPr wrap="square" rtlCol="0">
            <a:spAutoFit/>
          </a:bodyPr>
          <a:lstStyle/>
          <a:p>
            <a:r>
              <a:rPr lang="en-US" sz="2800" dirty="0" smtClean="0">
                <a:solidFill>
                  <a:srgbClr val="FFFF00"/>
                </a:solidFill>
                <a:latin typeface="Cambria" pitchFamily="18" charset="0"/>
              </a:rPr>
              <a:t>...and toggling between images in each panel, allowing quick storm assessment using 11 different data sources.</a:t>
            </a:r>
            <a:endParaRPr lang="en-US" sz="2800" dirty="0">
              <a:solidFill>
                <a:srgbClr val="FFFF00"/>
              </a:solidFill>
              <a:latin typeface="Cambria" pitchFamily="18" charset="0"/>
            </a:endParaRPr>
          </a:p>
        </p:txBody>
      </p:sp>
      <p:sp>
        <p:nvSpPr>
          <p:cNvPr id="6" name="TextBox 5"/>
          <p:cNvSpPr txBox="1"/>
          <p:nvPr/>
        </p:nvSpPr>
        <p:spPr>
          <a:xfrm>
            <a:off x="152400" y="1828800"/>
            <a:ext cx="1524000" cy="830997"/>
          </a:xfrm>
          <a:prstGeom prst="rect">
            <a:avLst/>
          </a:prstGeom>
          <a:noFill/>
        </p:spPr>
        <p:txBody>
          <a:bodyPr wrap="square" rtlCol="0">
            <a:spAutoFit/>
          </a:bodyPr>
          <a:lstStyle/>
          <a:p>
            <a:r>
              <a:rPr lang="en-US" b="1" dirty="0" smtClean="0">
                <a:solidFill>
                  <a:srgbClr val="FFFF00"/>
                </a:solidFill>
                <a:latin typeface="Cambria" pitchFamily="18" charset="0"/>
              </a:rPr>
              <a:t>Legacy VIL</a:t>
            </a:r>
            <a:endParaRPr lang="en-US" b="1" dirty="0">
              <a:solidFill>
                <a:srgbClr val="FFFF00"/>
              </a:solidFill>
              <a:latin typeface="Cambria" pitchFamily="18" charset="0"/>
            </a:endParaRPr>
          </a:p>
        </p:txBody>
      </p:sp>
      <p:sp>
        <p:nvSpPr>
          <p:cNvPr id="7" name="TextBox 6"/>
          <p:cNvSpPr txBox="1"/>
          <p:nvPr/>
        </p:nvSpPr>
        <p:spPr>
          <a:xfrm>
            <a:off x="2895600" y="1828800"/>
            <a:ext cx="1524000" cy="830997"/>
          </a:xfrm>
          <a:prstGeom prst="rect">
            <a:avLst/>
          </a:prstGeom>
          <a:noFill/>
        </p:spPr>
        <p:txBody>
          <a:bodyPr wrap="square" rtlCol="0">
            <a:spAutoFit/>
          </a:bodyPr>
          <a:lstStyle/>
          <a:p>
            <a:r>
              <a:rPr lang="en-US" b="1" dirty="0" smtClean="0">
                <a:solidFill>
                  <a:srgbClr val="FFFF00"/>
                </a:solidFill>
                <a:latin typeface="Cambria" pitchFamily="18" charset="0"/>
              </a:rPr>
              <a:t>Digital VIL</a:t>
            </a:r>
            <a:endParaRPr lang="en-US" b="1" dirty="0">
              <a:solidFill>
                <a:srgbClr val="FFFF00"/>
              </a:solidFill>
              <a:latin typeface="Cambria" pitchFamily="18" charset="0"/>
            </a:endParaRPr>
          </a:p>
        </p:txBody>
      </p:sp>
      <p:sp>
        <p:nvSpPr>
          <p:cNvPr id="8" name="TextBox 7"/>
          <p:cNvSpPr txBox="1"/>
          <p:nvPr/>
        </p:nvSpPr>
        <p:spPr>
          <a:xfrm>
            <a:off x="2895600" y="4419600"/>
            <a:ext cx="1524000" cy="830997"/>
          </a:xfrm>
          <a:prstGeom prst="rect">
            <a:avLst/>
          </a:prstGeom>
          <a:noFill/>
        </p:spPr>
        <p:txBody>
          <a:bodyPr wrap="square" rtlCol="0">
            <a:spAutoFit/>
          </a:bodyPr>
          <a:lstStyle/>
          <a:p>
            <a:r>
              <a:rPr lang="en-US" b="1" dirty="0" smtClean="0">
                <a:solidFill>
                  <a:srgbClr val="FFFF00"/>
                </a:solidFill>
                <a:latin typeface="Cambria" pitchFamily="18" charset="0"/>
              </a:rPr>
              <a:t>Echo Tops</a:t>
            </a:r>
            <a:endParaRPr lang="en-US" b="1" dirty="0">
              <a:solidFill>
                <a:srgbClr val="FFFF00"/>
              </a:solidFill>
              <a:latin typeface="Cambria" pitchFamily="18" charset="0"/>
            </a:endParaRPr>
          </a:p>
        </p:txBody>
      </p:sp>
      <p:sp>
        <p:nvSpPr>
          <p:cNvPr id="9" name="TextBox 8"/>
          <p:cNvSpPr txBox="1"/>
          <p:nvPr/>
        </p:nvSpPr>
        <p:spPr>
          <a:xfrm>
            <a:off x="152400" y="4419600"/>
            <a:ext cx="1447800" cy="830997"/>
          </a:xfrm>
          <a:prstGeom prst="rect">
            <a:avLst/>
          </a:prstGeom>
          <a:noFill/>
        </p:spPr>
        <p:txBody>
          <a:bodyPr wrap="square" rtlCol="0">
            <a:spAutoFit/>
          </a:bodyPr>
          <a:lstStyle/>
          <a:p>
            <a:r>
              <a:rPr lang="en-US" b="1" dirty="0" smtClean="0">
                <a:solidFill>
                  <a:srgbClr val="FFFF00"/>
                </a:solidFill>
                <a:latin typeface="Cambria" pitchFamily="18" charset="0"/>
              </a:rPr>
              <a:t>VIL Density</a:t>
            </a:r>
            <a:endParaRPr lang="en-US" b="1" dirty="0">
              <a:solidFill>
                <a:srgbClr val="FFFF00"/>
              </a:solidFill>
              <a:latin typeface="Cambria"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solidFill>
                  <a:srgbClr val="FFFF00"/>
                </a:solidFill>
                <a:latin typeface="Cambria" pitchFamily="18" charset="0"/>
                <a:cs typeface="Arial" pitchFamily="34" charset="0"/>
              </a:rPr>
              <a:t>WFO MRX Wish List</a:t>
            </a:r>
            <a:endParaRPr lang="en-US" sz="4800" b="1" dirty="0">
              <a:solidFill>
                <a:srgbClr val="FFFF00"/>
              </a:solidFill>
              <a:latin typeface="Cambria" pitchFamily="18" charset="0"/>
              <a:cs typeface="Arial" pitchFamily="34" charset="0"/>
            </a:endParaRPr>
          </a:p>
        </p:txBody>
      </p:sp>
      <p:sp>
        <p:nvSpPr>
          <p:cNvPr id="3" name="Content Placeholder 2"/>
          <p:cNvSpPr>
            <a:spLocks noGrp="1"/>
          </p:cNvSpPr>
          <p:nvPr>
            <p:ph idx="1"/>
          </p:nvPr>
        </p:nvSpPr>
        <p:spPr>
          <a:xfrm>
            <a:off x="685800" y="2133600"/>
            <a:ext cx="7772400" cy="4114800"/>
          </a:xfrm>
        </p:spPr>
        <p:txBody>
          <a:bodyPr/>
          <a:lstStyle/>
          <a:p>
            <a:r>
              <a:rPr lang="en-US" sz="4000" dirty="0" smtClean="0">
                <a:solidFill>
                  <a:srgbClr val="FFFF00"/>
                </a:solidFill>
                <a:latin typeface="Cambria" pitchFamily="18" charset="0"/>
                <a:cs typeface="Arial" pitchFamily="34" charset="0"/>
              </a:rPr>
              <a:t>LMA coverage extended over the entire MRX CWA</a:t>
            </a:r>
          </a:p>
          <a:p>
            <a:r>
              <a:rPr lang="en-US" sz="4000" dirty="0" smtClean="0">
                <a:solidFill>
                  <a:srgbClr val="FFFF00"/>
                </a:solidFill>
                <a:latin typeface="Cambria" pitchFamily="18" charset="0"/>
                <a:cs typeface="Arial" pitchFamily="34" charset="0"/>
              </a:rPr>
              <a:t>LMA Source Density difference product</a:t>
            </a:r>
            <a:endParaRPr lang="en-US" sz="4000" dirty="0">
              <a:solidFill>
                <a:srgbClr val="FFFF00"/>
              </a:solidFill>
              <a:latin typeface="Cambria" pitchFamily="18"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RX_fog_18Jan10_animation.wmv">
            <a:hlinkClick r:id="" action="ppaction://media"/>
          </p:cNvPr>
          <p:cNvPicPr>
            <a:picLocks noRot="1" noChangeAspect="1"/>
          </p:cNvPicPr>
          <p:nvPr>
            <a:videoFile r:link="rId1"/>
          </p:nvPr>
        </p:nvPicPr>
        <p:blipFill>
          <a:blip r:embed="rId3" cstate="print"/>
          <a:stretch>
            <a:fillRect/>
          </a:stretch>
        </p:blipFill>
        <p:spPr>
          <a:xfrm>
            <a:off x="1524000" y="1143000"/>
            <a:ext cx="6096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solidFill>
                  <a:srgbClr val="FFFF00"/>
                </a:solidFill>
                <a:latin typeface="Cambria" pitchFamily="18" charset="0"/>
                <a:cs typeface="Arial" pitchFamily="34" charset="0"/>
              </a:rPr>
              <a:t>Satellite products most utilized at WFO MRX</a:t>
            </a:r>
            <a:endParaRPr lang="en-US" sz="4800" b="1" dirty="0">
              <a:solidFill>
                <a:srgbClr val="FFFF00"/>
              </a:solidFill>
              <a:latin typeface="Cambria" pitchFamily="18" charset="0"/>
              <a:cs typeface="Arial" pitchFamily="34" charset="0"/>
            </a:endParaRPr>
          </a:p>
        </p:txBody>
      </p:sp>
      <p:sp>
        <p:nvSpPr>
          <p:cNvPr id="3" name="Content Placeholder 2"/>
          <p:cNvSpPr>
            <a:spLocks noGrp="1"/>
          </p:cNvSpPr>
          <p:nvPr>
            <p:ph idx="1"/>
          </p:nvPr>
        </p:nvSpPr>
        <p:spPr>
          <a:xfrm>
            <a:off x="685800" y="2362200"/>
            <a:ext cx="7772400" cy="4114800"/>
          </a:xfrm>
        </p:spPr>
        <p:txBody>
          <a:bodyPr/>
          <a:lstStyle/>
          <a:p>
            <a:r>
              <a:rPr lang="en-US" sz="3600" dirty="0" smtClean="0">
                <a:solidFill>
                  <a:srgbClr val="FFFF00"/>
                </a:solidFill>
                <a:latin typeface="Cambria" pitchFamily="18" charset="0"/>
                <a:cs typeface="Arial" pitchFamily="34" charset="0"/>
              </a:rPr>
              <a:t>GOES Fog Product and Low Cloud Base</a:t>
            </a:r>
          </a:p>
          <a:p>
            <a:r>
              <a:rPr lang="en-US" sz="3600" dirty="0" smtClean="0">
                <a:solidFill>
                  <a:srgbClr val="FFFF00"/>
                </a:solidFill>
                <a:latin typeface="Cambria" pitchFamily="18" charset="0"/>
                <a:cs typeface="Arial" pitchFamily="34" charset="0"/>
              </a:rPr>
              <a:t>MODIS Fog Product (11µm-3.9µm)</a:t>
            </a:r>
          </a:p>
          <a:p>
            <a:r>
              <a:rPr lang="en-US" sz="3600" dirty="0" smtClean="0">
                <a:solidFill>
                  <a:srgbClr val="FFFF00"/>
                </a:solidFill>
                <a:latin typeface="Cambria" pitchFamily="18" charset="0"/>
                <a:cs typeface="Arial" pitchFamily="34" charset="0"/>
              </a:rPr>
              <a:t>CIRA Total PW and Anomaly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1143000"/>
          </a:xfrm>
        </p:spPr>
        <p:txBody>
          <a:bodyPr/>
          <a:lstStyle/>
          <a:p>
            <a:r>
              <a:rPr lang="en-US" b="1" dirty="0" smtClean="0">
                <a:solidFill>
                  <a:srgbClr val="FFFF00"/>
                </a:solidFill>
                <a:latin typeface="Cambria" pitchFamily="18" charset="0"/>
                <a:cs typeface="Arial" pitchFamily="34" charset="0"/>
              </a:rPr>
              <a:t>Topography of the MRX CWA</a:t>
            </a:r>
            <a:endParaRPr lang="en-US" b="1" dirty="0">
              <a:solidFill>
                <a:srgbClr val="FFFF00"/>
              </a:solidFill>
              <a:latin typeface="Cambria" pitchFamily="18" charset="0"/>
              <a:cs typeface="Arial" pitchFamily="34" charset="0"/>
            </a:endParaRPr>
          </a:p>
        </p:txBody>
      </p:sp>
      <p:pic>
        <p:nvPicPr>
          <p:cNvPr id="4" name="Content Placeholder 3" descr="MRX_hires_topo.png"/>
          <p:cNvPicPr>
            <a:picLocks noGrp="1" noChangeAspect="1"/>
          </p:cNvPicPr>
          <p:nvPr>
            <p:ph idx="1"/>
          </p:nvPr>
        </p:nvPicPr>
        <p:blipFill>
          <a:blip r:embed="rId3" cstate="print"/>
          <a:stretch>
            <a:fillRect/>
          </a:stretch>
        </p:blipFill>
        <p:spPr>
          <a:xfrm>
            <a:off x="1066800" y="1676400"/>
            <a:ext cx="6807893" cy="5053528"/>
          </a:xfrm>
        </p:spPr>
      </p:pic>
      <p:sp>
        <p:nvSpPr>
          <p:cNvPr id="6" name="TextBox 5"/>
          <p:cNvSpPr txBox="1"/>
          <p:nvPr/>
        </p:nvSpPr>
        <p:spPr>
          <a:xfrm>
            <a:off x="990600" y="1143000"/>
            <a:ext cx="7620000" cy="461665"/>
          </a:xfrm>
          <a:prstGeom prst="rect">
            <a:avLst/>
          </a:prstGeom>
          <a:noFill/>
        </p:spPr>
        <p:txBody>
          <a:bodyPr wrap="square" rtlCol="0">
            <a:spAutoFit/>
          </a:bodyPr>
          <a:lstStyle/>
          <a:p>
            <a:r>
              <a:rPr lang="en-US" dirty="0" smtClean="0">
                <a:solidFill>
                  <a:srgbClr val="FFFF00"/>
                </a:solidFill>
                <a:latin typeface="Cambria" pitchFamily="18" charset="0"/>
                <a:cs typeface="Arial" pitchFamily="34" charset="0"/>
              </a:rPr>
              <a:t>Complex terrain with many lakes, rivers, and valleys</a:t>
            </a:r>
            <a:endParaRPr lang="en-US" dirty="0">
              <a:solidFill>
                <a:srgbClr val="FFFF00"/>
              </a:solidFill>
              <a:latin typeface="Cambria" pitchFamily="18"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77200" cy="1143000"/>
          </a:xfrm>
        </p:spPr>
        <p:txBody>
          <a:bodyPr/>
          <a:lstStyle/>
          <a:p>
            <a:r>
              <a:rPr lang="en-US" b="1" dirty="0" smtClean="0">
                <a:solidFill>
                  <a:srgbClr val="FFFF00"/>
                </a:solidFill>
                <a:latin typeface="Cambria" pitchFamily="18" charset="0"/>
                <a:cs typeface="Arial" pitchFamily="34" charset="0"/>
              </a:rPr>
              <a:t>Topography of the MRX CWA</a:t>
            </a:r>
            <a:endParaRPr lang="en-US" b="1" dirty="0">
              <a:solidFill>
                <a:srgbClr val="FFFF00"/>
              </a:solidFill>
              <a:latin typeface="Cambria" pitchFamily="18" charset="0"/>
              <a:cs typeface="Arial" pitchFamily="34" charset="0"/>
            </a:endParaRPr>
          </a:p>
        </p:txBody>
      </p:sp>
      <p:sp>
        <p:nvSpPr>
          <p:cNvPr id="6" name="TextBox 5"/>
          <p:cNvSpPr txBox="1"/>
          <p:nvPr/>
        </p:nvSpPr>
        <p:spPr>
          <a:xfrm>
            <a:off x="990600" y="990600"/>
            <a:ext cx="7620000" cy="461665"/>
          </a:xfrm>
          <a:prstGeom prst="rect">
            <a:avLst/>
          </a:prstGeom>
          <a:noFill/>
        </p:spPr>
        <p:txBody>
          <a:bodyPr wrap="square" rtlCol="0">
            <a:spAutoFit/>
          </a:bodyPr>
          <a:lstStyle/>
          <a:p>
            <a:r>
              <a:rPr lang="en-US" dirty="0" smtClean="0">
                <a:solidFill>
                  <a:srgbClr val="FFFF00"/>
                </a:solidFill>
                <a:latin typeface="Cambria" pitchFamily="18" charset="0"/>
                <a:cs typeface="Arial" pitchFamily="34" charset="0"/>
              </a:rPr>
              <a:t>Complex terrain with many lakes, rivers, and valleys...</a:t>
            </a:r>
            <a:endParaRPr lang="en-US" dirty="0">
              <a:solidFill>
                <a:srgbClr val="FFFF00"/>
              </a:solidFill>
              <a:latin typeface="Cambria" pitchFamily="18" charset="0"/>
              <a:cs typeface="Arial" pitchFamily="34" charset="0"/>
            </a:endParaRPr>
          </a:p>
        </p:txBody>
      </p:sp>
      <p:pic>
        <p:nvPicPr>
          <p:cNvPr id="7" name="Content Placeholder 6" descr="TRI_map.PNG"/>
          <p:cNvPicPr>
            <a:picLocks noGrp="1" noChangeAspect="1"/>
          </p:cNvPicPr>
          <p:nvPr>
            <p:ph idx="1"/>
          </p:nvPr>
        </p:nvPicPr>
        <p:blipFill>
          <a:blip r:embed="rId3" cstate="print"/>
          <a:stretch>
            <a:fillRect/>
          </a:stretch>
        </p:blipFill>
        <p:spPr>
          <a:xfrm>
            <a:off x="1219201" y="1524000"/>
            <a:ext cx="6629400" cy="4727809"/>
          </a:xfrm>
        </p:spPr>
      </p:pic>
      <p:sp>
        <p:nvSpPr>
          <p:cNvPr id="8" name="TextBox 7"/>
          <p:cNvSpPr txBox="1"/>
          <p:nvPr/>
        </p:nvSpPr>
        <p:spPr>
          <a:xfrm>
            <a:off x="3581400" y="2438400"/>
            <a:ext cx="1066800" cy="584775"/>
          </a:xfrm>
          <a:prstGeom prst="rect">
            <a:avLst/>
          </a:prstGeom>
          <a:noFill/>
        </p:spPr>
        <p:txBody>
          <a:bodyPr wrap="square" rtlCol="0">
            <a:spAutoFit/>
          </a:bodyPr>
          <a:lstStyle/>
          <a:p>
            <a:r>
              <a:rPr lang="en-US" sz="3200" b="1" dirty="0" smtClean="0">
                <a:solidFill>
                  <a:srgbClr val="FFFF00"/>
                </a:solidFill>
                <a:latin typeface="Cambria" pitchFamily="18" charset="0"/>
                <a:cs typeface="Arial" pitchFamily="34" charset="0"/>
              </a:rPr>
              <a:t>TRI</a:t>
            </a:r>
            <a:endParaRPr lang="en-US" sz="3200" b="1" dirty="0">
              <a:solidFill>
                <a:srgbClr val="FFFF00"/>
              </a:solidFill>
              <a:latin typeface="Cambria" pitchFamily="18" charset="0"/>
              <a:cs typeface="Arial" pitchFamily="34" charset="0"/>
            </a:endParaRPr>
          </a:p>
        </p:txBody>
      </p:sp>
      <p:sp>
        <p:nvSpPr>
          <p:cNvPr id="9" name="TextBox 8"/>
          <p:cNvSpPr txBox="1"/>
          <p:nvPr/>
        </p:nvSpPr>
        <p:spPr>
          <a:xfrm>
            <a:off x="2133600" y="6248400"/>
            <a:ext cx="4876800" cy="461665"/>
          </a:xfrm>
          <a:prstGeom prst="rect">
            <a:avLst/>
          </a:prstGeom>
          <a:noFill/>
        </p:spPr>
        <p:txBody>
          <a:bodyPr wrap="square" rtlCol="0">
            <a:spAutoFit/>
          </a:bodyPr>
          <a:lstStyle/>
          <a:p>
            <a:r>
              <a:rPr lang="en-US" dirty="0" smtClean="0">
                <a:solidFill>
                  <a:srgbClr val="FFFF00"/>
                </a:solidFill>
                <a:latin typeface="Cambria" pitchFamily="18" charset="0"/>
                <a:cs typeface="Arial" pitchFamily="34" charset="0"/>
              </a:rPr>
              <a:t>...directly adjacent to our TAF sites.</a:t>
            </a:r>
            <a:endParaRPr lang="en-US" dirty="0">
              <a:solidFill>
                <a:srgbClr val="FFFF00"/>
              </a:solidFill>
              <a:latin typeface="Cambria" pitchFamily="18"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p>
            <a:r>
              <a:rPr lang="en-US" sz="3600" b="1" dirty="0" smtClean="0">
                <a:solidFill>
                  <a:srgbClr val="FFFF00"/>
                </a:solidFill>
                <a:latin typeface="Cambria" pitchFamily="18" charset="0"/>
                <a:cs typeface="Arial" pitchFamily="34" charset="0"/>
              </a:rPr>
              <a:t>Added value of the GOES Fog Product</a:t>
            </a:r>
            <a:endParaRPr lang="en-US" sz="3600" b="1" dirty="0">
              <a:solidFill>
                <a:srgbClr val="FFFF00"/>
              </a:solidFill>
              <a:latin typeface="Cambria" pitchFamily="18" charset="0"/>
              <a:cs typeface="Arial" pitchFamily="34" charset="0"/>
            </a:endParaRPr>
          </a:p>
        </p:txBody>
      </p:sp>
      <p:pic>
        <p:nvPicPr>
          <p:cNvPr id="6" name="Picture 5" descr="March25_1115z_GOESfog-2.jpg"/>
          <p:cNvPicPr>
            <a:picLocks noChangeAspect="1"/>
          </p:cNvPicPr>
          <p:nvPr/>
        </p:nvPicPr>
        <p:blipFill>
          <a:blip r:embed="rId3" cstate="print"/>
          <a:stretch>
            <a:fillRect/>
          </a:stretch>
        </p:blipFill>
        <p:spPr>
          <a:xfrm>
            <a:off x="152400" y="1143000"/>
            <a:ext cx="4801833" cy="3886200"/>
          </a:xfrm>
          <a:prstGeom prst="rect">
            <a:avLst/>
          </a:prstGeom>
        </p:spPr>
      </p:pic>
      <p:pic>
        <p:nvPicPr>
          <p:cNvPr id="7" name="Picture 6" descr="March25_1115z_11u-3.9u-2.jpg"/>
          <p:cNvPicPr>
            <a:picLocks noChangeAspect="1"/>
          </p:cNvPicPr>
          <p:nvPr/>
        </p:nvPicPr>
        <p:blipFill>
          <a:blip r:embed="rId4" cstate="print"/>
          <a:stretch>
            <a:fillRect/>
          </a:stretch>
        </p:blipFill>
        <p:spPr>
          <a:xfrm>
            <a:off x="3821914" y="2743200"/>
            <a:ext cx="5217312" cy="3990975"/>
          </a:xfrm>
          <a:prstGeom prst="rect">
            <a:avLst/>
          </a:prstGeom>
        </p:spPr>
      </p:pic>
      <p:sp>
        <p:nvSpPr>
          <p:cNvPr id="8" name="TextBox 7"/>
          <p:cNvSpPr txBox="1"/>
          <p:nvPr/>
        </p:nvSpPr>
        <p:spPr>
          <a:xfrm>
            <a:off x="5029200" y="1143000"/>
            <a:ext cx="3581400" cy="1200329"/>
          </a:xfrm>
          <a:prstGeom prst="rect">
            <a:avLst/>
          </a:prstGeom>
          <a:noFill/>
        </p:spPr>
        <p:txBody>
          <a:bodyPr wrap="square" rtlCol="0">
            <a:spAutoFit/>
          </a:bodyPr>
          <a:lstStyle/>
          <a:p>
            <a:r>
              <a:rPr lang="en-US" dirty="0" smtClean="0">
                <a:solidFill>
                  <a:srgbClr val="FFFF00"/>
                </a:solidFill>
                <a:latin typeface="Cambria" pitchFamily="18" charset="0"/>
                <a:cs typeface="Arial" pitchFamily="34" charset="0"/>
              </a:rPr>
              <a:t>GOES Fog Product – clearly showed fog near bodies of water</a:t>
            </a:r>
            <a:endParaRPr lang="en-US" dirty="0">
              <a:solidFill>
                <a:srgbClr val="FFFF00"/>
              </a:solidFill>
              <a:latin typeface="Cambria" pitchFamily="18" charset="0"/>
              <a:cs typeface="Arial" pitchFamily="34" charset="0"/>
            </a:endParaRPr>
          </a:p>
        </p:txBody>
      </p:sp>
      <p:sp>
        <p:nvSpPr>
          <p:cNvPr id="9" name="TextBox 8"/>
          <p:cNvSpPr txBox="1"/>
          <p:nvPr/>
        </p:nvSpPr>
        <p:spPr>
          <a:xfrm>
            <a:off x="1219200" y="5867400"/>
            <a:ext cx="2590800" cy="830997"/>
          </a:xfrm>
          <a:prstGeom prst="rect">
            <a:avLst/>
          </a:prstGeom>
          <a:noFill/>
        </p:spPr>
        <p:txBody>
          <a:bodyPr wrap="square" rtlCol="0">
            <a:spAutoFit/>
          </a:bodyPr>
          <a:lstStyle/>
          <a:p>
            <a:r>
              <a:rPr lang="en-US" dirty="0" smtClean="0">
                <a:solidFill>
                  <a:srgbClr val="FFFF00"/>
                </a:solidFill>
                <a:latin typeface="Cambria" pitchFamily="18" charset="0"/>
                <a:cs typeface="Arial" pitchFamily="34" charset="0"/>
              </a:rPr>
              <a:t>GOES 11µ-3.9µ - fog not as clear</a:t>
            </a:r>
            <a:endParaRPr lang="en-US" dirty="0">
              <a:solidFill>
                <a:srgbClr val="FFFF00"/>
              </a:solidFill>
              <a:latin typeface="Cambria"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wipe(up)">
                                      <p:cBhvr>
                                        <p:cTn id="10"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8686800" cy="1143000"/>
          </a:xfrm>
        </p:spPr>
        <p:txBody>
          <a:bodyPr/>
          <a:lstStyle/>
          <a:p>
            <a:r>
              <a:rPr lang="en-US" sz="3600" b="1" dirty="0" smtClean="0">
                <a:solidFill>
                  <a:srgbClr val="FFFF00"/>
                </a:solidFill>
                <a:latin typeface="Cambria" pitchFamily="18" charset="0"/>
                <a:cs typeface="Arial" pitchFamily="34" charset="0"/>
              </a:rPr>
              <a:t>Added value of the MODIS Fog Product</a:t>
            </a:r>
            <a:endParaRPr lang="en-US" sz="3600" b="1" dirty="0">
              <a:solidFill>
                <a:srgbClr val="FFFF00"/>
              </a:solidFill>
              <a:latin typeface="Cambria" pitchFamily="18" charset="0"/>
              <a:cs typeface="Arial" pitchFamily="34" charset="0"/>
            </a:endParaRPr>
          </a:p>
        </p:txBody>
      </p:sp>
      <p:pic>
        <p:nvPicPr>
          <p:cNvPr id="1026" name="Picture 2" descr="\\mrx-s-nas\Home\douglas.schneider\My Documents\NASA SPoRT\MODIS_fog_08Sep09_labeled.PNG"/>
          <p:cNvPicPr>
            <a:picLocks noChangeAspect="1" noChangeArrowheads="1"/>
          </p:cNvPicPr>
          <p:nvPr/>
        </p:nvPicPr>
        <p:blipFill>
          <a:blip r:embed="rId2" cstate="print"/>
          <a:srcRect/>
          <a:stretch>
            <a:fillRect/>
          </a:stretch>
        </p:blipFill>
        <p:spPr bwMode="auto">
          <a:xfrm>
            <a:off x="152400" y="1143000"/>
            <a:ext cx="6858000" cy="5491238"/>
          </a:xfrm>
          <a:prstGeom prst="rect">
            <a:avLst/>
          </a:prstGeom>
          <a:noFill/>
        </p:spPr>
      </p:pic>
      <p:sp>
        <p:nvSpPr>
          <p:cNvPr id="7" name="TextBox 6"/>
          <p:cNvSpPr txBox="1"/>
          <p:nvPr/>
        </p:nvSpPr>
        <p:spPr>
          <a:xfrm>
            <a:off x="7010400" y="1676400"/>
            <a:ext cx="2133600" cy="4401205"/>
          </a:xfrm>
          <a:prstGeom prst="rect">
            <a:avLst/>
          </a:prstGeom>
          <a:noFill/>
        </p:spPr>
        <p:txBody>
          <a:bodyPr wrap="square" rtlCol="0">
            <a:spAutoFit/>
          </a:bodyPr>
          <a:lstStyle/>
          <a:p>
            <a:r>
              <a:rPr lang="en-US" sz="2800" dirty="0" smtClean="0">
                <a:solidFill>
                  <a:srgbClr val="FFFF00"/>
                </a:solidFill>
                <a:latin typeface="Cambria" pitchFamily="18" charset="0"/>
              </a:rPr>
              <a:t>1 km resolution of the MODIS satellite can resolve fog that forms within small-scale terrain features.</a:t>
            </a:r>
            <a:endParaRPr lang="en-US" sz="2800" dirty="0">
              <a:solidFill>
                <a:srgbClr val="FFFF00"/>
              </a:solidFill>
              <a:latin typeface="Cambr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b="1" dirty="0" smtClean="0">
                <a:solidFill>
                  <a:srgbClr val="FFFF00"/>
                </a:solidFill>
                <a:latin typeface="Cambria" pitchFamily="18" charset="0"/>
                <a:cs typeface="Arial" pitchFamily="34" charset="0"/>
              </a:rPr>
              <a:t>Example – January 18, 2010  low clouds and fog</a:t>
            </a:r>
            <a:endParaRPr lang="en-US" dirty="0"/>
          </a:p>
        </p:txBody>
      </p:sp>
      <p:pic>
        <p:nvPicPr>
          <p:cNvPr id="6" name="Content Placeholder 5" descr="fog_18Jan10_06z_reduced.jpg"/>
          <p:cNvPicPr>
            <a:picLocks noGrp="1" noChangeAspect="1"/>
          </p:cNvPicPr>
          <p:nvPr>
            <p:ph idx="1"/>
          </p:nvPr>
        </p:nvPicPr>
        <p:blipFill>
          <a:blip r:embed="rId3" cstate="print"/>
          <a:stretch>
            <a:fillRect/>
          </a:stretch>
        </p:blipFill>
        <p:spPr>
          <a:xfrm>
            <a:off x="228600" y="1828800"/>
            <a:ext cx="4185673" cy="4114800"/>
          </a:xfrm>
        </p:spPr>
      </p:pic>
      <p:pic>
        <p:nvPicPr>
          <p:cNvPr id="7" name="Picture 6" descr="fog_18Jan10_06z_lowcloud_reduced.jpg"/>
          <p:cNvPicPr>
            <a:picLocks noChangeAspect="1"/>
          </p:cNvPicPr>
          <p:nvPr/>
        </p:nvPicPr>
        <p:blipFill>
          <a:blip r:embed="rId4" cstate="print"/>
          <a:stretch>
            <a:fillRect/>
          </a:stretch>
        </p:blipFill>
        <p:spPr>
          <a:xfrm>
            <a:off x="4724400" y="1828800"/>
            <a:ext cx="4191000" cy="4088137"/>
          </a:xfrm>
          <a:prstGeom prst="rect">
            <a:avLst/>
          </a:prstGeom>
        </p:spPr>
      </p:pic>
      <p:sp>
        <p:nvSpPr>
          <p:cNvPr id="9" name="TextBox 8"/>
          <p:cNvSpPr txBox="1"/>
          <p:nvPr/>
        </p:nvSpPr>
        <p:spPr>
          <a:xfrm>
            <a:off x="381000" y="6096000"/>
            <a:ext cx="8382000" cy="461665"/>
          </a:xfrm>
          <a:prstGeom prst="rect">
            <a:avLst/>
          </a:prstGeom>
          <a:noFill/>
        </p:spPr>
        <p:txBody>
          <a:bodyPr wrap="square" rtlCol="0">
            <a:spAutoFit/>
          </a:bodyPr>
          <a:lstStyle/>
          <a:p>
            <a:r>
              <a:rPr lang="en-US" dirty="0" smtClean="0">
                <a:solidFill>
                  <a:srgbClr val="FFFF00"/>
                </a:solidFill>
                <a:latin typeface="Cambria" pitchFamily="18" charset="0"/>
              </a:rPr>
              <a:t>GOES LCB product distinguishes between ceiling heights (06Z)</a:t>
            </a:r>
            <a:endParaRPr lang="en-US" dirty="0">
              <a:solidFill>
                <a:srgbClr val="FFFF00"/>
              </a:solidFill>
              <a:latin typeface="Cambri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b="1" dirty="0" smtClean="0">
                <a:solidFill>
                  <a:srgbClr val="FFFF00"/>
                </a:solidFill>
                <a:latin typeface="Cambria" pitchFamily="18" charset="0"/>
                <a:cs typeface="Arial" pitchFamily="34" charset="0"/>
              </a:rPr>
              <a:t>Example – January 18, 2010  low clouds and fog</a:t>
            </a:r>
            <a:endParaRPr lang="en-US" dirty="0"/>
          </a:p>
        </p:txBody>
      </p:sp>
      <p:pic>
        <p:nvPicPr>
          <p:cNvPr id="4" name="Content Placeholder 3" descr="fog_18Jan10_07z_modis.jpg"/>
          <p:cNvPicPr>
            <a:picLocks noGrp="1" noChangeAspect="1"/>
          </p:cNvPicPr>
          <p:nvPr>
            <p:ph idx="1"/>
          </p:nvPr>
        </p:nvPicPr>
        <p:blipFill>
          <a:blip r:embed="rId3" cstate="print"/>
          <a:stretch>
            <a:fillRect/>
          </a:stretch>
        </p:blipFill>
        <p:spPr>
          <a:xfrm>
            <a:off x="914400" y="1828800"/>
            <a:ext cx="5410200" cy="4838766"/>
          </a:xfrm>
        </p:spPr>
      </p:pic>
      <p:sp>
        <p:nvSpPr>
          <p:cNvPr id="5" name="TextBox 4"/>
          <p:cNvSpPr txBox="1"/>
          <p:nvPr/>
        </p:nvSpPr>
        <p:spPr>
          <a:xfrm>
            <a:off x="6477000" y="2514600"/>
            <a:ext cx="2286000" cy="3539430"/>
          </a:xfrm>
          <a:prstGeom prst="rect">
            <a:avLst/>
          </a:prstGeom>
          <a:noFill/>
        </p:spPr>
        <p:txBody>
          <a:bodyPr wrap="square" rtlCol="0">
            <a:spAutoFit/>
          </a:bodyPr>
          <a:lstStyle/>
          <a:p>
            <a:r>
              <a:rPr lang="en-US" sz="2800" dirty="0" smtClean="0">
                <a:solidFill>
                  <a:srgbClr val="FFFF00"/>
                </a:solidFill>
                <a:latin typeface="Cambria" pitchFamily="18" charset="0"/>
              </a:rPr>
              <a:t>1 km MODIS image (07Z) shows clouds becoming broken to scattered in the southern TN Valley</a:t>
            </a:r>
            <a:endParaRPr lang="en-US" sz="2800" dirty="0">
              <a:solidFill>
                <a:srgbClr val="FFFF00"/>
              </a:solidFill>
              <a:latin typeface="Cambri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b="1" dirty="0" smtClean="0">
                <a:solidFill>
                  <a:srgbClr val="FFFF00"/>
                </a:solidFill>
                <a:latin typeface="Cambria" pitchFamily="18" charset="0"/>
                <a:cs typeface="Arial" pitchFamily="34" charset="0"/>
              </a:rPr>
              <a:t>GOES Fog Product animation </a:t>
            </a:r>
            <a:br>
              <a:rPr lang="en-US" b="1" dirty="0" smtClean="0">
                <a:solidFill>
                  <a:srgbClr val="FFFF00"/>
                </a:solidFill>
                <a:latin typeface="Cambria" pitchFamily="18" charset="0"/>
                <a:cs typeface="Arial" pitchFamily="34" charset="0"/>
              </a:rPr>
            </a:br>
            <a:r>
              <a:rPr lang="en-US" b="1" dirty="0" smtClean="0">
                <a:solidFill>
                  <a:srgbClr val="FFFF00"/>
                </a:solidFill>
                <a:latin typeface="Cambria" pitchFamily="18" charset="0"/>
                <a:cs typeface="Arial" pitchFamily="34" charset="0"/>
              </a:rPr>
              <a:t>06Z to 12Z</a:t>
            </a:r>
            <a:endParaRPr lang="en-US" b="1" dirty="0">
              <a:solidFill>
                <a:srgbClr val="FFFF00"/>
              </a:solidFill>
              <a:latin typeface="Cambria" pitchFamily="18" charset="0"/>
              <a:cs typeface="Arial" pitchFamily="34" charset="0"/>
            </a:endParaRPr>
          </a:p>
        </p:txBody>
      </p:sp>
      <p:pic>
        <p:nvPicPr>
          <p:cNvPr id="9" name="MRX_fog_18Jan10_animation.wmv">
            <a:hlinkClick r:id="" action="ppaction://media"/>
          </p:cNvPr>
          <p:cNvPicPr>
            <a:picLocks noGrp="1" noRot="1" noChangeAspect="1"/>
          </p:cNvPicPr>
          <p:nvPr>
            <p:ph idx="1"/>
            <a:videoFile r:link="rId1"/>
          </p:nvPr>
        </p:nvPicPr>
        <p:blipFill>
          <a:blip r:embed="rId4" cstate="print"/>
          <a:stretch>
            <a:fillRect/>
          </a:stretch>
        </p:blipFill>
        <p:spPr>
          <a:xfrm>
            <a:off x="1524000" y="1752600"/>
            <a:ext cx="6096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theme/theme1.xml><?xml version="1.0" encoding="utf-8"?>
<a:theme xmlns:a="http://schemas.openxmlformats.org/drawingml/2006/main" name="blank">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341</TotalTime>
  <Words>823</Words>
  <Application>Microsoft Office PowerPoint</Application>
  <PresentationFormat>On-screen Show (4:3)</PresentationFormat>
  <Paragraphs>69</Paragraphs>
  <Slides>17</Slides>
  <Notes>9</Notes>
  <HiddenSlides>0</HiddenSlides>
  <MMClips>2</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blank</vt:lpstr>
      <vt:lpstr>NASA-SPoRT satellite products at WFO MRX</vt:lpstr>
      <vt:lpstr>Satellite products most utilized at WFO MRX</vt:lpstr>
      <vt:lpstr>Topography of the MRX CWA</vt:lpstr>
      <vt:lpstr>Topography of the MRX CWA</vt:lpstr>
      <vt:lpstr>Added value of the GOES Fog Product</vt:lpstr>
      <vt:lpstr>Added value of the MODIS Fog Product</vt:lpstr>
      <vt:lpstr>Example – January 18, 2010  low clouds and fog</vt:lpstr>
      <vt:lpstr>Example – January 18, 2010  low clouds and fog</vt:lpstr>
      <vt:lpstr>GOES Fog Product animation  06Z to 12Z</vt:lpstr>
      <vt:lpstr>January 18, 2010  soundings from WFO Nashville</vt:lpstr>
      <vt:lpstr>WFO MRX Wish List</vt:lpstr>
      <vt:lpstr>Utilization of the Lightning Mapping Array (LMA) at WFO MRX</vt:lpstr>
      <vt:lpstr>LMA Coverage Area</vt:lpstr>
      <vt:lpstr>LMA Source Density in the severe weather decision-making process</vt:lpstr>
      <vt:lpstr>LMA Source Density in the severe weather decision-making process</vt:lpstr>
      <vt:lpstr>WFO MRX Wish List</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NASA-SPoRT products at WFO MRX</dc:title>
  <dc:creator>douglas.schneider</dc:creator>
  <cp:lastModifiedBy>Kevin Fuell</cp:lastModifiedBy>
  <cp:revision>34</cp:revision>
  <dcterms:created xsi:type="dcterms:W3CDTF">2010-02-03T17:51:28Z</dcterms:created>
  <dcterms:modified xsi:type="dcterms:W3CDTF">2010-03-01T19:22:47Z</dcterms:modified>
</cp:coreProperties>
</file>