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4"/>
  </p:handoutMasterIdLst>
  <p:sldIdLst>
    <p:sldId id="281" r:id="rId2"/>
    <p:sldId id="265" r:id="rId3"/>
    <p:sldId id="287" r:id="rId4"/>
    <p:sldId id="269" r:id="rId5"/>
    <p:sldId id="273" r:id="rId6"/>
    <p:sldId id="276" r:id="rId7"/>
    <p:sldId id="271" r:id="rId8"/>
    <p:sldId id="284" r:id="rId9"/>
    <p:sldId id="275" r:id="rId10"/>
    <p:sldId id="288" r:id="rId11"/>
    <p:sldId id="280" r:id="rId12"/>
    <p:sldId id="282"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F9F9F9"/>
    <a:srgbClr val="FBFBFB"/>
    <a:srgbClr val="FAFAFA"/>
    <a:srgbClr val="FCFCFC"/>
    <a:srgbClr val="A50021"/>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50" autoAdjust="0"/>
    <p:restoredTop sz="94660"/>
  </p:normalViewPr>
  <p:slideViewPr>
    <p:cSldViewPr snapToGrid="0">
      <p:cViewPr varScale="1">
        <p:scale>
          <a:sx n="127" d="100"/>
          <a:sy n="127" d="100"/>
        </p:scale>
        <p:origin x="-15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F2F46F-DFDE-4321-B77C-1516924676BC}" type="datetimeFigureOut">
              <a:rPr lang="en-US" smtClean="0"/>
              <a:pPr/>
              <a:t>3/3/2010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ED5FA4-E3F6-4729-B9B6-97890249435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B6E3E6-AE9E-4C2C-ACF0-732F53D37F1C}" type="datetimeFigureOut">
              <a:rPr lang="en-US"/>
              <a:pPr>
                <a:defRPr/>
              </a:pPr>
              <a:t>3/3/2010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077399-CD39-4CF8-8F1F-B8A939ED0E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4FC07E-E81E-4E26-9BFB-FCD926565DA5}" type="datetimeFigureOut">
              <a:rPr lang="en-US"/>
              <a:pPr>
                <a:defRPr/>
              </a:pPr>
              <a:t>3/3/2010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40636F-46FE-49B0-8569-3CDB91E0B1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8616C6-FBDC-410D-B56E-CEA387D82B0D}" type="datetimeFigureOut">
              <a:rPr lang="en-US"/>
              <a:pPr>
                <a:defRPr/>
              </a:pPr>
              <a:t>3/3/2010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EC9397-2571-4FAA-8F77-CC0392BB88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42109F-9B3B-4EE9-9A09-D722A036FAFB}" type="datetimeFigureOut">
              <a:rPr lang="en-US"/>
              <a:pPr>
                <a:defRPr/>
              </a:pPr>
              <a:t>3/3/2010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DBC05-5D27-40D1-868E-77720661CF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24200C-5FBE-4CAF-844E-1623F2B5B942}" type="datetimeFigureOut">
              <a:rPr lang="en-US"/>
              <a:pPr>
                <a:defRPr/>
              </a:pPr>
              <a:t>3/3/2010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B21DF1-17E1-4D32-8198-232883F01D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393E81-95AB-4322-992F-0ABE714A1BFC}" type="datetimeFigureOut">
              <a:rPr lang="en-US"/>
              <a:pPr>
                <a:defRPr/>
              </a:pPr>
              <a:t>3/3/2010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D12A28-D6FA-4EF7-9D32-89462A4CEE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651F4E-1A23-4C63-B6CB-AAA707154B7B}" type="datetimeFigureOut">
              <a:rPr lang="en-US"/>
              <a:pPr>
                <a:defRPr/>
              </a:pPr>
              <a:t>3/3/2010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95C005-FDFA-4293-8E6A-C66C27B5E7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D91408-965D-4DD6-A4B5-9F8E8E5F93D5}" type="datetimeFigureOut">
              <a:rPr lang="en-US"/>
              <a:pPr>
                <a:defRPr/>
              </a:pPr>
              <a:t>3/3/2010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4A25C5-8038-4322-B5CA-EA86345295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C57A6B-DFA0-4B02-8E09-CAB5154ABD1A}" type="datetimeFigureOut">
              <a:rPr lang="en-US"/>
              <a:pPr>
                <a:defRPr/>
              </a:pPr>
              <a:t>3/3/2010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F79CFD4-FF3B-4C1C-BC12-73479FEEA5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640F96-BA80-409A-92AE-59DC2F1D8280}" type="datetimeFigureOut">
              <a:rPr lang="en-US"/>
              <a:pPr>
                <a:defRPr/>
              </a:pPr>
              <a:t>3/3/2010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0F5198-B4E1-405B-919B-4F01496A6D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864678-89B0-4F3D-A15A-144EA53F82B0}" type="datetimeFigureOut">
              <a:rPr lang="en-US"/>
              <a:pPr>
                <a:defRPr/>
              </a:pPr>
              <a:t>3/3/2010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D4E1EA-B92D-4287-B183-045A78A711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E07980-2408-4F8D-99CC-F32FB7472F23}" type="datetimeFigureOut">
              <a:rPr lang="en-US"/>
              <a:pPr>
                <a:defRPr/>
              </a:pPr>
              <a:t>3/3/2010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5DCD19D-1FDD-49EA-BC30-0F594D067A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tiff"/><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gif"/><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image" Target="../media/image3.png"/><Relationship Id="rId7" Type="http://schemas.openxmlformats.org/officeDocument/2006/relationships/image" Target="../media/image22.gif"/><Relationship Id="rId12" Type="http://schemas.openxmlformats.org/officeDocument/2006/relationships/image" Target="../media/image27.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gif"/><Relationship Id="rId10" Type="http://schemas.openxmlformats.org/officeDocument/2006/relationships/image" Target="../media/image25.gif"/><Relationship Id="rId4" Type="http://schemas.openxmlformats.org/officeDocument/2006/relationships/image" Target="../media/image19.png"/><Relationship Id="rId9" Type="http://schemas.openxmlformats.org/officeDocument/2006/relationships/image" Target="../media/image24.gif"/><Relationship Id="rId1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lobe.jpg"/>
          <p:cNvPicPr>
            <a:picLocks noChangeAspect="1"/>
          </p:cNvPicPr>
          <p:nvPr/>
        </p:nvPicPr>
        <p:blipFill>
          <a:blip r:embed="rId2" cstate="print"/>
          <a:srcRect/>
          <a:stretch>
            <a:fillRect/>
          </a:stretch>
        </p:blipFill>
        <p:spPr bwMode="auto">
          <a:xfrm>
            <a:off x="0" y="0"/>
            <a:ext cx="9144000" cy="6069013"/>
          </a:xfrm>
          <a:prstGeom prst="rect">
            <a:avLst/>
          </a:prstGeom>
          <a:noFill/>
          <a:ln w="9525">
            <a:noFill/>
            <a:miter lim="800000"/>
            <a:headEnd/>
            <a:tailEnd/>
          </a:ln>
        </p:spPr>
      </p:pic>
      <p:sp>
        <p:nvSpPr>
          <p:cNvPr id="15" name="Rectangle 14"/>
          <p:cNvSpPr/>
          <p:nvPr/>
        </p:nvSpPr>
        <p:spPr>
          <a:xfrm>
            <a:off x="-882869" y="0"/>
            <a:ext cx="9144000" cy="6069013"/>
          </a:xfrm>
          <a:prstGeom prst="rect">
            <a:avLst/>
          </a:prstGeom>
          <a:solidFill>
            <a:schemeClr val="bg1">
              <a:lumMod val="9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 name="Title 1"/>
          <p:cNvSpPr>
            <a:spLocks noGrp="1"/>
          </p:cNvSpPr>
          <p:nvPr>
            <p:ph type="ctrTitle"/>
          </p:nvPr>
        </p:nvSpPr>
        <p:spPr>
          <a:xfrm>
            <a:off x="990600" y="1493838"/>
            <a:ext cx="7162800" cy="993775"/>
          </a:xfrm>
        </p:spPr>
        <p:txBody>
          <a:bodyPr/>
          <a:lstStyle/>
          <a:p>
            <a:pPr eaLnBrk="1" hangingPunct="1"/>
            <a:r>
              <a:rPr lang="en-US" dirty="0" err="1" smtClean="0"/>
              <a:t>SPoRT’s</a:t>
            </a:r>
            <a:r>
              <a:rPr lang="en-US" dirty="0" smtClean="0"/>
              <a:t> Current and Planned Data Assimilation Activities</a:t>
            </a:r>
          </a:p>
        </p:txBody>
      </p:sp>
      <p:sp>
        <p:nvSpPr>
          <p:cNvPr id="3" name="Subtitle 2"/>
          <p:cNvSpPr>
            <a:spLocks noGrp="1"/>
          </p:cNvSpPr>
          <p:nvPr>
            <p:ph type="subTitle" idx="1"/>
          </p:nvPr>
        </p:nvSpPr>
        <p:spPr>
          <a:xfrm>
            <a:off x="304800" y="4572000"/>
            <a:ext cx="8458200" cy="1143000"/>
          </a:xfrm>
        </p:spPr>
        <p:txBody>
          <a:bodyPr rtlCol="0">
            <a:normAutofit/>
          </a:bodyPr>
          <a:lstStyle/>
          <a:p>
            <a:pPr eaLnBrk="1" fontAlgn="auto" hangingPunct="1">
              <a:spcAft>
                <a:spcPts val="0"/>
              </a:spcAft>
              <a:defRPr/>
            </a:pPr>
            <a:r>
              <a:rPr lang="en-US" sz="2600" dirty="0" smtClean="0">
                <a:solidFill>
                  <a:schemeClr val="tx1">
                    <a:lumMod val="75000"/>
                    <a:lumOff val="25000"/>
                  </a:schemeClr>
                </a:solidFill>
              </a:rPr>
              <a:t>Inaugural SPoRT/NWS Collaborative Partners Workshop</a:t>
            </a:r>
          </a:p>
          <a:p>
            <a:pPr eaLnBrk="1" fontAlgn="auto" hangingPunct="1">
              <a:spcAft>
                <a:spcPts val="0"/>
              </a:spcAft>
              <a:defRPr/>
            </a:pPr>
            <a:r>
              <a:rPr lang="en-US" sz="1800" dirty="0" smtClean="0">
                <a:solidFill>
                  <a:schemeClr val="tx1">
                    <a:lumMod val="75000"/>
                    <a:lumOff val="25000"/>
                  </a:schemeClr>
                </a:solidFill>
              </a:rPr>
              <a:t>3-4 March 2010</a:t>
            </a:r>
          </a:p>
        </p:txBody>
      </p:sp>
      <p:sp>
        <p:nvSpPr>
          <p:cNvPr id="6" name="TextBox 5"/>
          <p:cNvSpPr txBox="1"/>
          <p:nvPr/>
        </p:nvSpPr>
        <p:spPr>
          <a:xfrm>
            <a:off x="3124200" y="2727325"/>
            <a:ext cx="2517099" cy="1292662"/>
          </a:xfrm>
          <a:prstGeom prst="rect">
            <a:avLst/>
          </a:prstGeom>
          <a:noFill/>
        </p:spPr>
        <p:txBody>
          <a:bodyPr wrap="none">
            <a:spAutoFit/>
          </a:bodyPr>
          <a:lstStyle/>
          <a:p>
            <a:pPr>
              <a:defRPr/>
            </a:pPr>
            <a:r>
              <a:rPr lang="en-US" sz="2600" dirty="0" smtClean="0">
                <a:latin typeface="+mj-lt"/>
              </a:rPr>
              <a:t>Bradley Zavodsky</a:t>
            </a:r>
          </a:p>
          <a:p>
            <a:pPr>
              <a:defRPr/>
            </a:pPr>
            <a:r>
              <a:rPr lang="en-US" sz="2600" dirty="0" smtClean="0">
                <a:latin typeface="+mj-lt"/>
              </a:rPr>
              <a:t>Shih-Hung Chou</a:t>
            </a:r>
          </a:p>
          <a:p>
            <a:pPr>
              <a:defRPr/>
            </a:pPr>
            <a:r>
              <a:rPr lang="en-US" sz="2600" dirty="0" smtClean="0">
                <a:latin typeface="+mj-lt"/>
              </a:rPr>
              <a:t>Matthew Rigney</a:t>
            </a:r>
            <a:endParaRPr lang="en-US" sz="2600" dirty="0">
              <a:latin typeface="+mj-lt"/>
            </a:endParaRPr>
          </a:p>
        </p:txBody>
      </p:sp>
      <p:grpSp>
        <p:nvGrpSpPr>
          <p:cNvPr id="2" name="Group 13"/>
          <p:cNvGrpSpPr>
            <a:grpSpLocks/>
          </p:cNvGrpSpPr>
          <p:nvPr/>
        </p:nvGrpSpPr>
        <p:grpSpPr bwMode="auto">
          <a:xfrm>
            <a:off x="0" y="6143625"/>
            <a:ext cx="9086850" cy="714375"/>
            <a:chOff x="0" y="6143625"/>
            <a:chExt cx="9086850" cy="714375"/>
          </a:xfrm>
        </p:grpSpPr>
        <p:pic>
          <p:nvPicPr>
            <p:cNvPr id="2057"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2058" name="Picture 6"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4" name="Group 11"/>
            <p:cNvGrpSpPr>
              <a:grpSpLocks/>
            </p:cNvGrpSpPr>
            <p:nvPr/>
          </p:nvGrpSpPr>
          <p:grpSpPr bwMode="auto">
            <a:xfrm>
              <a:off x="2286000" y="6525768"/>
              <a:ext cx="5784521" cy="179832"/>
              <a:chOff x="2514600" y="5916168"/>
              <a:chExt cx="5784521" cy="179832"/>
            </a:xfrm>
          </p:grpSpPr>
          <p:sp>
            <p:nvSpPr>
              <p:cNvPr id="2061"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06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063"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1"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 name="TextBox 12"/>
          <p:cNvSpPr txBox="1"/>
          <p:nvPr/>
        </p:nvSpPr>
        <p:spPr>
          <a:xfrm>
            <a:off x="1600200" y="5486400"/>
            <a:ext cx="5902325" cy="369888"/>
          </a:xfrm>
          <a:prstGeom prst="rect">
            <a:avLst/>
          </a:prstGeom>
          <a:noFill/>
        </p:spPr>
        <p:txBody>
          <a:bodyPr wrap="none">
            <a:spAutoFit/>
          </a:bodyPr>
          <a:lstStyle/>
          <a:p>
            <a:pPr>
              <a:defRPr/>
            </a:pPr>
            <a:r>
              <a:rPr lang="en-US" dirty="0">
                <a:solidFill>
                  <a:schemeClr val="bg1">
                    <a:lumMod val="50000"/>
                  </a:schemeClr>
                </a:solidFill>
                <a:latin typeface="+mn-lt"/>
              </a:rPr>
              <a:t>National Space Science and Technology Center, Huntsville, 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143625"/>
            <a:ext cx="9086850" cy="714375"/>
            <a:chOff x="0" y="6143625"/>
            <a:chExt cx="9086850" cy="714375"/>
          </a:xfrm>
        </p:grpSpPr>
        <p:pic>
          <p:nvPicPr>
            <p:cNvPr id="410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410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3" name="Group 11"/>
            <p:cNvGrpSpPr>
              <a:grpSpLocks/>
            </p:cNvGrpSpPr>
            <p:nvPr/>
          </p:nvGrpSpPr>
          <p:grpSpPr bwMode="auto">
            <a:xfrm>
              <a:off x="2286000" y="6525768"/>
              <a:ext cx="5784521" cy="179832"/>
              <a:chOff x="2514600" y="5916168"/>
              <a:chExt cx="5784521" cy="179832"/>
            </a:xfrm>
          </p:grpSpPr>
          <p:sp>
            <p:nvSpPr>
              <p:cNvPr id="410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10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10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4099" name="Title 15"/>
          <p:cNvSpPr>
            <a:spLocks noGrp="1"/>
          </p:cNvSpPr>
          <p:nvPr>
            <p:ph type="title"/>
          </p:nvPr>
        </p:nvSpPr>
        <p:spPr>
          <a:xfrm>
            <a:off x="457200" y="152400"/>
            <a:ext cx="8229600" cy="1143000"/>
          </a:xfrm>
        </p:spPr>
        <p:txBody>
          <a:bodyPr/>
          <a:lstStyle/>
          <a:p>
            <a:pPr eaLnBrk="1" hangingPunct="1"/>
            <a:r>
              <a:rPr lang="en-US" dirty="0" err="1" smtClean="0"/>
              <a:t>Scatterometer</a:t>
            </a:r>
            <a:r>
              <a:rPr lang="en-US" dirty="0" smtClean="0"/>
              <a:t> Wind Assimilation</a:t>
            </a:r>
            <a:endParaRPr lang="en-US" sz="2000" dirty="0" smtClean="0"/>
          </a:p>
        </p:txBody>
      </p:sp>
      <p:sp>
        <p:nvSpPr>
          <p:cNvPr id="4100" name="Content Placeholder 16"/>
          <p:cNvSpPr>
            <a:spLocks noGrp="1"/>
          </p:cNvSpPr>
          <p:nvPr>
            <p:ph idx="1"/>
          </p:nvPr>
        </p:nvSpPr>
        <p:spPr>
          <a:xfrm>
            <a:off x="269826" y="1244218"/>
            <a:ext cx="3822490" cy="4924233"/>
          </a:xfrm>
        </p:spPr>
        <p:txBody>
          <a:bodyPr/>
          <a:lstStyle/>
          <a:p>
            <a:pPr marL="173038" indent="-173038" eaLnBrk="1" hangingPunct="1">
              <a:spcBef>
                <a:spcPts val="600"/>
              </a:spcBef>
            </a:pPr>
            <a:r>
              <a:rPr lang="en-US" sz="1800" dirty="0" smtClean="0"/>
              <a:t>Planned to use </a:t>
            </a:r>
            <a:r>
              <a:rPr lang="en-US" sz="1800" dirty="0" err="1" smtClean="0"/>
              <a:t>QuikSCAT</a:t>
            </a:r>
            <a:r>
              <a:rPr lang="en-US" sz="1800" dirty="0" smtClean="0"/>
              <a:t>; now focusing on EUMETSAT’s ASCAT (METOP)</a:t>
            </a:r>
          </a:p>
          <a:p>
            <a:pPr marL="173038" indent="-173038" eaLnBrk="1" hangingPunct="1">
              <a:spcBef>
                <a:spcPts val="600"/>
              </a:spcBef>
            </a:pPr>
            <a:r>
              <a:rPr lang="en-US" sz="1800" dirty="0" err="1" smtClean="0"/>
              <a:t>Scatterometer</a:t>
            </a:r>
            <a:r>
              <a:rPr lang="en-US" sz="1800" dirty="0" smtClean="0"/>
              <a:t> uses wave characteristics to calculate wind speeds at ocean surface (10m)</a:t>
            </a:r>
          </a:p>
          <a:p>
            <a:pPr marL="173038" indent="-173038" eaLnBrk="1" hangingPunct="1">
              <a:spcBef>
                <a:spcPts val="600"/>
              </a:spcBef>
            </a:pPr>
            <a:r>
              <a:rPr lang="en-US" sz="1800" dirty="0" smtClean="0"/>
              <a:t>Assimilation of </a:t>
            </a:r>
            <a:r>
              <a:rPr lang="en-US" sz="1800" dirty="0" err="1" smtClean="0"/>
              <a:t>scatterometer</a:t>
            </a:r>
            <a:r>
              <a:rPr lang="en-US" sz="1800" dirty="0" smtClean="0"/>
              <a:t> winds should produce a better analysis of low-level winds</a:t>
            </a:r>
          </a:p>
          <a:p>
            <a:pPr marL="573088" lvl="1" indent="-173038" eaLnBrk="1" hangingPunct="1">
              <a:spcBef>
                <a:spcPts val="600"/>
              </a:spcBef>
            </a:pPr>
            <a:r>
              <a:rPr lang="en-US" sz="1400" dirty="0" smtClean="0"/>
              <a:t>Improve marine forecasts</a:t>
            </a:r>
          </a:p>
          <a:p>
            <a:pPr marL="573088" lvl="1" indent="-173038" eaLnBrk="1" hangingPunct="1">
              <a:spcBef>
                <a:spcPts val="600"/>
              </a:spcBef>
            </a:pPr>
            <a:r>
              <a:rPr lang="en-US" sz="1400" dirty="0" smtClean="0"/>
              <a:t>Possibly improve moisture return forecasts over Gulf</a:t>
            </a:r>
          </a:p>
          <a:p>
            <a:pPr marL="173038" indent="-173038" eaLnBrk="1" hangingPunct="1">
              <a:spcBef>
                <a:spcPts val="600"/>
              </a:spcBef>
            </a:pPr>
            <a:r>
              <a:rPr lang="en-US" sz="1800" dirty="0" smtClean="0"/>
              <a:t>Combine with AIRS profile assimilation to create an integrated “Moisture Return Analysis” </a:t>
            </a:r>
            <a:r>
              <a:rPr lang="en-US" sz="1800" dirty="0" smtClean="0"/>
              <a:t>product?</a:t>
            </a:r>
            <a:endParaRPr lang="en-US" sz="1800" dirty="0" smtClean="0"/>
          </a:p>
        </p:txBody>
      </p:sp>
      <p:grpSp>
        <p:nvGrpSpPr>
          <p:cNvPr id="16" name="Group 15"/>
          <p:cNvGrpSpPr/>
          <p:nvPr/>
        </p:nvGrpSpPr>
        <p:grpSpPr>
          <a:xfrm>
            <a:off x="4217999" y="1367691"/>
            <a:ext cx="4740183" cy="4501430"/>
            <a:chOff x="4217999" y="783081"/>
            <a:chExt cx="4740183" cy="4501430"/>
          </a:xfrm>
        </p:grpSpPr>
        <p:pic>
          <p:nvPicPr>
            <p:cNvPr id="1026" name="Picture 2"/>
            <p:cNvPicPr>
              <a:picLocks noChangeAspect="1" noChangeArrowheads="1"/>
            </p:cNvPicPr>
            <p:nvPr/>
          </p:nvPicPr>
          <p:blipFill>
            <a:blip r:embed="rId4" cstate="print"/>
            <a:srcRect/>
            <a:stretch>
              <a:fillRect/>
            </a:stretch>
          </p:blipFill>
          <p:spPr bwMode="auto">
            <a:xfrm>
              <a:off x="4217999" y="783081"/>
              <a:ext cx="4740183" cy="4163674"/>
            </a:xfrm>
            <a:prstGeom prst="rect">
              <a:avLst/>
            </a:prstGeom>
            <a:noFill/>
            <a:ln w="9525">
              <a:noFill/>
              <a:miter lim="800000"/>
              <a:headEnd/>
              <a:tailEnd/>
            </a:ln>
          </p:spPr>
        </p:pic>
        <p:sp>
          <p:nvSpPr>
            <p:cNvPr id="15" name="TextBox 14"/>
            <p:cNvSpPr txBox="1"/>
            <p:nvPr/>
          </p:nvSpPr>
          <p:spPr>
            <a:xfrm>
              <a:off x="4249711" y="4976734"/>
              <a:ext cx="3777521" cy="307777"/>
            </a:xfrm>
            <a:prstGeom prst="rect">
              <a:avLst/>
            </a:prstGeom>
            <a:noFill/>
          </p:spPr>
          <p:txBody>
            <a:bodyPr wrap="square" rtlCol="0">
              <a:spAutoFit/>
            </a:bodyPr>
            <a:lstStyle/>
            <a:p>
              <a:r>
                <a:rPr lang="en-US" sz="1400" dirty="0" smtClean="0">
                  <a:latin typeface="+mn-lt"/>
                </a:rPr>
                <a:t>From Paul Chang:  NOAA/NESDIS</a:t>
              </a:r>
              <a:endParaRPr lang="en-US" sz="1400" dirty="0">
                <a:latin typeface="+mn-lt"/>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143625"/>
            <a:ext cx="9086850" cy="714375"/>
            <a:chOff x="0" y="6143625"/>
            <a:chExt cx="9086850" cy="714375"/>
          </a:xfrm>
        </p:grpSpPr>
        <p:pic>
          <p:nvPicPr>
            <p:cNvPr id="410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410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3" name="Group 11"/>
            <p:cNvGrpSpPr>
              <a:grpSpLocks/>
            </p:cNvGrpSpPr>
            <p:nvPr/>
          </p:nvGrpSpPr>
          <p:grpSpPr bwMode="auto">
            <a:xfrm>
              <a:off x="2286000" y="6525768"/>
              <a:ext cx="5784521" cy="179832"/>
              <a:chOff x="2514600" y="5916168"/>
              <a:chExt cx="5784521" cy="179832"/>
            </a:xfrm>
          </p:grpSpPr>
          <p:sp>
            <p:nvSpPr>
              <p:cNvPr id="410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10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10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4099" name="Title 15"/>
          <p:cNvSpPr>
            <a:spLocks noGrp="1"/>
          </p:cNvSpPr>
          <p:nvPr>
            <p:ph type="title"/>
          </p:nvPr>
        </p:nvSpPr>
        <p:spPr>
          <a:xfrm>
            <a:off x="457200" y="152400"/>
            <a:ext cx="8229600" cy="1143000"/>
          </a:xfrm>
        </p:spPr>
        <p:txBody>
          <a:bodyPr/>
          <a:lstStyle/>
          <a:p>
            <a:pPr eaLnBrk="1" hangingPunct="1"/>
            <a:r>
              <a:rPr lang="en-US" dirty="0" smtClean="0"/>
              <a:t>Summary/Conclusions</a:t>
            </a:r>
            <a:endParaRPr lang="en-US" sz="2000" dirty="0" smtClean="0"/>
          </a:p>
        </p:txBody>
      </p:sp>
      <p:sp>
        <p:nvSpPr>
          <p:cNvPr id="4100" name="Content Placeholder 16"/>
          <p:cNvSpPr>
            <a:spLocks noGrp="1"/>
          </p:cNvSpPr>
          <p:nvPr>
            <p:ph idx="1"/>
          </p:nvPr>
        </p:nvSpPr>
        <p:spPr>
          <a:xfrm>
            <a:off x="457200" y="1365445"/>
            <a:ext cx="8229600" cy="4765532"/>
          </a:xfrm>
        </p:spPr>
        <p:txBody>
          <a:bodyPr/>
          <a:lstStyle/>
          <a:p>
            <a:pPr marL="173038" indent="-173038" eaLnBrk="1" hangingPunct="1"/>
            <a:r>
              <a:rPr lang="en-US" sz="1800" dirty="0" smtClean="0"/>
              <a:t>SPoRT seeks to </a:t>
            </a:r>
            <a:r>
              <a:rPr lang="en-US" sz="1800" dirty="0" smtClean="0"/>
              <a:t>improve </a:t>
            </a:r>
            <a:r>
              <a:rPr lang="en-US" sz="1800" dirty="0" smtClean="0"/>
              <a:t>short-term, regional weather forecasts using satellite products and capabilities</a:t>
            </a:r>
          </a:p>
          <a:p>
            <a:pPr marL="173038" indent="-173038" eaLnBrk="1" hangingPunct="1"/>
            <a:r>
              <a:rPr lang="en-US" sz="1800" dirty="0" smtClean="0"/>
              <a:t>Assimilation of profiles into WRF-</a:t>
            </a:r>
            <a:r>
              <a:rPr lang="en-US" sz="1800" dirty="0" err="1" smtClean="0"/>
              <a:t>Var</a:t>
            </a:r>
            <a:r>
              <a:rPr lang="en-US" sz="1800" dirty="0" smtClean="0"/>
              <a:t> produced overall improvements in precipitation forecasts</a:t>
            </a:r>
          </a:p>
          <a:p>
            <a:pPr marL="573088" lvl="1" indent="-173038" eaLnBrk="1" hangingPunct="1"/>
            <a:r>
              <a:rPr lang="en-US" sz="1400" dirty="0" smtClean="0"/>
              <a:t>Improved CAPE and lower-level moisture for extreme precipitation event</a:t>
            </a:r>
          </a:p>
          <a:p>
            <a:pPr marL="173038" indent="-173038" eaLnBrk="1" hangingPunct="1"/>
            <a:r>
              <a:rPr lang="en-US" sz="1800" dirty="0" smtClean="0"/>
              <a:t>Assimilation of </a:t>
            </a:r>
            <a:r>
              <a:rPr lang="en-US" sz="1800" dirty="0" err="1" smtClean="0"/>
              <a:t>scatterometer</a:t>
            </a:r>
            <a:r>
              <a:rPr lang="en-US" sz="1800" dirty="0" smtClean="0"/>
              <a:t> winds may </a:t>
            </a:r>
            <a:r>
              <a:rPr lang="en-US" sz="1800" dirty="0" smtClean="0"/>
              <a:t>give </a:t>
            </a:r>
            <a:r>
              <a:rPr lang="en-US" sz="1800" dirty="0" smtClean="0"/>
              <a:t>improved </a:t>
            </a:r>
            <a:r>
              <a:rPr lang="en-US" sz="1800" dirty="0" smtClean="0"/>
              <a:t>lower-level wind forecasts</a:t>
            </a:r>
            <a:endParaRPr lang="en-US" sz="1800" dirty="0" smtClean="0"/>
          </a:p>
          <a:p>
            <a:pPr marL="573088" lvl="1" indent="-173038" eaLnBrk="1" hangingPunct="1"/>
            <a:r>
              <a:rPr lang="en-US" sz="1400" dirty="0" smtClean="0"/>
              <a:t>Improved wind analyses and forecasts</a:t>
            </a:r>
          </a:p>
          <a:p>
            <a:pPr marL="573088" lvl="1" indent="-173038" eaLnBrk="1" hangingPunct="1"/>
            <a:r>
              <a:rPr lang="en-US" sz="1400" dirty="0" smtClean="0"/>
              <a:t>Improved moisture return forecasts</a:t>
            </a:r>
          </a:p>
          <a:p>
            <a:pPr marL="173038" indent="-173038" eaLnBrk="1" hangingPunct="1">
              <a:spcBef>
                <a:spcPts val="600"/>
              </a:spcBef>
            </a:pPr>
            <a:r>
              <a:rPr lang="en-US" sz="1800" dirty="0" smtClean="0"/>
              <a:t>SPoRT plans to begin generating a real-time 3D analysis product incorporating AIRS profile data</a:t>
            </a:r>
          </a:p>
          <a:p>
            <a:pPr marL="573088" lvl="1" indent="-173038" eaLnBrk="1" hangingPunct="1">
              <a:spcBef>
                <a:spcPts val="600"/>
              </a:spcBef>
            </a:pPr>
            <a:r>
              <a:rPr lang="en-US" sz="1400" dirty="0" smtClean="0"/>
              <a:t>May be easier for forecasters to use the data in an integrated manner than from raw data alone</a:t>
            </a:r>
          </a:p>
          <a:p>
            <a:pPr marL="573088" lvl="1" indent="-173038" eaLnBrk="1" hangingPunct="1">
              <a:spcBef>
                <a:spcPts val="600"/>
              </a:spcBef>
            </a:pPr>
            <a:r>
              <a:rPr lang="en-US" sz="1400" dirty="0" smtClean="0"/>
              <a:t>Nowcasting; Initializing WFO model runs</a:t>
            </a:r>
          </a:p>
          <a:p>
            <a:pPr marL="173038" indent="-173038" eaLnBrk="1" hangingPunct="1">
              <a:spcBef>
                <a:spcPts val="600"/>
              </a:spcBef>
            </a:pPr>
            <a:r>
              <a:rPr lang="en-US" sz="1800" dirty="0" smtClean="0"/>
              <a:t>SPoRT is committed to working with WFO partners on projects to investigate the impact of assimilating satellite data into regional models to address unique forecast problems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143625"/>
            <a:ext cx="9086850" cy="714375"/>
            <a:chOff x="0" y="6143625"/>
            <a:chExt cx="9086850" cy="714375"/>
          </a:xfrm>
        </p:grpSpPr>
        <p:pic>
          <p:nvPicPr>
            <p:cNvPr id="410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410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3" name="Group 11"/>
            <p:cNvGrpSpPr>
              <a:grpSpLocks/>
            </p:cNvGrpSpPr>
            <p:nvPr/>
          </p:nvGrpSpPr>
          <p:grpSpPr bwMode="auto">
            <a:xfrm>
              <a:off x="2286000" y="6525768"/>
              <a:ext cx="5784521" cy="179832"/>
              <a:chOff x="2514600" y="5916168"/>
              <a:chExt cx="5784521" cy="179832"/>
            </a:xfrm>
          </p:grpSpPr>
          <p:sp>
            <p:nvSpPr>
              <p:cNvPr id="410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10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10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4099" name="Title 15"/>
          <p:cNvSpPr>
            <a:spLocks noGrp="1"/>
          </p:cNvSpPr>
          <p:nvPr>
            <p:ph type="title"/>
          </p:nvPr>
        </p:nvSpPr>
        <p:spPr>
          <a:xfrm>
            <a:off x="457200" y="152400"/>
            <a:ext cx="8229600" cy="1143000"/>
          </a:xfrm>
        </p:spPr>
        <p:txBody>
          <a:bodyPr/>
          <a:lstStyle/>
          <a:p>
            <a:pPr eaLnBrk="1" hangingPunct="1"/>
            <a:r>
              <a:rPr lang="en-US" dirty="0" smtClean="0"/>
              <a:t>Future Work</a:t>
            </a:r>
            <a:endParaRPr lang="en-US" sz="2000" dirty="0" smtClean="0"/>
          </a:p>
        </p:txBody>
      </p:sp>
      <p:sp>
        <p:nvSpPr>
          <p:cNvPr id="4100" name="Content Placeholder 16"/>
          <p:cNvSpPr>
            <a:spLocks noGrp="1"/>
          </p:cNvSpPr>
          <p:nvPr>
            <p:ph idx="1"/>
          </p:nvPr>
        </p:nvSpPr>
        <p:spPr>
          <a:xfrm>
            <a:off x="457200" y="1222529"/>
            <a:ext cx="8229600" cy="3485422"/>
          </a:xfrm>
        </p:spPr>
        <p:txBody>
          <a:bodyPr/>
          <a:lstStyle/>
          <a:p>
            <a:pPr marL="173038" indent="-173038" eaLnBrk="1" hangingPunct="1">
              <a:spcBef>
                <a:spcPts val="600"/>
              </a:spcBef>
            </a:pPr>
            <a:r>
              <a:rPr lang="en-US" sz="1800" dirty="0" smtClean="0"/>
              <a:t>Produce a real-time 3D analysis product incorporating AIRS and (and eventually IASI) profile data over data void regions for nowcasting or for initializing local forecast runs to improve stability and moisture return forecasts</a:t>
            </a:r>
            <a:endParaRPr lang="en-US" sz="1400" dirty="0" smtClean="0"/>
          </a:p>
          <a:p>
            <a:pPr marL="173038" indent="-173038" eaLnBrk="1" hangingPunct="1">
              <a:spcBef>
                <a:spcPts val="600"/>
              </a:spcBef>
            </a:pPr>
            <a:r>
              <a:rPr lang="en-US" sz="1800" dirty="0" smtClean="0"/>
              <a:t>Study assimilation of </a:t>
            </a:r>
            <a:r>
              <a:rPr lang="en-US" sz="1800" dirty="0" err="1" smtClean="0"/>
              <a:t>scatterometer</a:t>
            </a:r>
            <a:r>
              <a:rPr lang="en-US" sz="1800" dirty="0" smtClean="0"/>
              <a:t> winds to better diagnose low-level wind patterns over Pacific and Gulf of Mexico</a:t>
            </a:r>
          </a:p>
          <a:p>
            <a:pPr marL="173038" indent="-173038" eaLnBrk="1" hangingPunct="1">
              <a:spcBef>
                <a:spcPts val="600"/>
              </a:spcBef>
            </a:pPr>
            <a:r>
              <a:rPr lang="en-US" sz="1800" dirty="0" smtClean="0"/>
              <a:t>Pursue creation of </a:t>
            </a:r>
            <a:r>
              <a:rPr lang="en-US" sz="1800" dirty="0" smtClean="0"/>
              <a:t>an integrated “moisture return” product combining satellite profiles and satellite </a:t>
            </a:r>
            <a:r>
              <a:rPr lang="en-US" sz="1800" dirty="0" smtClean="0"/>
              <a:t>winds</a:t>
            </a:r>
            <a:endParaRPr lang="en-US" sz="1800" dirty="0" smtClean="0"/>
          </a:p>
          <a:p>
            <a:pPr marL="173038" indent="-173038" eaLnBrk="1" hangingPunct="1">
              <a:spcBef>
                <a:spcPts val="600"/>
              </a:spcBef>
            </a:pPr>
            <a:r>
              <a:rPr lang="en-US" sz="1800" dirty="0" smtClean="0"/>
              <a:t>Work closely with our WFO partners on case studies that have impacted their region with the end goal of conference or journal publications</a:t>
            </a:r>
          </a:p>
        </p:txBody>
      </p:sp>
      <p:pic>
        <p:nvPicPr>
          <p:cNvPr id="13" name="Picture 12" descr="S:\5yr Celebration\5yr celebrtion photos\DJH_3773.jpg"/>
          <p:cNvPicPr>
            <a:picLocks noChangeAspect="1" noChangeArrowheads="1"/>
          </p:cNvPicPr>
          <p:nvPr/>
        </p:nvPicPr>
        <p:blipFill>
          <a:blip r:embed="rId4" cstate="print"/>
          <a:srcRect/>
          <a:stretch>
            <a:fillRect/>
          </a:stretch>
        </p:blipFill>
        <p:spPr bwMode="auto">
          <a:xfrm>
            <a:off x="352268" y="4104805"/>
            <a:ext cx="2971528" cy="1973705"/>
          </a:xfrm>
          <a:prstGeom prst="rect">
            <a:avLst/>
          </a:prstGeom>
          <a:noFill/>
          <a:ln w="38100">
            <a:solidFill>
              <a:schemeClr val="tx1"/>
            </a:solidFill>
            <a:miter lim="800000"/>
            <a:headEnd/>
            <a:tailEnd/>
          </a:ln>
        </p:spPr>
      </p:pic>
      <p:pic>
        <p:nvPicPr>
          <p:cNvPr id="14" name="Picture 3"/>
          <p:cNvPicPr>
            <a:picLocks noChangeAspect="1" noChangeArrowheads="1"/>
          </p:cNvPicPr>
          <p:nvPr/>
        </p:nvPicPr>
        <p:blipFill>
          <a:blip r:embed="rId5" cstate="print"/>
          <a:srcRect l="26845" t="17223" r="7440"/>
          <a:stretch>
            <a:fillRect/>
          </a:stretch>
        </p:blipFill>
        <p:spPr bwMode="auto">
          <a:xfrm>
            <a:off x="3683834" y="4258455"/>
            <a:ext cx="1752600" cy="1655763"/>
          </a:xfrm>
          <a:prstGeom prst="rect">
            <a:avLst/>
          </a:prstGeom>
          <a:noFill/>
          <a:ln w="38100">
            <a:solidFill>
              <a:schemeClr val="tx1"/>
            </a:solidFill>
            <a:miter lim="800000"/>
            <a:headEnd/>
            <a:tailEnd/>
          </a:ln>
        </p:spPr>
      </p:pic>
      <p:pic>
        <p:nvPicPr>
          <p:cNvPr id="15" name="Picture 20" descr="C:\Documents and Settings\fuellkk\My Documents\NASA_SPoRT\Meetings\SAC 2009\images for SAC presentations\DJH_3714.jpg"/>
          <p:cNvPicPr>
            <a:picLocks noChangeAspect="1" noChangeArrowheads="1"/>
          </p:cNvPicPr>
          <p:nvPr/>
        </p:nvPicPr>
        <p:blipFill>
          <a:blip r:embed="rId6" cstate="print"/>
          <a:srcRect/>
          <a:stretch>
            <a:fillRect/>
          </a:stretch>
        </p:blipFill>
        <p:spPr bwMode="auto">
          <a:xfrm>
            <a:off x="5734089" y="4131038"/>
            <a:ext cx="2850656" cy="1895008"/>
          </a:xfrm>
          <a:prstGeom prst="roundRect">
            <a:avLst>
              <a:gd name="adj" fmla="val 0"/>
            </a:avLst>
          </a:prstGeom>
          <a:noFill/>
          <a:ln w="38100" cap="flat">
            <a:solidFill>
              <a:schemeClr val="tx1"/>
            </a:solidFill>
            <a:round/>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7"/>
          <p:cNvGrpSpPr>
            <a:grpSpLocks/>
          </p:cNvGrpSpPr>
          <p:nvPr/>
        </p:nvGrpSpPr>
        <p:grpSpPr bwMode="auto">
          <a:xfrm>
            <a:off x="0" y="6143625"/>
            <a:ext cx="9086850" cy="714375"/>
            <a:chOff x="0" y="6143625"/>
            <a:chExt cx="9086850" cy="714375"/>
          </a:xfrm>
        </p:grpSpPr>
        <p:pic>
          <p:nvPicPr>
            <p:cNvPr id="410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410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4103" name="Group 11"/>
            <p:cNvGrpSpPr>
              <a:grpSpLocks/>
            </p:cNvGrpSpPr>
            <p:nvPr/>
          </p:nvGrpSpPr>
          <p:grpSpPr bwMode="auto">
            <a:xfrm>
              <a:off x="2286000" y="6525768"/>
              <a:ext cx="5784521" cy="179832"/>
              <a:chOff x="2514600" y="5916168"/>
              <a:chExt cx="5784521" cy="179832"/>
            </a:xfrm>
          </p:grpSpPr>
          <p:sp>
            <p:nvSpPr>
              <p:cNvPr id="410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10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10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4099" name="Title 15"/>
          <p:cNvSpPr>
            <a:spLocks noGrp="1"/>
          </p:cNvSpPr>
          <p:nvPr>
            <p:ph type="title"/>
          </p:nvPr>
        </p:nvSpPr>
        <p:spPr>
          <a:xfrm>
            <a:off x="457200" y="152400"/>
            <a:ext cx="8229600" cy="1143000"/>
          </a:xfrm>
        </p:spPr>
        <p:txBody>
          <a:bodyPr/>
          <a:lstStyle/>
          <a:p>
            <a:pPr eaLnBrk="1" hangingPunct="1"/>
            <a:r>
              <a:rPr lang="en-US" dirty="0" smtClean="0"/>
              <a:t>Relevance to NWS WFOs</a:t>
            </a:r>
            <a:endParaRPr lang="en-US" sz="2000" dirty="0" smtClean="0"/>
          </a:p>
        </p:txBody>
      </p:sp>
      <p:sp>
        <p:nvSpPr>
          <p:cNvPr id="4100" name="Content Placeholder 16"/>
          <p:cNvSpPr>
            <a:spLocks noGrp="1"/>
          </p:cNvSpPr>
          <p:nvPr>
            <p:ph idx="1"/>
          </p:nvPr>
        </p:nvSpPr>
        <p:spPr>
          <a:xfrm>
            <a:off x="457200" y="1244218"/>
            <a:ext cx="8229600" cy="4729361"/>
          </a:xfrm>
        </p:spPr>
        <p:txBody>
          <a:bodyPr/>
          <a:lstStyle/>
          <a:p>
            <a:pPr marL="173038" indent="-173038" eaLnBrk="1" hangingPunct="1">
              <a:spcBef>
                <a:spcPts val="600"/>
              </a:spcBef>
            </a:pPr>
            <a:r>
              <a:rPr lang="en-US" sz="1800" dirty="0" smtClean="0"/>
              <a:t>SPoRT focuses on improvements to short-term, regional weather forecasts using unique satellite products and capabilities</a:t>
            </a:r>
          </a:p>
          <a:p>
            <a:pPr marL="173038" indent="-173038" eaLnBrk="1" hangingPunct="1">
              <a:spcBef>
                <a:spcPts val="600"/>
              </a:spcBef>
            </a:pPr>
            <a:r>
              <a:rPr lang="en-US" sz="1800" dirty="0" smtClean="0"/>
              <a:t>One method to improve forecasts is through </a:t>
            </a:r>
            <a:r>
              <a:rPr lang="en-US" sz="1800" u="sng" dirty="0" smtClean="0"/>
              <a:t>assimilation of satellite observations</a:t>
            </a:r>
          </a:p>
          <a:p>
            <a:pPr marL="573088" lvl="1" indent="-173038" eaLnBrk="1" hangingPunct="1">
              <a:spcBef>
                <a:spcPts val="600"/>
              </a:spcBef>
            </a:pPr>
            <a:r>
              <a:rPr lang="en-US" sz="1400" dirty="0" smtClean="0"/>
              <a:t>Blend observations with model first-guess to provide updated analysis of the atmosphere</a:t>
            </a:r>
          </a:p>
          <a:p>
            <a:pPr marL="573088" lvl="1" indent="-173038" eaLnBrk="1" hangingPunct="1">
              <a:spcBef>
                <a:spcPts val="600"/>
              </a:spcBef>
            </a:pPr>
            <a:r>
              <a:rPr lang="en-US" sz="1400" dirty="0" smtClean="0"/>
              <a:t>Analyses are then used to initialize model runs</a:t>
            </a:r>
          </a:p>
          <a:p>
            <a:pPr marL="173038" indent="-173038" eaLnBrk="1" hangingPunct="1">
              <a:spcBef>
                <a:spcPts val="600"/>
              </a:spcBef>
            </a:pPr>
            <a:r>
              <a:rPr lang="en-US" sz="1800" dirty="0" smtClean="0"/>
              <a:t>Large </a:t>
            </a:r>
            <a:r>
              <a:rPr lang="en-US" sz="1800" u="sng" dirty="0" smtClean="0"/>
              <a:t>data voids </a:t>
            </a:r>
            <a:r>
              <a:rPr lang="en-US" sz="1800" dirty="0" smtClean="0"/>
              <a:t>over Pacific Ocean, Gulf of Mexico, and Mexico</a:t>
            </a:r>
          </a:p>
          <a:p>
            <a:pPr marL="573088" lvl="1" indent="-173038" eaLnBrk="1" hangingPunct="1">
              <a:spcBef>
                <a:spcPts val="600"/>
              </a:spcBef>
            </a:pPr>
            <a:r>
              <a:rPr lang="en-US" sz="1400" dirty="0" smtClean="0"/>
              <a:t>Atmospheric rivers and moisture return</a:t>
            </a:r>
          </a:p>
          <a:p>
            <a:pPr marL="573088" lvl="1" indent="-173038" eaLnBrk="1" hangingPunct="1">
              <a:spcBef>
                <a:spcPts val="600"/>
              </a:spcBef>
            </a:pPr>
            <a:r>
              <a:rPr lang="en-US" sz="1400" dirty="0" smtClean="0"/>
              <a:t>Convective potential</a:t>
            </a:r>
          </a:p>
          <a:p>
            <a:pPr marL="173038" indent="-173038" eaLnBrk="1" hangingPunct="1">
              <a:spcBef>
                <a:spcPts val="600"/>
              </a:spcBef>
            </a:pPr>
            <a:r>
              <a:rPr lang="en-US" sz="1800" u="sng" dirty="0" smtClean="0"/>
              <a:t>Improvements to precipitation forecasts </a:t>
            </a:r>
            <a:r>
              <a:rPr lang="en-US" sz="1800" dirty="0" smtClean="0"/>
              <a:t>with assimilation of AIRS profile data</a:t>
            </a:r>
          </a:p>
          <a:p>
            <a:pPr marL="173038" indent="-173038" eaLnBrk="1" hangingPunct="1">
              <a:spcBef>
                <a:spcPts val="600"/>
              </a:spcBef>
            </a:pPr>
            <a:r>
              <a:rPr lang="en-US" sz="1800" dirty="0" smtClean="0"/>
              <a:t>SPoRT can support </a:t>
            </a:r>
            <a:r>
              <a:rPr lang="en-US" sz="1800" dirty="0" smtClean="0"/>
              <a:t>WFOs </a:t>
            </a:r>
            <a:r>
              <a:rPr lang="en-US" sz="1800" dirty="0" smtClean="0"/>
              <a:t>by:</a:t>
            </a:r>
          </a:p>
          <a:p>
            <a:pPr marL="573088" lvl="1" indent="-173038" eaLnBrk="1" hangingPunct="1">
              <a:spcBef>
                <a:spcPts val="600"/>
              </a:spcBef>
            </a:pPr>
            <a:r>
              <a:rPr lang="en-US" sz="1400" dirty="0" smtClean="0"/>
              <a:t>Sharing expertise with assimilating satellite data sets</a:t>
            </a:r>
          </a:p>
          <a:p>
            <a:pPr marL="573088" lvl="1" indent="-173038" eaLnBrk="1" hangingPunct="1">
              <a:spcBef>
                <a:spcPts val="600"/>
              </a:spcBef>
            </a:pPr>
            <a:r>
              <a:rPr lang="en-US" sz="1400" dirty="0" smtClean="0"/>
              <a:t>Providing satellite-enhanced 3D analyses for nowcasting purposes</a:t>
            </a:r>
          </a:p>
          <a:p>
            <a:pPr marL="573088" lvl="1" indent="-173038" eaLnBrk="1" hangingPunct="1">
              <a:spcBef>
                <a:spcPts val="600"/>
              </a:spcBef>
            </a:pPr>
            <a:r>
              <a:rPr lang="en-US" sz="1400" dirty="0" smtClean="0"/>
              <a:t>Providing satellite-enhanced  initial conditions for local model runs</a:t>
            </a:r>
          </a:p>
          <a:p>
            <a:pPr marL="173038" indent="-173038" eaLnBrk="1" hangingPunct="1">
              <a:spcBef>
                <a:spcPts val="600"/>
              </a:spcBef>
            </a:pPr>
            <a:r>
              <a:rPr lang="en-US" sz="1800" dirty="0" smtClean="0"/>
              <a:t>Lessons learned can be applied to current and future hyperspectral sounders such as IASI (EUMETSAT) or </a:t>
            </a:r>
            <a:r>
              <a:rPr lang="en-US" sz="1800" u="sng" dirty="0" smtClean="0"/>
              <a:t>CrIS</a:t>
            </a:r>
            <a:r>
              <a:rPr lang="en-US" sz="1800" dirty="0" smtClean="0"/>
              <a:t> (</a:t>
            </a:r>
            <a:r>
              <a:rPr lang="en-US" sz="1800" b="1" i="1" u="sng" dirty="0" smtClean="0"/>
              <a:t>NOAA</a:t>
            </a:r>
            <a:r>
              <a:rPr lang="en-US" sz="1800" dirty="0" smtClean="0"/>
              <a:t>/NASA)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143625"/>
            <a:ext cx="9086850" cy="714375"/>
            <a:chOff x="0" y="6143625"/>
            <a:chExt cx="9086850" cy="714375"/>
          </a:xfrm>
        </p:grpSpPr>
        <p:pic>
          <p:nvPicPr>
            <p:cNvPr id="410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410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3" name="Group 11"/>
            <p:cNvGrpSpPr>
              <a:grpSpLocks/>
            </p:cNvGrpSpPr>
            <p:nvPr/>
          </p:nvGrpSpPr>
          <p:grpSpPr bwMode="auto">
            <a:xfrm>
              <a:off x="2286000" y="6525768"/>
              <a:ext cx="5784521" cy="179832"/>
              <a:chOff x="2514600" y="5916168"/>
              <a:chExt cx="5784521" cy="179832"/>
            </a:xfrm>
          </p:grpSpPr>
          <p:sp>
            <p:nvSpPr>
              <p:cNvPr id="410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10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10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4099" name="Title 15"/>
          <p:cNvSpPr>
            <a:spLocks noGrp="1"/>
          </p:cNvSpPr>
          <p:nvPr>
            <p:ph type="title"/>
          </p:nvPr>
        </p:nvSpPr>
        <p:spPr>
          <a:xfrm>
            <a:off x="457200" y="152400"/>
            <a:ext cx="8229600" cy="1143000"/>
          </a:xfrm>
        </p:spPr>
        <p:txBody>
          <a:bodyPr/>
          <a:lstStyle/>
          <a:p>
            <a:pPr eaLnBrk="1" hangingPunct="1"/>
            <a:r>
              <a:rPr lang="en-US" dirty="0" smtClean="0"/>
              <a:t>AIRS 101</a:t>
            </a:r>
            <a:endParaRPr lang="en-US" sz="2000" dirty="0" smtClean="0"/>
          </a:p>
        </p:txBody>
      </p:sp>
      <p:sp>
        <p:nvSpPr>
          <p:cNvPr id="4100" name="Content Placeholder 16"/>
          <p:cNvSpPr>
            <a:spLocks noGrp="1"/>
          </p:cNvSpPr>
          <p:nvPr>
            <p:ph idx="1"/>
          </p:nvPr>
        </p:nvSpPr>
        <p:spPr>
          <a:xfrm>
            <a:off x="269826" y="1244219"/>
            <a:ext cx="3822490" cy="4654412"/>
          </a:xfrm>
        </p:spPr>
        <p:txBody>
          <a:bodyPr/>
          <a:lstStyle/>
          <a:p>
            <a:pPr marL="173038" indent="-173038" eaLnBrk="1" hangingPunct="1">
              <a:spcBef>
                <a:spcPts val="600"/>
              </a:spcBef>
            </a:pPr>
            <a:r>
              <a:rPr lang="en-US" sz="1800" dirty="0" smtClean="0"/>
              <a:t>Aboard Aqua Polar Orbiter</a:t>
            </a:r>
          </a:p>
          <a:p>
            <a:pPr marL="173038" indent="-173038" eaLnBrk="1" hangingPunct="1">
              <a:spcBef>
                <a:spcPts val="600"/>
              </a:spcBef>
            </a:pPr>
            <a:r>
              <a:rPr lang="en-US" sz="1800" dirty="0" smtClean="0"/>
              <a:t>Early afternoon equatorial crossing</a:t>
            </a:r>
          </a:p>
          <a:p>
            <a:pPr marL="573088" lvl="1" indent="-173038" eaLnBrk="1" hangingPunct="1">
              <a:spcBef>
                <a:spcPts val="600"/>
              </a:spcBef>
            </a:pPr>
            <a:r>
              <a:rPr lang="en-US" sz="1400" dirty="0" smtClean="0"/>
              <a:t>Twice-daily data over SEUS at ≈0700 and ≈1800 UTC (±1 hr)</a:t>
            </a:r>
          </a:p>
          <a:p>
            <a:pPr marL="173038" indent="-173038" eaLnBrk="1" hangingPunct="1">
              <a:spcBef>
                <a:spcPts val="600"/>
              </a:spcBef>
            </a:pPr>
            <a:r>
              <a:rPr lang="en-US" sz="1800" dirty="0" smtClean="0"/>
              <a:t>Radiances:  15-km spatial resolution at nadir</a:t>
            </a:r>
          </a:p>
          <a:p>
            <a:pPr marL="573088" lvl="1" indent="-173038" eaLnBrk="1" hangingPunct="1">
              <a:spcBef>
                <a:spcPts val="600"/>
              </a:spcBef>
            </a:pPr>
            <a:r>
              <a:rPr lang="en-US" sz="1400" dirty="0" smtClean="0"/>
              <a:t>2378 spectral channels</a:t>
            </a:r>
          </a:p>
          <a:p>
            <a:pPr marL="573088" lvl="1" indent="-173038" eaLnBrk="1" hangingPunct="1">
              <a:spcBef>
                <a:spcPts val="600"/>
              </a:spcBef>
            </a:pPr>
            <a:r>
              <a:rPr lang="en-US" sz="1400" dirty="0" smtClean="0"/>
              <a:t>3.7 – 15.4 </a:t>
            </a:r>
            <a:r>
              <a:rPr lang="el-GR" sz="1400" dirty="0" smtClean="0"/>
              <a:t>μ</a:t>
            </a:r>
            <a:r>
              <a:rPr lang="en-US" sz="1400" dirty="0" smtClean="0"/>
              <a:t>m</a:t>
            </a:r>
          </a:p>
          <a:p>
            <a:pPr marL="173038" indent="-173038" eaLnBrk="1" hangingPunct="1">
              <a:spcBef>
                <a:spcPts val="600"/>
              </a:spcBef>
            </a:pPr>
            <a:r>
              <a:rPr lang="en-US" sz="1800" dirty="0" smtClean="0"/>
              <a:t>Profiles:  50-km spatial resolution at nadir</a:t>
            </a:r>
          </a:p>
          <a:p>
            <a:pPr marL="573088" lvl="1" indent="-173038" eaLnBrk="1" hangingPunct="1">
              <a:spcBef>
                <a:spcPts val="600"/>
              </a:spcBef>
            </a:pPr>
            <a:r>
              <a:rPr lang="en-US" sz="1400" dirty="0" smtClean="0"/>
              <a:t>3x3 radiance footprints (</a:t>
            </a:r>
            <a:r>
              <a:rPr lang="en-US" sz="1400" dirty="0" err="1" smtClean="0"/>
              <a:t>golfball</a:t>
            </a:r>
            <a:r>
              <a:rPr lang="en-US" sz="1400" dirty="0" smtClean="0"/>
              <a:t>)</a:t>
            </a:r>
          </a:p>
          <a:p>
            <a:pPr marL="573088" lvl="1" indent="-173038" eaLnBrk="1" hangingPunct="1">
              <a:spcBef>
                <a:spcPts val="600"/>
              </a:spcBef>
            </a:pPr>
            <a:r>
              <a:rPr lang="en-US" sz="1400" dirty="0" smtClean="0"/>
              <a:t>54 levels below 100 </a:t>
            </a:r>
            <a:r>
              <a:rPr lang="en-US" sz="1400" dirty="0" err="1" smtClean="0"/>
              <a:t>hPa</a:t>
            </a:r>
            <a:r>
              <a:rPr lang="en-US" sz="1400" dirty="0" smtClean="0"/>
              <a:t> (100 total)</a:t>
            </a:r>
          </a:p>
          <a:p>
            <a:pPr marL="573088" lvl="1" indent="-173038" eaLnBrk="1" hangingPunct="1">
              <a:spcBef>
                <a:spcPts val="600"/>
              </a:spcBef>
            </a:pPr>
            <a:r>
              <a:rPr lang="en-US" sz="1400" dirty="0" smtClean="0"/>
              <a:t>Coupling with AMSU allows for retrievals in clear and partly cloudy scenes</a:t>
            </a:r>
          </a:p>
          <a:p>
            <a:pPr marL="573088" lvl="1" indent="-173038" eaLnBrk="1" hangingPunct="1">
              <a:spcBef>
                <a:spcPts val="600"/>
              </a:spcBef>
            </a:pPr>
            <a:r>
              <a:rPr lang="en-US" sz="1400" dirty="0" smtClean="0"/>
              <a:t>Accuracy of 1K in 1-km layer; 10-15% RH in 2-km layer in troposphere</a:t>
            </a:r>
            <a:endParaRPr lang="en-US" sz="1800" dirty="0" smtClean="0"/>
          </a:p>
        </p:txBody>
      </p:sp>
      <p:pic>
        <p:nvPicPr>
          <p:cNvPr id="14" name="Picture 4" descr="C:\Documents and Settings\zavodbt\My Documents\AIRS\AIRS_overview_picture.bmp"/>
          <p:cNvPicPr>
            <a:picLocks noChangeAspect="1" noChangeArrowheads="1"/>
          </p:cNvPicPr>
          <p:nvPr/>
        </p:nvPicPr>
        <p:blipFill>
          <a:blip r:embed="rId4" cstate="print"/>
          <a:srcRect/>
          <a:stretch>
            <a:fillRect/>
          </a:stretch>
        </p:blipFill>
        <p:spPr bwMode="auto">
          <a:xfrm>
            <a:off x="4124325" y="1852613"/>
            <a:ext cx="4956175" cy="34813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7"/>
          <p:cNvGrpSpPr>
            <a:grpSpLocks/>
          </p:cNvGrpSpPr>
          <p:nvPr/>
        </p:nvGrpSpPr>
        <p:grpSpPr bwMode="auto">
          <a:xfrm>
            <a:off x="0" y="6143625"/>
            <a:ext cx="9086850" cy="714375"/>
            <a:chOff x="0" y="6143625"/>
            <a:chExt cx="9086850" cy="714375"/>
          </a:xfrm>
        </p:grpSpPr>
        <p:pic>
          <p:nvPicPr>
            <p:cNvPr id="6157"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6158"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6159" name="Group 11"/>
            <p:cNvGrpSpPr>
              <a:grpSpLocks/>
            </p:cNvGrpSpPr>
            <p:nvPr/>
          </p:nvGrpSpPr>
          <p:grpSpPr bwMode="auto">
            <a:xfrm>
              <a:off x="2286000" y="6525768"/>
              <a:ext cx="5784521" cy="179832"/>
              <a:chOff x="2514600" y="5916168"/>
              <a:chExt cx="5784521" cy="179832"/>
            </a:xfrm>
          </p:grpSpPr>
          <p:sp>
            <p:nvSpPr>
              <p:cNvPr id="6161"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616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6163"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6147" name="Title 15"/>
          <p:cNvSpPr>
            <a:spLocks noGrp="1"/>
          </p:cNvSpPr>
          <p:nvPr>
            <p:ph type="title"/>
          </p:nvPr>
        </p:nvSpPr>
        <p:spPr>
          <a:xfrm>
            <a:off x="269823" y="152400"/>
            <a:ext cx="8551887" cy="1143000"/>
          </a:xfrm>
        </p:spPr>
        <p:txBody>
          <a:bodyPr/>
          <a:lstStyle/>
          <a:p>
            <a:pPr eaLnBrk="1" hangingPunct="1"/>
            <a:r>
              <a:rPr lang="en-US" dirty="0" smtClean="0"/>
              <a:t>Methodology for Profile Assimilation</a:t>
            </a:r>
            <a:endParaRPr lang="en-US" sz="2000" dirty="0" smtClean="0"/>
          </a:p>
        </p:txBody>
      </p:sp>
      <p:pic>
        <p:nvPicPr>
          <p:cNvPr id="6148" name="Picture 12" descr="qc_plot_070117.tif"/>
          <p:cNvPicPr>
            <a:picLocks noChangeAspect="1" noChangeArrowheads="1"/>
          </p:cNvPicPr>
          <p:nvPr/>
        </p:nvPicPr>
        <p:blipFill>
          <a:blip r:embed="rId4" cstate="print"/>
          <a:srcRect/>
          <a:stretch>
            <a:fillRect/>
          </a:stretch>
        </p:blipFill>
        <p:spPr bwMode="auto">
          <a:xfrm>
            <a:off x="5524500" y="1262063"/>
            <a:ext cx="3619500" cy="2262187"/>
          </a:xfrm>
          <a:prstGeom prst="rect">
            <a:avLst/>
          </a:prstGeom>
          <a:noFill/>
          <a:ln w="9525">
            <a:noFill/>
            <a:miter lim="800000"/>
            <a:headEnd/>
            <a:tailEnd/>
          </a:ln>
        </p:spPr>
      </p:pic>
      <p:sp>
        <p:nvSpPr>
          <p:cNvPr id="6149" name="TextBox 17"/>
          <p:cNvSpPr txBox="1">
            <a:spLocks noChangeArrowheads="1"/>
          </p:cNvSpPr>
          <p:nvPr/>
        </p:nvSpPr>
        <p:spPr bwMode="auto">
          <a:xfrm>
            <a:off x="5997575" y="981075"/>
            <a:ext cx="2857500" cy="369888"/>
          </a:xfrm>
          <a:prstGeom prst="rect">
            <a:avLst/>
          </a:prstGeom>
          <a:noFill/>
          <a:ln w="9525">
            <a:noFill/>
            <a:miter lim="800000"/>
            <a:headEnd/>
            <a:tailEnd/>
          </a:ln>
        </p:spPr>
        <p:txBody>
          <a:bodyPr>
            <a:spAutoFit/>
          </a:bodyPr>
          <a:lstStyle/>
          <a:p>
            <a:r>
              <a:rPr lang="en-US" b="1" i="1" dirty="0">
                <a:solidFill>
                  <a:srgbClr val="FF0000"/>
                </a:solidFill>
                <a:latin typeface="+mn-lt"/>
              </a:rPr>
              <a:t>AIRS QI’s for 17 Jan 2007</a:t>
            </a:r>
          </a:p>
        </p:txBody>
      </p:sp>
      <p:sp>
        <p:nvSpPr>
          <p:cNvPr id="15" name="Text Box 2"/>
          <p:cNvSpPr txBox="1">
            <a:spLocks noChangeArrowheads="1"/>
          </p:cNvSpPr>
          <p:nvPr/>
        </p:nvSpPr>
        <p:spPr bwMode="auto">
          <a:xfrm>
            <a:off x="0" y="1175404"/>
            <a:ext cx="5981700" cy="2139047"/>
          </a:xfrm>
          <a:prstGeom prst="rect">
            <a:avLst/>
          </a:prstGeom>
          <a:noFill/>
          <a:ln w="25400">
            <a:noFill/>
            <a:miter lim="800000"/>
            <a:headEnd/>
            <a:tailEnd/>
          </a:ln>
        </p:spPr>
        <p:txBody>
          <a:bodyPr>
            <a:spAutoFit/>
          </a:bodyPr>
          <a:lstStyle/>
          <a:p>
            <a:pPr marL="173038" indent="-173038">
              <a:spcBef>
                <a:spcPts val="600"/>
              </a:spcBef>
              <a:buSzPct val="100000"/>
              <a:buFont typeface="Arial" pitchFamily="34" charset="0"/>
              <a:buChar char="•"/>
              <a:defRPr/>
            </a:pPr>
            <a:r>
              <a:rPr lang="en-US" dirty="0" smtClean="0">
                <a:latin typeface="+mn-lt"/>
              </a:rPr>
              <a:t>L2 </a:t>
            </a:r>
            <a:r>
              <a:rPr lang="en-US" dirty="0">
                <a:latin typeface="+mn-lt"/>
              </a:rPr>
              <a:t>Version 5 temperature and moisture profiles</a:t>
            </a:r>
          </a:p>
          <a:p>
            <a:pPr marL="173038" indent="-173038">
              <a:spcBef>
                <a:spcPts val="600"/>
              </a:spcBef>
              <a:buSzPct val="100000"/>
              <a:buFont typeface="Arial" pitchFamily="34" charset="0"/>
              <a:buChar char="•"/>
              <a:defRPr/>
            </a:pPr>
            <a:r>
              <a:rPr lang="en-US" dirty="0" smtClean="0">
                <a:latin typeface="+mn-lt"/>
              </a:rPr>
              <a:t>28-level </a:t>
            </a:r>
            <a:r>
              <a:rPr lang="en-US" dirty="0">
                <a:latin typeface="+mn-lt"/>
              </a:rPr>
              <a:t>standard product</a:t>
            </a:r>
          </a:p>
          <a:p>
            <a:pPr marL="173038" indent="-173038">
              <a:spcBef>
                <a:spcPts val="600"/>
              </a:spcBef>
              <a:buSzPct val="100000"/>
              <a:buFont typeface="Arial" pitchFamily="34" charset="0"/>
              <a:buChar char="•"/>
              <a:defRPr/>
            </a:pPr>
            <a:r>
              <a:rPr lang="en-US" dirty="0" smtClean="0">
                <a:latin typeface="+mn-lt"/>
              </a:rPr>
              <a:t>Land </a:t>
            </a:r>
            <a:r>
              <a:rPr lang="en-US" dirty="0">
                <a:latin typeface="+mn-lt"/>
              </a:rPr>
              <a:t>and water soundings w/ separate errors</a:t>
            </a:r>
          </a:p>
          <a:p>
            <a:pPr marL="173038" indent="-173038">
              <a:spcBef>
                <a:spcPts val="600"/>
              </a:spcBef>
              <a:buSzPct val="100000"/>
              <a:buFont typeface="Arial" pitchFamily="34" charset="0"/>
              <a:buChar char="•"/>
              <a:defRPr/>
            </a:pPr>
            <a:r>
              <a:rPr lang="en-US" dirty="0" smtClean="0">
                <a:latin typeface="+mn-lt"/>
              </a:rPr>
              <a:t>Quality </a:t>
            </a:r>
            <a:r>
              <a:rPr lang="en-US" dirty="0">
                <a:latin typeface="+mn-lt"/>
              </a:rPr>
              <a:t>control using </a:t>
            </a:r>
            <a:r>
              <a:rPr lang="en-US" dirty="0" err="1">
                <a:latin typeface="+mn-lt"/>
              </a:rPr>
              <a:t>P</a:t>
            </a:r>
            <a:r>
              <a:rPr lang="en-US" baseline="-25000" dirty="0" err="1">
                <a:latin typeface="+mn-lt"/>
              </a:rPr>
              <a:t>best</a:t>
            </a:r>
            <a:r>
              <a:rPr lang="en-US" dirty="0">
                <a:latin typeface="+mn-lt"/>
              </a:rPr>
              <a:t> value in each </a:t>
            </a:r>
            <a:r>
              <a:rPr lang="en-US" dirty="0" smtClean="0">
                <a:latin typeface="+mn-lt"/>
              </a:rPr>
              <a:t>profile</a:t>
            </a:r>
          </a:p>
          <a:p>
            <a:pPr marL="173038" indent="-173038">
              <a:spcBef>
                <a:spcPts val="600"/>
              </a:spcBef>
              <a:buSzPct val="100000"/>
              <a:buFont typeface="Arial" pitchFamily="34" charset="0"/>
              <a:buChar char="•"/>
              <a:defRPr/>
            </a:pPr>
            <a:r>
              <a:rPr lang="en-US" dirty="0" smtClean="0">
                <a:latin typeface="+mn-lt"/>
              </a:rPr>
              <a:t>Sensitivity study assimilating only AIRS profiles</a:t>
            </a:r>
          </a:p>
          <a:p>
            <a:pPr>
              <a:spcBef>
                <a:spcPts val="600"/>
              </a:spcBef>
              <a:buSzPct val="100000"/>
              <a:buFont typeface="Arial" pitchFamily="34" charset="0"/>
              <a:buChar char="•"/>
              <a:defRPr/>
            </a:pPr>
            <a:endParaRPr lang="en-US" dirty="0">
              <a:latin typeface="+mn-lt"/>
            </a:endParaRPr>
          </a:p>
        </p:txBody>
      </p:sp>
      <p:sp>
        <p:nvSpPr>
          <p:cNvPr id="16" name="Text Box 2"/>
          <p:cNvSpPr txBox="1">
            <a:spLocks noChangeArrowheads="1"/>
          </p:cNvSpPr>
          <p:nvPr/>
        </p:nvSpPr>
        <p:spPr bwMode="auto">
          <a:xfrm>
            <a:off x="5789885" y="3717482"/>
            <a:ext cx="3314700" cy="1985159"/>
          </a:xfrm>
          <a:prstGeom prst="rect">
            <a:avLst/>
          </a:prstGeom>
          <a:noFill/>
          <a:ln w="25400">
            <a:noFill/>
            <a:miter lim="800000"/>
            <a:headEnd/>
            <a:tailEnd/>
          </a:ln>
        </p:spPr>
        <p:txBody>
          <a:bodyPr>
            <a:spAutoFit/>
          </a:bodyPr>
          <a:lstStyle/>
          <a:p>
            <a:pPr marL="173038" indent="-173038">
              <a:spcBef>
                <a:spcPts val="600"/>
              </a:spcBef>
              <a:buSzPct val="100000"/>
              <a:buFont typeface="Arial" pitchFamily="34" charset="0"/>
              <a:buChar char="•"/>
              <a:defRPr/>
            </a:pPr>
            <a:r>
              <a:rPr lang="en-US" dirty="0" smtClean="0">
                <a:latin typeface="+mn-lt"/>
              </a:rPr>
              <a:t>B-matrix from “</a:t>
            </a:r>
            <a:r>
              <a:rPr lang="en-US" dirty="0" err="1" smtClean="0">
                <a:latin typeface="+mn-lt"/>
              </a:rPr>
              <a:t>gen_be</a:t>
            </a:r>
            <a:r>
              <a:rPr lang="en-US" dirty="0" smtClean="0">
                <a:latin typeface="+mn-lt"/>
              </a:rPr>
              <a:t>” </a:t>
            </a:r>
          </a:p>
          <a:p>
            <a:pPr marL="173038" indent="-173038">
              <a:spcBef>
                <a:spcPts val="600"/>
              </a:spcBef>
              <a:buSzPct val="100000"/>
              <a:buFont typeface="Arial" pitchFamily="34" charset="0"/>
              <a:buChar char="•"/>
              <a:defRPr/>
            </a:pPr>
            <a:r>
              <a:rPr lang="en-US" dirty="0" smtClean="0">
                <a:latin typeface="+mn-lt"/>
              </a:rPr>
              <a:t>WRF </a:t>
            </a:r>
            <a:r>
              <a:rPr lang="en-US" dirty="0">
                <a:latin typeface="+mn-lt"/>
              </a:rPr>
              <a:t>initialized with 40-km NAM at 0000 </a:t>
            </a:r>
            <a:r>
              <a:rPr lang="en-US" dirty="0" smtClean="0">
                <a:latin typeface="+mn-lt"/>
              </a:rPr>
              <a:t>UTC (cold start)</a:t>
            </a:r>
            <a:endParaRPr lang="en-US" dirty="0">
              <a:latin typeface="+mn-lt"/>
            </a:endParaRPr>
          </a:p>
          <a:p>
            <a:pPr marL="173038" indent="-173038">
              <a:spcBef>
                <a:spcPts val="600"/>
              </a:spcBef>
              <a:buSzPct val="100000"/>
              <a:buFont typeface="Arial" pitchFamily="34" charset="0"/>
              <a:buChar char="•"/>
              <a:defRPr/>
            </a:pPr>
            <a:r>
              <a:rPr lang="en-US" dirty="0" smtClean="0">
                <a:latin typeface="+mn-lt"/>
              </a:rPr>
              <a:t>12-km </a:t>
            </a:r>
            <a:r>
              <a:rPr lang="en-US" dirty="0">
                <a:latin typeface="+mn-lt"/>
              </a:rPr>
              <a:t>analysis and model grid</a:t>
            </a:r>
          </a:p>
          <a:p>
            <a:pPr marL="173038" indent="-173038">
              <a:spcBef>
                <a:spcPts val="600"/>
              </a:spcBef>
              <a:buSzPct val="100000"/>
              <a:buFont typeface="Arial" pitchFamily="34" charset="0"/>
              <a:buChar char="•"/>
              <a:defRPr/>
            </a:pPr>
            <a:r>
              <a:rPr lang="en-US" dirty="0" smtClean="0">
                <a:latin typeface="+mn-lt"/>
              </a:rPr>
              <a:t>Short </a:t>
            </a:r>
            <a:r>
              <a:rPr lang="en-US" dirty="0">
                <a:latin typeface="+mn-lt"/>
              </a:rPr>
              <a:t>WRF forecast used as background for analysis</a:t>
            </a:r>
          </a:p>
        </p:txBody>
      </p:sp>
      <p:grpSp>
        <p:nvGrpSpPr>
          <p:cNvPr id="6152" name="Group 21"/>
          <p:cNvGrpSpPr>
            <a:grpSpLocks/>
          </p:cNvGrpSpPr>
          <p:nvPr/>
        </p:nvGrpSpPr>
        <p:grpSpPr bwMode="auto">
          <a:xfrm>
            <a:off x="0" y="3505200"/>
            <a:ext cx="5751513" cy="2743200"/>
            <a:chOff x="0" y="3600450"/>
            <a:chExt cx="5751513" cy="2743200"/>
          </a:xfrm>
        </p:grpSpPr>
        <p:pic>
          <p:nvPicPr>
            <p:cNvPr id="6154" name="Picture 19" descr="tmpc_err.gif"/>
            <p:cNvPicPr>
              <a:picLocks noChangeAspect="1"/>
            </p:cNvPicPr>
            <p:nvPr/>
          </p:nvPicPr>
          <p:blipFill>
            <a:blip r:embed="rId5" cstate="print"/>
            <a:srcRect/>
            <a:stretch>
              <a:fillRect/>
            </a:stretch>
          </p:blipFill>
          <p:spPr bwMode="auto">
            <a:xfrm>
              <a:off x="0" y="3600450"/>
              <a:ext cx="2915367" cy="2743200"/>
            </a:xfrm>
            <a:prstGeom prst="rect">
              <a:avLst/>
            </a:prstGeom>
            <a:noFill/>
            <a:ln w="9525">
              <a:noFill/>
              <a:miter lim="800000"/>
              <a:headEnd/>
              <a:tailEnd/>
            </a:ln>
          </p:spPr>
        </p:pic>
        <p:pic>
          <p:nvPicPr>
            <p:cNvPr id="6155" name="Picture 15" descr="relh_err.gif"/>
            <p:cNvPicPr>
              <a:picLocks noChangeAspect="1"/>
            </p:cNvPicPr>
            <p:nvPr/>
          </p:nvPicPr>
          <p:blipFill>
            <a:blip r:embed="rId6" cstate="print"/>
            <a:srcRect/>
            <a:stretch>
              <a:fillRect/>
            </a:stretch>
          </p:blipFill>
          <p:spPr bwMode="auto">
            <a:xfrm>
              <a:off x="2848132" y="3609943"/>
              <a:ext cx="2903381" cy="2691487"/>
            </a:xfrm>
            <a:prstGeom prst="rect">
              <a:avLst/>
            </a:prstGeom>
            <a:noFill/>
            <a:ln w="9525">
              <a:noFill/>
              <a:miter lim="800000"/>
              <a:headEnd/>
              <a:tailEnd/>
            </a:ln>
          </p:spPr>
        </p:pic>
        <p:sp>
          <p:nvSpPr>
            <p:cNvPr id="6156" name="TextBox 22"/>
            <p:cNvSpPr txBox="1">
              <a:spLocks noChangeArrowheads="1"/>
            </p:cNvSpPr>
            <p:nvPr/>
          </p:nvSpPr>
          <p:spPr bwMode="auto">
            <a:xfrm>
              <a:off x="361968" y="3638517"/>
              <a:ext cx="971604" cy="600102"/>
            </a:xfrm>
            <a:prstGeom prst="rect">
              <a:avLst/>
            </a:prstGeom>
            <a:noFill/>
            <a:ln w="9525">
              <a:noFill/>
              <a:miter lim="800000"/>
              <a:headEnd/>
              <a:tailEnd/>
            </a:ln>
          </p:spPr>
          <p:txBody>
            <a:bodyPr>
              <a:spAutoFit/>
            </a:bodyPr>
            <a:lstStyle/>
            <a:p>
              <a:r>
                <a:rPr lang="en-US" sz="1100" b="1" dirty="0">
                  <a:latin typeface="+mn-lt"/>
                </a:rPr>
                <a:t>BKGD</a:t>
              </a:r>
            </a:p>
            <a:p>
              <a:r>
                <a:rPr lang="en-US" sz="1100" b="1" dirty="0">
                  <a:solidFill>
                    <a:srgbClr val="0000FF"/>
                  </a:solidFill>
                  <a:latin typeface="+mn-lt"/>
                </a:rPr>
                <a:t>AIRS water</a:t>
              </a:r>
            </a:p>
            <a:p>
              <a:r>
                <a:rPr lang="en-US" sz="1100" b="1" dirty="0">
                  <a:solidFill>
                    <a:srgbClr val="339933"/>
                  </a:solidFill>
                  <a:latin typeface="+mn-lt"/>
                </a:rPr>
                <a:t>AIRS land</a:t>
              </a:r>
            </a:p>
          </p:txBody>
        </p:sp>
      </p:grpSp>
      <p:sp>
        <p:nvSpPr>
          <p:cNvPr id="6153" name="TextBox 26"/>
          <p:cNvSpPr txBox="1">
            <a:spLocks noChangeArrowheads="1"/>
          </p:cNvSpPr>
          <p:nvPr/>
        </p:nvSpPr>
        <p:spPr bwMode="auto">
          <a:xfrm>
            <a:off x="895350" y="3190875"/>
            <a:ext cx="4076700" cy="369888"/>
          </a:xfrm>
          <a:prstGeom prst="rect">
            <a:avLst/>
          </a:prstGeom>
          <a:noFill/>
          <a:ln w="9525">
            <a:noFill/>
            <a:miter lim="800000"/>
            <a:headEnd/>
            <a:tailEnd/>
          </a:ln>
        </p:spPr>
        <p:txBody>
          <a:bodyPr>
            <a:spAutoFit/>
          </a:bodyPr>
          <a:lstStyle/>
          <a:p>
            <a:r>
              <a:rPr lang="en-US" b="1" i="1" dirty="0">
                <a:solidFill>
                  <a:srgbClr val="FF0000"/>
                </a:solidFill>
                <a:latin typeface="+mn-lt"/>
              </a:rPr>
              <a:t>Current Analysis Error Characteristics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p:cNvGrpSpPr>
            <a:grpSpLocks/>
          </p:cNvGrpSpPr>
          <p:nvPr/>
        </p:nvGrpSpPr>
        <p:grpSpPr bwMode="auto">
          <a:xfrm>
            <a:off x="0" y="6143625"/>
            <a:ext cx="9086850" cy="714375"/>
            <a:chOff x="0" y="6143625"/>
            <a:chExt cx="9086850" cy="714375"/>
          </a:xfrm>
        </p:grpSpPr>
        <p:pic>
          <p:nvPicPr>
            <p:cNvPr id="7174"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7175"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7176" name="Group 11"/>
            <p:cNvGrpSpPr>
              <a:grpSpLocks/>
            </p:cNvGrpSpPr>
            <p:nvPr/>
          </p:nvGrpSpPr>
          <p:grpSpPr bwMode="auto">
            <a:xfrm>
              <a:off x="2286000" y="6525768"/>
              <a:ext cx="5784521" cy="179832"/>
              <a:chOff x="2514600" y="5916168"/>
              <a:chExt cx="5784521" cy="179832"/>
            </a:xfrm>
          </p:grpSpPr>
          <p:sp>
            <p:nvSpPr>
              <p:cNvPr id="7178"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7179"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7180"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7171" name="Title 15"/>
          <p:cNvSpPr>
            <a:spLocks noGrp="1"/>
          </p:cNvSpPr>
          <p:nvPr>
            <p:ph type="title"/>
          </p:nvPr>
        </p:nvSpPr>
        <p:spPr>
          <a:xfrm>
            <a:off x="457200" y="152400"/>
            <a:ext cx="8229600" cy="1143000"/>
          </a:xfrm>
        </p:spPr>
        <p:txBody>
          <a:bodyPr/>
          <a:lstStyle/>
          <a:p>
            <a:pPr eaLnBrk="1" hangingPunct="1"/>
            <a:r>
              <a:rPr lang="en-US" dirty="0" smtClean="0"/>
              <a:t>Profile Precipitation Verification</a:t>
            </a:r>
            <a:endParaRPr lang="en-US" sz="2000" dirty="0" smtClean="0"/>
          </a:p>
        </p:txBody>
      </p:sp>
      <p:sp>
        <p:nvSpPr>
          <p:cNvPr id="14" name="Text Box 2"/>
          <p:cNvSpPr txBox="1">
            <a:spLocks noChangeArrowheads="1"/>
          </p:cNvSpPr>
          <p:nvPr/>
        </p:nvSpPr>
        <p:spPr bwMode="auto">
          <a:xfrm>
            <a:off x="6101003" y="1325381"/>
            <a:ext cx="3013075" cy="4693593"/>
          </a:xfrm>
          <a:prstGeom prst="rect">
            <a:avLst/>
          </a:prstGeom>
          <a:noFill/>
          <a:ln w="25400">
            <a:noFill/>
            <a:miter lim="800000"/>
            <a:headEnd/>
            <a:tailEnd/>
          </a:ln>
        </p:spPr>
        <p:txBody>
          <a:bodyPr>
            <a:spAutoFit/>
          </a:bodyPr>
          <a:lstStyle/>
          <a:p>
            <a:pPr marL="173038" indent="-173038">
              <a:spcBef>
                <a:spcPts val="600"/>
              </a:spcBef>
              <a:buSzPct val="100000"/>
              <a:buFont typeface="Arial" pitchFamily="34" charset="0"/>
              <a:buChar char="•"/>
              <a:defRPr/>
            </a:pPr>
            <a:r>
              <a:rPr lang="en-US" dirty="0">
                <a:latin typeface="+mn-lt"/>
              </a:rPr>
              <a:t>Combined forecast results for 12-48 hr forecasts of </a:t>
            </a:r>
            <a:r>
              <a:rPr lang="en-US" dirty="0" smtClean="0">
                <a:latin typeface="+mn-lt"/>
              </a:rPr>
              <a:t>precipitation for 37-days from winter 2007</a:t>
            </a:r>
            <a:endParaRPr lang="en-US" dirty="0">
              <a:latin typeface="+mn-lt"/>
            </a:endParaRPr>
          </a:p>
          <a:p>
            <a:pPr marL="173038" indent="-173038">
              <a:spcBef>
                <a:spcPts val="600"/>
              </a:spcBef>
              <a:buSzPct val="100000"/>
              <a:buFont typeface="Arial" pitchFamily="34" charset="0"/>
              <a:buChar char="•"/>
              <a:defRPr/>
            </a:pPr>
            <a:r>
              <a:rPr lang="en-US" dirty="0" smtClean="0">
                <a:latin typeface="+mn-lt"/>
              </a:rPr>
              <a:t>Equitable Threat Score </a:t>
            </a:r>
            <a:r>
              <a:rPr lang="en-US" dirty="0">
                <a:latin typeface="+mn-lt"/>
              </a:rPr>
              <a:t>shows </a:t>
            </a:r>
            <a:r>
              <a:rPr lang="en-US" dirty="0" smtClean="0">
                <a:latin typeface="+mn-lt"/>
              </a:rPr>
              <a:t>forecasted and observed precipitation matches</a:t>
            </a:r>
          </a:p>
          <a:p>
            <a:pPr marL="630238" lvl="1" indent="-173038">
              <a:spcBef>
                <a:spcPts val="600"/>
              </a:spcBef>
              <a:buSzPct val="100000"/>
              <a:buFont typeface="Calibri" pitchFamily="34" charset="0"/>
              <a:buChar char="–"/>
              <a:defRPr/>
            </a:pPr>
            <a:r>
              <a:rPr lang="en-US" sz="1400" dirty="0" smtClean="0">
                <a:latin typeface="+mn-lt"/>
              </a:rPr>
              <a:t>Improvement at all thresholds except lightest</a:t>
            </a:r>
          </a:p>
          <a:p>
            <a:pPr marL="630238" lvl="1" indent="-173038">
              <a:spcBef>
                <a:spcPts val="600"/>
              </a:spcBef>
              <a:buSzPct val="100000"/>
              <a:buFont typeface="Calibri" pitchFamily="34" charset="0"/>
              <a:buChar char="–"/>
              <a:defRPr/>
            </a:pPr>
            <a:r>
              <a:rPr lang="en-US" sz="1400" dirty="0" smtClean="0">
                <a:latin typeface="+mn-lt"/>
              </a:rPr>
              <a:t>Best results for moderate thresholds (28% at 12.7 mm/6h, 14% at 19.05 mm/6h, 90% at 25.40)</a:t>
            </a:r>
            <a:endParaRPr lang="en-US" sz="1400" dirty="0">
              <a:latin typeface="+mn-lt"/>
            </a:endParaRPr>
          </a:p>
          <a:p>
            <a:pPr marL="173038" indent="-173038">
              <a:spcBef>
                <a:spcPts val="600"/>
              </a:spcBef>
              <a:buSzPct val="100000"/>
              <a:buFont typeface="Arial" pitchFamily="34" charset="0"/>
              <a:buChar char="•"/>
              <a:defRPr/>
            </a:pPr>
            <a:r>
              <a:rPr lang="en-US" dirty="0">
                <a:latin typeface="+mn-lt"/>
              </a:rPr>
              <a:t>Bias score shows </a:t>
            </a:r>
            <a:r>
              <a:rPr lang="en-US" dirty="0" smtClean="0">
                <a:latin typeface="+mn-lt"/>
              </a:rPr>
              <a:t>F/O</a:t>
            </a:r>
          </a:p>
          <a:p>
            <a:pPr marL="630238" lvl="1" indent="-173038">
              <a:spcBef>
                <a:spcPts val="600"/>
              </a:spcBef>
              <a:buSzPct val="100000"/>
              <a:buFont typeface="Calibri" pitchFamily="34" charset="0"/>
              <a:buChar char="–"/>
              <a:defRPr/>
            </a:pPr>
            <a:r>
              <a:rPr lang="en-US" sz="1400" dirty="0" smtClean="0">
                <a:latin typeface="+mn-lt"/>
              </a:rPr>
              <a:t>Improved (closer to 1) for all thresholds</a:t>
            </a:r>
            <a:endParaRPr lang="en-US" sz="1400" dirty="0">
              <a:latin typeface="+mn-lt"/>
            </a:endParaRPr>
          </a:p>
        </p:txBody>
      </p:sp>
      <p:grpSp>
        <p:nvGrpSpPr>
          <p:cNvPr id="16" name="Group 15"/>
          <p:cNvGrpSpPr/>
          <p:nvPr/>
        </p:nvGrpSpPr>
        <p:grpSpPr>
          <a:xfrm>
            <a:off x="98340" y="1363777"/>
            <a:ext cx="6006170" cy="4391025"/>
            <a:chOff x="3066393" y="1371273"/>
            <a:chExt cx="6006170" cy="4391025"/>
          </a:xfrm>
        </p:grpSpPr>
        <p:pic>
          <p:nvPicPr>
            <p:cNvPr id="7173" name="Picture 18"/>
            <p:cNvPicPr>
              <a:picLocks noChangeAspect="1" noChangeArrowheads="1"/>
            </p:cNvPicPr>
            <p:nvPr/>
          </p:nvPicPr>
          <p:blipFill>
            <a:blip r:embed="rId4" cstate="print"/>
            <a:srcRect/>
            <a:stretch>
              <a:fillRect/>
            </a:stretch>
          </p:blipFill>
          <p:spPr bwMode="auto">
            <a:xfrm>
              <a:off x="3066393" y="1371273"/>
              <a:ext cx="6006170" cy="4391025"/>
            </a:xfrm>
            <a:prstGeom prst="rect">
              <a:avLst/>
            </a:prstGeom>
            <a:noFill/>
            <a:ln w="9525">
              <a:noFill/>
              <a:miter lim="800000"/>
              <a:headEnd/>
              <a:tailEnd/>
            </a:ln>
          </p:spPr>
        </p:pic>
        <p:cxnSp>
          <p:nvCxnSpPr>
            <p:cNvPr id="15" name="Straight Connector 14"/>
            <p:cNvCxnSpPr/>
            <p:nvPr/>
          </p:nvCxnSpPr>
          <p:spPr>
            <a:xfrm rot="10800000">
              <a:off x="3744311" y="2979683"/>
              <a:ext cx="4721773" cy="63062"/>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le 15"/>
          <p:cNvSpPr>
            <a:spLocks noGrp="1"/>
          </p:cNvSpPr>
          <p:nvPr>
            <p:ph type="title"/>
          </p:nvPr>
        </p:nvSpPr>
        <p:spPr>
          <a:xfrm>
            <a:off x="457200" y="152400"/>
            <a:ext cx="8229600" cy="1143000"/>
          </a:xfrm>
        </p:spPr>
        <p:txBody>
          <a:bodyPr/>
          <a:lstStyle/>
          <a:p>
            <a:pPr eaLnBrk="1" hangingPunct="1"/>
            <a:r>
              <a:rPr lang="en-US" dirty="0" smtClean="0"/>
              <a:t>12-13 February 2007 Case</a:t>
            </a:r>
            <a:endParaRPr lang="en-US" sz="2000" dirty="0" smtClean="0"/>
          </a:p>
        </p:txBody>
      </p:sp>
      <p:pic>
        <p:nvPicPr>
          <p:cNvPr id="16386" name="Picture 2"/>
          <p:cNvPicPr>
            <a:picLocks noChangeArrowheads="1"/>
          </p:cNvPicPr>
          <p:nvPr/>
        </p:nvPicPr>
        <p:blipFill>
          <a:blip r:embed="rId2" cstate="print"/>
          <a:srcRect/>
          <a:stretch>
            <a:fillRect/>
          </a:stretch>
        </p:blipFill>
        <p:spPr bwMode="auto">
          <a:xfrm>
            <a:off x="5049706" y="1404707"/>
            <a:ext cx="3483864" cy="2505456"/>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919903" y="1411884"/>
            <a:ext cx="3483508" cy="2506973"/>
          </a:xfrm>
          <a:prstGeom prst="rect">
            <a:avLst/>
          </a:prstGeom>
          <a:noFill/>
          <a:ln w="9525">
            <a:noFill/>
            <a:miter lim="800000"/>
            <a:headEnd/>
            <a:tailEnd/>
          </a:ln>
        </p:spPr>
      </p:pic>
      <p:pic>
        <p:nvPicPr>
          <p:cNvPr id="6" name="Picture 5" descr="airs_070212.tif"/>
          <p:cNvPicPr>
            <a:picLocks noChangeAspect="1"/>
          </p:cNvPicPr>
          <p:nvPr/>
        </p:nvPicPr>
        <p:blipFill>
          <a:blip r:embed="rId4" cstate="print"/>
          <a:stretch>
            <a:fillRect/>
          </a:stretch>
        </p:blipFill>
        <p:spPr>
          <a:xfrm>
            <a:off x="840077" y="4369784"/>
            <a:ext cx="3653546" cy="2040509"/>
          </a:xfrm>
          <a:prstGeom prst="rect">
            <a:avLst/>
          </a:prstGeom>
        </p:spPr>
      </p:pic>
      <p:pic>
        <p:nvPicPr>
          <p:cNvPr id="9" name="Picture 8" descr="goes11.2007.043.000013.BAND_04.gif"/>
          <p:cNvPicPr>
            <a:picLocks noChangeAspect="1"/>
          </p:cNvPicPr>
          <p:nvPr/>
        </p:nvPicPr>
        <p:blipFill>
          <a:blip r:embed="rId5" cstate="print"/>
          <a:stretch>
            <a:fillRect/>
          </a:stretch>
        </p:blipFill>
        <p:spPr>
          <a:xfrm>
            <a:off x="5011782" y="4361227"/>
            <a:ext cx="3758798" cy="2039575"/>
          </a:xfrm>
          <a:prstGeom prst="rect">
            <a:avLst/>
          </a:prstGeom>
        </p:spPr>
      </p:pic>
      <p:sp>
        <p:nvSpPr>
          <p:cNvPr id="10" name="TextBox 9"/>
          <p:cNvSpPr txBox="1"/>
          <p:nvPr/>
        </p:nvSpPr>
        <p:spPr>
          <a:xfrm>
            <a:off x="914400" y="1097280"/>
            <a:ext cx="3579224" cy="369332"/>
          </a:xfrm>
          <a:prstGeom prst="rect">
            <a:avLst/>
          </a:prstGeom>
          <a:noFill/>
        </p:spPr>
        <p:txBody>
          <a:bodyPr wrap="square" rtlCol="0">
            <a:spAutoFit/>
          </a:bodyPr>
          <a:lstStyle/>
          <a:p>
            <a:r>
              <a:rPr lang="en-US" b="1" i="1" dirty="0" smtClean="0">
                <a:solidFill>
                  <a:srgbClr val="FF0000"/>
                </a:solidFill>
                <a:latin typeface="+mn-lt"/>
              </a:rPr>
              <a:t>2/12/07 1200Z Surface Analysis</a:t>
            </a:r>
            <a:endParaRPr lang="en-US" b="1" i="1" dirty="0">
              <a:solidFill>
                <a:srgbClr val="FF0000"/>
              </a:solidFill>
              <a:latin typeface="+mn-lt"/>
            </a:endParaRPr>
          </a:p>
        </p:txBody>
      </p:sp>
      <p:sp>
        <p:nvSpPr>
          <p:cNvPr id="12" name="TextBox 11"/>
          <p:cNvSpPr txBox="1"/>
          <p:nvPr/>
        </p:nvSpPr>
        <p:spPr>
          <a:xfrm>
            <a:off x="5055326" y="1105987"/>
            <a:ext cx="3561850" cy="369332"/>
          </a:xfrm>
          <a:prstGeom prst="rect">
            <a:avLst/>
          </a:prstGeom>
          <a:noFill/>
        </p:spPr>
        <p:txBody>
          <a:bodyPr wrap="square" rtlCol="0">
            <a:spAutoFit/>
          </a:bodyPr>
          <a:lstStyle/>
          <a:p>
            <a:r>
              <a:rPr lang="en-US" b="1" i="1" dirty="0" smtClean="0">
                <a:solidFill>
                  <a:srgbClr val="FF0000"/>
                </a:solidFill>
                <a:latin typeface="+mn-lt"/>
              </a:rPr>
              <a:t>2/13/07 1200Z Surface Analysis</a:t>
            </a:r>
            <a:endParaRPr lang="en-US" b="1" i="1" dirty="0">
              <a:solidFill>
                <a:srgbClr val="FF0000"/>
              </a:solidFill>
              <a:latin typeface="+mn-lt"/>
            </a:endParaRPr>
          </a:p>
        </p:txBody>
      </p:sp>
      <p:sp>
        <p:nvSpPr>
          <p:cNvPr id="13" name="Oval 12"/>
          <p:cNvSpPr/>
          <p:nvPr/>
        </p:nvSpPr>
        <p:spPr>
          <a:xfrm>
            <a:off x="2534195" y="2886891"/>
            <a:ext cx="640080" cy="718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36125" y="2882535"/>
            <a:ext cx="640080" cy="718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60319" y="1724298"/>
            <a:ext cx="4114801" cy="369332"/>
          </a:xfrm>
          <a:prstGeom prst="rect">
            <a:avLst/>
          </a:prstGeom>
          <a:solidFill>
            <a:schemeClr val="bg1"/>
          </a:solidFill>
          <a:ln w="25400">
            <a:solidFill>
              <a:srgbClr val="FF0000"/>
            </a:solidFill>
          </a:ln>
        </p:spPr>
        <p:txBody>
          <a:bodyPr wrap="square" rtlCol="0">
            <a:spAutoFit/>
          </a:bodyPr>
          <a:lstStyle/>
          <a:p>
            <a:pPr algn="ctr"/>
            <a:r>
              <a:rPr lang="en-US" dirty="0" smtClean="0">
                <a:latin typeface="+mn-lt"/>
              </a:rPr>
              <a:t>Developing front draped across Texas</a:t>
            </a:r>
            <a:endParaRPr lang="en-US" dirty="0">
              <a:latin typeface="+mn-lt"/>
            </a:endParaRPr>
          </a:p>
        </p:txBody>
      </p:sp>
      <p:cxnSp>
        <p:nvCxnSpPr>
          <p:cNvPr id="17" name="Straight Arrow Connector 16"/>
          <p:cNvCxnSpPr>
            <a:stCxn id="15" idx="2"/>
            <a:endCxn id="13" idx="7"/>
          </p:cNvCxnSpPr>
          <p:nvPr/>
        </p:nvCxnSpPr>
        <p:spPr>
          <a:xfrm rot="5400000">
            <a:off x="3399891" y="1774277"/>
            <a:ext cx="898477" cy="15371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a:endCxn id="14" idx="1"/>
          </p:cNvCxnSpPr>
          <p:nvPr/>
        </p:nvCxnSpPr>
        <p:spPr>
          <a:xfrm rot="16200000" flipH="1">
            <a:off x="5276731" y="1434618"/>
            <a:ext cx="894121" cy="2212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45177" y="4019036"/>
            <a:ext cx="2995750" cy="369332"/>
          </a:xfrm>
          <a:prstGeom prst="rect">
            <a:avLst/>
          </a:prstGeom>
          <a:noFill/>
        </p:spPr>
        <p:txBody>
          <a:bodyPr wrap="square" rtlCol="0">
            <a:spAutoFit/>
          </a:bodyPr>
          <a:lstStyle/>
          <a:p>
            <a:r>
              <a:rPr lang="en-US" b="1" i="1" dirty="0" smtClean="0">
                <a:solidFill>
                  <a:srgbClr val="FF0000"/>
                </a:solidFill>
                <a:latin typeface="+mn-lt"/>
              </a:rPr>
              <a:t>2/12/07 0742-0800Z AIRS </a:t>
            </a:r>
            <a:endParaRPr lang="en-US" b="1" i="1" dirty="0">
              <a:solidFill>
                <a:srgbClr val="FF0000"/>
              </a:solidFill>
              <a:latin typeface="+mn-lt"/>
            </a:endParaRPr>
          </a:p>
        </p:txBody>
      </p:sp>
      <p:cxnSp>
        <p:nvCxnSpPr>
          <p:cNvPr id="23" name="Straight Arrow Connector 22"/>
          <p:cNvCxnSpPr>
            <a:stCxn id="15" idx="2"/>
          </p:cNvCxnSpPr>
          <p:nvPr/>
        </p:nvCxnSpPr>
        <p:spPr>
          <a:xfrm rot="16200000" flipH="1">
            <a:off x="3819406" y="2891943"/>
            <a:ext cx="3236016" cy="16393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59829" y="4027743"/>
            <a:ext cx="3500845" cy="369332"/>
          </a:xfrm>
          <a:prstGeom prst="rect">
            <a:avLst/>
          </a:prstGeom>
          <a:noFill/>
        </p:spPr>
        <p:txBody>
          <a:bodyPr wrap="square" rtlCol="0">
            <a:spAutoFit/>
          </a:bodyPr>
          <a:lstStyle/>
          <a:p>
            <a:r>
              <a:rPr lang="en-US" b="1" i="1" dirty="0" smtClean="0">
                <a:solidFill>
                  <a:srgbClr val="FF0000"/>
                </a:solidFill>
                <a:latin typeface="+mn-lt"/>
              </a:rPr>
              <a:t>2/12/07 0800Z GOES IR Image</a:t>
            </a:r>
            <a:endParaRPr lang="en-US" b="1" i="1" dirty="0">
              <a:solidFill>
                <a:srgbClr val="FF0000"/>
              </a:solidFill>
              <a:latin typeface="+mn-lt"/>
            </a:endParaRPr>
          </a:p>
        </p:txBody>
      </p:sp>
      <p:sp>
        <p:nvSpPr>
          <p:cNvPr id="25" name="TextBox 24"/>
          <p:cNvSpPr txBox="1"/>
          <p:nvPr/>
        </p:nvSpPr>
        <p:spPr>
          <a:xfrm>
            <a:off x="3487783" y="5930537"/>
            <a:ext cx="2377440" cy="923330"/>
          </a:xfrm>
          <a:prstGeom prst="rect">
            <a:avLst/>
          </a:prstGeom>
          <a:solidFill>
            <a:schemeClr val="bg1"/>
          </a:solidFill>
          <a:ln w="25400">
            <a:solidFill>
              <a:schemeClr val="tx2"/>
            </a:solidFill>
          </a:ln>
        </p:spPr>
        <p:txBody>
          <a:bodyPr wrap="square" rtlCol="0">
            <a:spAutoFit/>
          </a:bodyPr>
          <a:lstStyle/>
          <a:p>
            <a:pPr algn="ctr"/>
            <a:r>
              <a:rPr lang="en-US" dirty="0" smtClean="0">
                <a:latin typeface="+mn-lt"/>
              </a:rPr>
              <a:t>High-quality AIRS profiles in clear skies ahead of front</a:t>
            </a:r>
            <a:endParaRPr lang="en-US" dirty="0">
              <a:latin typeface="+mn-lt"/>
            </a:endParaRPr>
          </a:p>
        </p:txBody>
      </p:sp>
      <p:sp>
        <p:nvSpPr>
          <p:cNvPr id="26" name="Oval 25"/>
          <p:cNvSpPr/>
          <p:nvPr/>
        </p:nvSpPr>
        <p:spPr>
          <a:xfrm>
            <a:off x="2207623" y="5499464"/>
            <a:ext cx="862148" cy="923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05303" y="4976949"/>
            <a:ext cx="1197477" cy="15239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5" idx="1"/>
            <a:endCxn id="26" idx="6"/>
          </p:cNvCxnSpPr>
          <p:nvPr/>
        </p:nvCxnSpPr>
        <p:spPr>
          <a:xfrm rot="10800000">
            <a:off x="3069771" y="5961376"/>
            <a:ext cx="418012" cy="43082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3"/>
            <a:endCxn id="27" idx="2"/>
          </p:cNvCxnSpPr>
          <p:nvPr/>
        </p:nvCxnSpPr>
        <p:spPr>
          <a:xfrm flipV="1">
            <a:off x="5865223" y="5738948"/>
            <a:ext cx="640080" cy="65325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descr="Color_Bar.png"/>
          <p:cNvPicPr>
            <a:picLocks noChangeAspect="1"/>
          </p:cNvPicPr>
          <p:nvPr/>
        </p:nvPicPr>
        <p:blipFill>
          <a:blip r:embed="rId6" cstate="print"/>
          <a:stretch>
            <a:fillRect/>
          </a:stretch>
        </p:blipFill>
        <p:spPr>
          <a:xfrm>
            <a:off x="861934" y="6429276"/>
            <a:ext cx="2535398" cy="124166"/>
          </a:xfrm>
          <a:prstGeom prst="rect">
            <a:avLst/>
          </a:prstGeom>
        </p:spPr>
      </p:pic>
      <p:sp>
        <p:nvSpPr>
          <p:cNvPr id="30" name="TextBox 29"/>
          <p:cNvSpPr txBox="1"/>
          <p:nvPr/>
        </p:nvSpPr>
        <p:spPr>
          <a:xfrm>
            <a:off x="1536492" y="6498237"/>
            <a:ext cx="1124262" cy="261610"/>
          </a:xfrm>
          <a:prstGeom prst="rect">
            <a:avLst/>
          </a:prstGeom>
          <a:noFill/>
        </p:spPr>
        <p:txBody>
          <a:bodyPr wrap="square" rtlCol="0">
            <a:spAutoFit/>
          </a:bodyPr>
          <a:lstStyle/>
          <a:p>
            <a:r>
              <a:rPr lang="en-US" sz="1100" b="1" dirty="0" smtClean="0">
                <a:latin typeface="+mn-lt"/>
              </a:rPr>
              <a:t>Pressure (</a:t>
            </a:r>
            <a:r>
              <a:rPr lang="en-US" sz="1100" b="1" dirty="0" err="1" smtClean="0">
                <a:latin typeface="+mn-lt"/>
              </a:rPr>
              <a:t>hPa</a:t>
            </a:r>
            <a:r>
              <a:rPr lang="en-US" sz="1100" b="1" dirty="0" smtClean="0">
                <a:latin typeface="+mn-lt"/>
              </a:rPr>
              <a:t>)</a:t>
            </a:r>
            <a:endParaRPr lang="en-US" sz="11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5"/>
          <p:cNvSpPr>
            <a:spLocks noGrp="1"/>
          </p:cNvSpPr>
          <p:nvPr>
            <p:ph type="title"/>
          </p:nvPr>
        </p:nvSpPr>
        <p:spPr>
          <a:xfrm>
            <a:off x="457200" y="152400"/>
            <a:ext cx="8229600" cy="1143000"/>
          </a:xfrm>
        </p:spPr>
        <p:txBody>
          <a:bodyPr/>
          <a:lstStyle/>
          <a:p>
            <a:pPr eaLnBrk="1" hangingPunct="1"/>
            <a:r>
              <a:rPr lang="en-US" dirty="0" smtClean="0"/>
              <a:t>A Sample Analysis Impact</a:t>
            </a:r>
            <a:endParaRPr lang="en-US" sz="2000" dirty="0" smtClean="0"/>
          </a:p>
        </p:txBody>
      </p:sp>
      <p:sp>
        <p:nvSpPr>
          <p:cNvPr id="16" name="Text Box 2"/>
          <p:cNvSpPr txBox="1">
            <a:spLocks noChangeArrowheads="1"/>
          </p:cNvSpPr>
          <p:nvPr/>
        </p:nvSpPr>
        <p:spPr bwMode="auto">
          <a:xfrm>
            <a:off x="47625" y="1543049"/>
            <a:ext cx="4810125" cy="2169825"/>
          </a:xfrm>
          <a:prstGeom prst="rect">
            <a:avLst/>
          </a:prstGeom>
          <a:noFill/>
          <a:ln w="25400">
            <a:noFill/>
            <a:miter lim="800000"/>
            <a:headEnd/>
            <a:tailEnd/>
          </a:ln>
        </p:spPr>
        <p:txBody>
          <a:bodyPr wrap="square">
            <a:spAutoFit/>
          </a:bodyPr>
          <a:lstStyle/>
          <a:p>
            <a:pPr marL="173038" indent="-173038">
              <a:spcBef>
                <a:spcPct val="50000"/>
              </a:spcBef>
              <a:buSzPct val="100000"/>
              <a:buFont typeface="Arial" pitchFamily="34" charset="0"/>
              <a:buChar char="•"/>
              <a:defRPr/>
            </a:pPr>
            <a:r>
              <a:rPr lang="en-US" dirty="0" smtClean="0">
                <a:latin typeface="+mn-lt"/>
              </a:rPr>
              <a:t>Figure at right shows how assimilation of AIRS temperature and moisture profile impacts a sample Skew-T</a:t>
            </a:r>
          </a:p>
          <a:p>
            <a:pPr marL="173038" indent="-173038">
              <a:spcBef>
                <a:spcPct val="50000"/>
              </a:spcBef>
              <a:buSzPct val="100000"/>
              <a:buFont typeface="Arial" pitchFamily="34" charset="0"/>
              <a:buChar char="•"/>
              <a:defRPr/>
            </a:pPr>
            <a:r>
              <a:rPr lang="en-US" dirty="0" smtClean="0">
                <a:latin typeface="+mn-lt"/>
              </a:rPr>
              <a:t>Warms near-surface; cools upper levels</a:t>
            </a:r>
          </a:p>
          <a:p>
            <a:pPr marL="173038" indent="-173038">
              <a:spcBef>
                <a:spcPct val="50000"/>
              </a:spcBef>
              <a:buSzPct val="100000"/>
              <a:buFont typeface="Arial" pitchFamily="34" charset="0"/>
              <a:buChar char="•"/>
              <a:defRPr/>
            </a:pPr>
            <a:r>
              <a:rPr lang="en-US" dirty="0" smtClean="0">
                <a:latin typeface="+mn-lt"/>
              </a:rPr>
              <a:t>Result is a more unstable sounding</a:t>
            </a:r>
          </a:p>
          <a:p>
            <a:pPr marL="173038" indent="-173038">
              <a:spcBef>
                <a:spcPct val="50000"/>
              </a:spcBef>
              <a:buSzPct val="100000"/>
              <a:buFont typeface="Arial" pitchFamily="34" charset="0"/>
              <a:buChar char="•"/>
              <a:defRPr/>
            </a:pPr>
            <a:r>
              <a:rPr lang="en-US" dirty="0" smtClean="0">
                <a:latin typeface="+mn-lt"/>
              </a:rPr>
              <a:t>Entire column is moistened</a:t>
            </a:r>
          </a:p>
        </p:txBody>
      </p:sp>
      <p:grpSp>
        <p:nvGrpSpPr>
          <p:cNvPr id="10242" name="Group 7"/>
          <p:cNvGrpSpPr>
            <a:grpSpLocks/>
          </p:cNvGrpSpPr>
          <p:nvPr/>
        </p:nvGrpSpPr>
        <p:grpSpPr bwMode="auto">
          <a:xfrm>
            <a:off x="0" y="6143625"/>
            <a:ext cx="9086850" cy="714375"/>
            <a:chOff x="0" y="6143625"/>
            <a:chExt cx="9086850" cy="714375"/>
          </a:xfrm>
        </p:grpSpPr>
        <p:pic>
          <p:nvPicPr>
            <p:cNvPr id="1025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025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0253" name="Group 11"/>
            <p:cNvGrpSpPr>
              <a:grpSpLocks/>
            </p:cNvGrpSpPr>
            <p:nvPr/>
          </p:nvGrpSpPr>
          <p:grpSpPr bwMode="auto">
            <a:xfrm>
              <a:off x="2286000" y="6525768"/>
              <a:ext cx="5784521" cy="179832"/>
              <a:chOff x="2514600" y="5916168"/>
              <a:chExt cx="5784521" cy="179832"/>
            </a:xfrm>
          </p:grpSpPr>
          <p:sp>
            <p:nvSpPr>
              <p:cNvPr id="1025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025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025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grpSp>
        <p:nvGrpSpPr>
          <p:cNvPr id="35" name="Group 34"/>
          <p:cNvGrpSpPr/>
          <p:nvPr/>
        </p:nvGrpSpPr>
        <p:grpSpPr>
          <a:xfrm>
            <a:off x="645205" y="1088245"/>
            <a:ext cx="8169011" cy="4961773"/>
            <a:chOff x="645205" y="1148205"/>
            <a:chExt cx="8169011" cy="4961773"/>
          </a:xfrm>
        </p:grpSpPr>
        <p:grpSp>
          <p:nvGrpSpPr>
            <p:cNvPr id="17" name="Group 16"/>
            <p:cNvGrpSpPr/>
            <p:nvPr/>
          </p:nvGrpSpPr>
          <p:grpSpPr>
            <a:xfrm>
              <a:off x="4939259" y="1459419"/>
              <a:ext cx="3670888" cy="4561630"/>
              <a:chOff x="4939259" y="1459419"/>
              <a:chExt cx="3670888" cy="4561630"/>
            </a:xfrm>
          </p:grpSpPr>
          <p:pic>
            <p:nvPicPr>
              <p:cNvPr id="18" name="Picture 17" descr="skewt_24N_94W.png"/>
              <p:cNvPicPr>
                <a:picLocks noChangeAspect="1"/>
              </p:cNvPicPr>
              <p:nvPr/>
            </p:nvPicPr>
            <p:blipFill>
              <a:blip r:embed="rId4" cstate="print"/>
              <a:stretch>
                <a:fillRect/>
              </a:stretch>
            </p:blipFill>
            <p:spPr>
              <a:xfrm>
                <a:off x="4939259" y="1459419"/>
                <a:ext cx="3670888" cy="4499171"/>
              </a:xfrm>
              <a:prstGeom prst="rect">
                <a:avLst/>
              </a:prstGeom>
            </p:spPr>
          </p:pic>
          <p:sp>
            <p:nvSpPr>
              <p:cNvPr id="14" name="Rectangle 13"/>
              <p:cNvSpPr/>
              <p:nvPr/>
            </p:nvSpPr>
            <p:spPr>
              <a:xfrm>
                <a:off x="6108492" y="1476531"/>
                <a:ext cx="1971206" cy="209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74105" y="5811187"/>
                <a:ext cx="3422754" cy="209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46" name="TextBox 21"/>
            <p:cNvSpPr txBox="1">
              <a:spLocks noChangeArrowheads="1"/>
            </p:cNvSpPr>
            <p:nvPr/>
          </p:nvSpPr>
          <p:spPr bwMode="auto">
            <a:xfrm>
              <a:off x="5246557" y="1148205"/>
              <a:ext cx="3320322" cy="646331"/>
            </a:xfrm>
            <a:prstGeom prst="rect">
              <a:avLst/>
            </a:prstGeom>
            <a:noFill/>
            <a:ln w="9525">
              <a:noFill/>
              <a:miter lim="800000"/>
              <a:headEnd/>
              <a:tailEnd/>
            </a:ln>
          </p:spPr>
          <p:txBody>
            <a:bodyPr wrap="square">
              <a:spAutoFit/>
            </a:bodyPr>
            <a:lstStyle/>
            <a:p>
              <a:pPr algn="ctr"/>
              <a:r>
                <a:rPr lang="en-US" b="1" i="1" dirty="0" smtClean="0">
                  <a:solidFill>
                    <a:srgbClr val="FF0000"/>
                  </a:solidFill>
                  <a:latin typeface="+mn-lt"/>
                </a:rPr>
                <a:t>Gulf of Mexico soundings at ≈08 </a:t>
              </a:r>
              <a:r>
                <a:rPr lang="en-US" b="1" i="1" dirty="0">
                  <a:solidFill>
                    <a:srgbClr val="FF0000"/>
                  </a:solidFill>
                  <a:latin typeface="+mn-lt"/>
                </a:rPr>
                <a:t>UTC on </a:t>
              </a:r>
              <a:r>
                <a:rPr lang="en-US" b="1" i="1" dirty="0" smtClean="0">
                  <a:solidFill>
                    <a:srgbClr val="FF0000"/>
                  </a:solidFill>
                  <a:latin typeface="+mn-lt"/>
                </a:rPr>
                <a:t>12 February </a:t>
              </a:r>
              <a:r>
                <a:rPr lang="en-US" b="1" i="1" dirty="0">
                  <a:solidFill>
                    <a:srgbClr val="FF0000"/>
                  </a:solidFill>
                  <a:latin typeface="+mn-lt"/>
                </a:rPr>
                <a:t>2007</a:t>
              </a:r>
            </a:p>
          </p:txBody>
        </p:sp>
        <p:sp>
          <p:nvSpPr>
            <p:cNvPr id="19" name="Oval 18"/>
            <p:cNvSpPr/>
            <p:nvPr/>
          </p:nvSpPr>
          <p:spPr>
            <a:xfrm>
              <a:off x="7674964" y="5209082"/>
              <a:ext cx="292308" cy="524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762323">
              <a:off x="6976222" y="2810107"/>
              <a:ext cx="621176" cy="157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779895" y="3297836"/>
              <a:ext cx="914400" cy="523220"/>
            </a:xfrm>
            <a:prstGeom prst="rect">
              <a:avLst/>
            </a:prstGeom>
            <a:solidFill>
              <a:schemeClr val="bg1"/>
            </a:solidFill>
            <a:ln>
              <a:solidFill>
                <a:srgbClr val="FF0000"/>
              </a:solidFill>
            </a:ln>
          </p:spPr>
          <p:txBody>
            <a:bodyPr wrap="square" rtlCol="0">
              <a:spAutoFit/>
            </a:bodyPr>
            <a:lstStyle/>
            <a:p>
              <a:pPr algn="ctr"/>
              <a:r>
                <a:rPr lang="en-US" sz="1400" b="1" dirty="0" smtClean="0">
                  <a:solidFill>
                    <a:srgbClr val="FF0000"/>
                  </a:solidFill>
                  <a:latin typeface="+mn-lt"/>
                </a:rPr>
                <a:t>Mid-level cooling</a:t>
              </a:r>
              <a:endParaRPr lang="en-US" sz="1400" b="1" dirty="0">
                <a:solidFill>
                  <a:srgbClr val="FF0000"/>
                </a:solidFill>
                <a:latin typeface="+mn-lt"/>
              </a:endParaRPr>
            </a:p>
          </p:txBody>
        </p:sp>
        <p:sp>
          <p:nvSpPr>
            <p:cNvPr id="22" name="TextBox 21"/>
            <p:cNvSpPr txBox="1"/>
            <p:nvPr/>
          </p:nvSpPr>
          <p:spPr>
            <a:xfrm>
              <a:off x="7892322" y="4447081"/>
              <a:ext cx="921894" cy="523220"/>
            </a:xfrm>
            <a:prstGeom prst="rect">
              <a:avLst/>
            </a:prstGeom>
            <a:solidFill>
              <a:schemeClr val="bg1"/>
            </a:solidFill>
            <a:ln>
              <a:solidFill>
                <a:srgbClr val="FF0000"/>
              </a:solidFill>
            </a:ln>
          </p:spPr>
          <p:txBody>
            <a:bodyPr wrap="square" rtlCol="0">
              <a:spAutoFit/>
            </a:bodyPr>
            <a:lstStyle/>
            <a:p>
              <a:pPr algn="ctr"/>
              <a:r>
                <a:rPr lang="en-US" sz="1400" b="1" dirty="0" smtClean="0">
                  <a:solidFill>
                    <a:srgbClr val="FF0000"/>
                  </a:solidFill>
                  <a:latin typeface="+mn-lt"/>
                </a:rPr>
                <a:t>Low-level warming</a:t>
              </a:r>
              <a:endParaRPr lang="en-US" sz="1400" b="1" dirty="0">
                <a:solidFill>
                  <a:srgbClr val="FF0000"/>
                </a:solidFill>
                <a:latin typeface="+mn-lt"/>
              </a:endParaRPr>
            </a:p>
          </p:txBody>
        </p:sp>
        <p:cxnSp>
          <p:nvCxnSpPr>
            <p:cNvPr id="24" name="Straight Arrow Connector 23"/>
            <p:cNvCxnSpPr>
              <a:stCxn id="21" idx="1"/>
              <a:endCxn id="20" idx="6"/>
            </p:cNvCxnSpPr>
            <p:nvPr/>
          </p:nvCxnSpPr>
          <p:spPr>
            <a:xfrm rot="10800000">
              <a:off x="7588223" y="3520908"/>
              <a:ext cx="191672" cy="3853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a:endCxn id="19" idx="7"/>
            </p:cNvCxnSpPr>
            <p:nvPr/>
          </p:nvCxnSpPr>
          <p:spPr>
            <a:xfrm rot="5400000">
              <a:off x="7981060" y="4913706"/>
              <a:ext cx="315615" cy="428805"/>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69043" y="4729397"/>
              <a:ext cx="704538" cy="830997"/>
            </a:xfrm>
            <a:prstGeom prst="rect">
              <a:avLst/>
            </a:prstGeom>
            <a:solidFill>
              <a:schemeClr val="bg1"/>
            </a:solidFill>
          </p:spPr>
          <p:txBody>
            <a:bodyPr wrap="square" rtlCol="0">
              <a:spAutoFit/>
            </a:bodyPr>
            <a:lstStyle/>
            <a:p>
              <a:r>
                <a:rPr lang="en-US" sz="1600" b="1" dirty="0" smtClean="0">
                  <a:latin typeface="+mn-lt"/>
                </a:rPr>
                <a:t>BKGD</a:t>
              </a:r>
            </a:p>
            <a:p>
              <a:r>
                <a:rPr lang="en-US" sz="1600" b="1" dirty="0" smtClean="0">
                  <a:solidFill>
                    <a:srgbClr val="0000FF"/>
                  </a:solidFill>
                  <a:latin typeface="+mn-lt"/>
                </a:rPr>
                <a:t>AIRS</a:t>
              </a:r>
            </a:p>
            <a:p>
              <a:r>
                <a:rPr lang="en-US" sz="1600" b="1" dirty="0" smtClean="0">
                  <a:solidFill>
                    <a:srgbClr val="FF0000"/>
                  </a:solidFill>
                  <a:latin typeface="+mn-lt"/>
                </a:rPr>
                <a:t>ALYS</a:t>
              </a:r>
              <a:endParaRPr lang="en-US" sz="1600" b="1" dirty="0">
                <a:solidFill>
                  <a:srgbClr val="FF0000"/>
                </a:solidFill>
                <a:latin typeface="+mn-lt"/>
              </a:endParaRPr>
            </a:p>
          </p:txBody>
        </p:sp>
        <p:pic>
          <p:nvPicPr>
            <p:cNvPr id="28" name="Picture 27" descr="airs_070212.tif"/>
            <p:cNvPicPr>
              <a:picLocks noChangeAspect="1"/>
            </p:cNvPicPr>
            <p:nvPr/>
          </p:nvPicPr>
          <p:blipFill>
            <a:blip r:embed="rId5" cstate="print"/>
            <a:stretch>
              <a:fillRect/>
            </a:stretch>
          </p:blipFill>
          <p:spPr>
            <a:xfrm>
              <a:off x="645205" y="3912584"/>
              <a:ext cx="3653546" cy="2040509"/>
            </a:xfrm>
            <a:prstGeom prst="rect">
              <a:avLst/>
            </a:prstGeom>
          </p:spPr>
        </p:pic>
        <p:cxnSp>
          <p:nvCxnSpPr>
            <p:cNvPr id="30" name="Straight Connector 29"/>
            <p:cNvCxnSpPr/>
            <p:nvPr/>
          </p:nvCxnSpPr>
          <p:spPr>
            <a:xfrm rot="5400000" flipH="1" flipV="1">
              <a:off x="1847538" y="2244778"/>
              <a:ext cx="3859967" cy="2863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45961" y="5606321"/>
              <a:ext cx="2885606" cy="7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descr="Color_Bar.png"/>
            <p:cNvPicPr>
              <a:picLocks noChangeAspect="1"/>
            </p:cNvPicPr>
            <p:nvPr/>
          </p:nvPicPr>
          <p:blipFill>
            <a:blip r:embed="rId6" cstate="print"/>
            <a:stretch>
              <a:fillRect/>
            </a:stretch>
          </p:blipFill>
          <p:spPr>
            <a:xfrm>
              <a:off x="1139252" y="5979572"/>
              <a:ext cx="2662814" cy="130406"/>
            </a:xfrm>
            <a:prstGeom prst="rect">
              <a:avLst/>
            </a:prstGeom>
          </p:spPr>
        </p:pic>
      </p:grpSp>
      <p:sp>
        <p:nvSpPr>
          <p:cNvPr id="36" name="TextBox 35"/>
          <p:cNvSpPr txBox="1"/>
          <p:nvPr/>
        </p:nvSpPr>
        <p:spPr>
          <a:xfrm>
            <a:off x="1783829" y="5996067"/>
            <a:ext cx="1139252" cy="261610"/>
          </a:xfrm>
          <a:prstGeom prst="rect">
            <a:avLst/>
          </a:prstGeom>
          <a:noFill/>
        </p:spPr>
        <p:txBody>
          <a:bodyPr wrap="square" rtlCol="0">
            <a:spAutoFit/>
          </a:bodyPr>
          <a:lstStyle/>
          <a:p>
            <a:r>
              <a:rPr lang="en-US" sz="1100" b="1" dirty="0" smtClean="0">
                <a:latin typeface="+mn-lt"/>
              </a:rPr>
              <a:t>Pressure (</a:t>
            </a:r>
            <a:r>
              <a:rPr lang="en-US" sz="1100" b="1" dirty="0" err="1" smtClean="0">
                <a:latin typeface="+mn-lt"/>
              </a:rPr>
              <a:t>hPa</a:t>
            </a:r>
            <a:r>
              <a:rPr lang="en-US" sz="1100" b="1" dirty="0" smtClean="0">
                <a:latin typeface="+mn-lt"/>
              </a:rPr>
              <a:t>)</a:t>
            </a:r>
            <a:endParaRPr lang="en-US" sz="1100" b="1"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wpc_07043_f12.gif"/>
          <p:cNvPicPr>
            <a:picLocks/>
          </p:cNvPicPr>
          <p:nvPr/>
        </p:nvPicPr>
        <p:blipFill>
          <a:blip r:embed="rId2" cstate="print"/>
          <a:stretch>
            <a:fillRect/>
          </a:stretch>
        </p:blipFill>
        <p:spPr>
          <a:xfrm>
            <a:off x="2258568" y="896112"/>
            <a:ext cx="6876288" cy="5312664"/>
          </a:xfrm>
          <a:prstGeom prst="rect">
            <a:avLst/>
          </a:prstGeom>
        </p:spPr>
      </p:pic>
      <p:grpSp>
        <p:nvGrpSpPr>
          <p:cNvPr id="2" name="Group 7"/>
          <p:cNvGrpSpPr>
            <a:grpSpLocks/>
          </p:cNvGrpSpPr>
          <p:nvPr/>
        </p:nvGrpSpPr>
        <p:grpSpPr bwMode="auto">
          <a:xfrm>
            <a:off x="0" y="6143625"/>
            <a:ext cx="9086850" cy="714375"/>
            <a:chOff x="0" y="6143625"/>
            <a:chExt cx="9086850" cy="714375"/>
          </a:xfrm>
        </p:grpSpPr>
        <p:pic>
          <p:nvPicPr>
            <p:cNvPr id="11280"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11281"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3" name="Group 11"/>
            <p:cNvGrpSpPr>
              <a:grpSpLocks/>
            </p:cNvGrpSpPr>
            <p:nvPr/>
          </p:nvGrpSpPr>
          <p:grpSpPr bwMode="auto">
            <a:xfrm>
              <a:off x="2286000" y="6525768"/>
              <a:ext cx="5784521" cy="179832"/>
              <a:chOff x="2514600" y="5916168"/>
              <a:chExt cx="5784521" cy="179832"/>
            </a:xfrm>
          </p:grpSpPr>
          <p:sp>
            <p:nvSpPr>
              <p:cNvPr id="1128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128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128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pic>
        <p:nvPicPr>
          <p:cNvPr id="20" name="Picture 19" descr="dwpc_07043_f18.gif"/>
          <p:cNvPicPr>
            <a:picLocks/>
          </p:cNvPicPr>
          <p:nvPr/>
        </p:nvPicPr>
        <p:blipFill>
          <a:blip r:embed="rId5" cstate="print"/>
          <a:stretch>
            <a:fillRect/>
          </a:stretch>
        </p:blipFill>
        <p:spPr>
          <a:xfrm>
            <a:off x="2258568" y="896112"/>
            <a:ext cx="6876288" cy="5312664"/>
          </a:xfrm>
          <a:prstGeom prst="rect">
            <a:avLst/>
          </a:prstGeom>
        </p:spPr>
      </p:pic>
      <p:pic>
        <p:nvPicPr>
          <p:cNvPr id="21" name="Picture 20" descr="dwpc_07043_f24.gif"/>
          <p:cNvPicPr>
            <a:picLocks/>
          </p:cNvPicPr>
          <p:nvPr/>
        </p:nvPicPr>
        <p:blipFill>
          <a:blip r:embed="rId6" cstate="print"/>
          <a:stretch>
            <a:fillRect/>
          </a:stretch>
        </p:blipFill>
        <p:spPr>
          <a:xfrm>
            <a:off x="2258568" y="896112"/>
            <a:ext cx="6876288" cy="5312664"/>
          </a:xfrm>
          <a:prstGeom prst="rect">
            <a:avLst/>
          </a:prstGeom>
        </p:spPr>
      </p:pic>
      <p:pic>
        <p:nvPicPr>
          <p:cNvPr id="22" name="Picture 21" descr="dwpc_07043_f30.gif"/>
          <p:cNvPicPr>
            <a:picLocks/>
          </p:cNvPicPr>
          <p:nvPr/>
        </p:nvPicPr>
        <p:blipFill>
          <a:blip r:embed="rId7" cstate="print"/>
          <a:stretch>
            <a:fillRect/>
          </a:stretch>
        </p:blipFill>
        <p:spPr>
          <a:xfrm>
            <a:off x="2258568" y="896112"/>
            <a:ext cx="6876288" cy="5312664"/>
          </a:xfrm>
          <a:prstGeom prst="rect">
            <a:avLst/>
          </a:prstGeom>
        </p:spPr>
      </p:pic>
      <p:sp>
        <p:nvSpPr>
          <p:cNvPr id="11267" name="Title 15"/>
          <p:cNvSpPr>
            <a:spLocks noGrp="1"/>
          </p:cNvSpPr>
          <p:nvPr>
            <p:ph type="title"/>
          </p:nvPr>
        </p:nvSpPr>
        <p:spPr>
          <a:xfrm>
            <a:off x="457200" y="152400"/>
            <a:ext cx="8229600" cy="1143000"/>
          </a:xfrm>
        </p:spPr>
        <p:txBody>
          <a:bodyPr/>
          <a:lstStyle/>
          <a:p>
            <a:pPr eaLnBrk="1" hangingPunct="1"/>
            <a:r>
              <a:rPr lang="en-US" dirty="0" smtClean="0"/>
              <a:t>Improved Moisture Forecasts</a:t>
            </a:r>
            <a:endParaRPr lang="en-US" sz="2000" dirty="0" smtClean="0"/>
          </a:p>
        </p:txBody>
      </p:sp>
      <p:sp>
        <p:nvSpPr>
          <p:cNvPr id="16" name="Text Box 2"/>
          <p:cNvSpPr txBox="1">
            <a:spLocks noChangeArrowheads="1"/>
          </p:cNvSpPr>
          <p:nvPr/>
        </p:nvSpPr>
        <p:spPr bwMode="auto">
          <a:xfrm>
            <a:off x="92596" y="1400644"/>
            <a:ext cx="2478218" cy="4524315"/>
          </a:xfrm>
          <a:prstGeom prst="rect">
            <a:avLst/>
          </a:prstGeom>
          <a:noFill/>
          <a:ln w="25400">
            <a:noFill/>
            <a:miter lim="800000"/>
            <a:headEnd/>
            <a:tailEnd/>
          </a:ln>
        </p:spPr>
        <p:txBody>
          <a:bodyPr wrap="square">
            <a:spAutoFit/>
          </a:bodyPr>
          <a:lstStyle/>
          <a:p>
            <a:pPr marL="173038" indent="-173038">
              <a:spcBef>
                <a:spcPct val="50000"/>
              </a:spcBef>
              <a:buSzPct val="100000"/>
              <a:buFont typeface="Arial" pitchFamily="34" charset="0"/>
              <a:buChar char="•"/>
              <a:defRPr/>
            </a:pPr>
            <a:r>
              <a:rPr lang="en-US" dirty="0" smtClean="0">
                <a:latin typeface="+mn-lt"/>
              </a:rPr>
              <a:t>1000 </a:t>
            </a:r>
            <a:r>
              <a:rPr lang="en-US" dirty="0" err="1" smtClean="0">
                <a:latin typeface="+mn-lt"/>
              </a:rPr>
              <a:t>hPa</a:t>
            </a:r>
            <a:r>
              <a:rPr lang="en-US" dirty="0" smtClean="0">
                <a:latin typeface="+mn-lt"/>
              </a:rPr>
              <a:t> dew point forecasts</a:t>
            </a:r>
          </a:p>
          <a:p>
            <a:pPr marL="173038" indent="-173038">
              <a:spcBef>
                <a:spcPct val="50000"/>
              </a:spcBef>
              <a:buSzPct val="100000"/>
              <a:buFont typeface="Arial" pitchFamily="34" charset="0"/>
              <a:buChar char="•"/>
              <a:defRPr/>
            </a:pPr>
            <a:r>
              <a:rPr lang="en-US" dirty="0" smtClean="0">
                <a:latin typeface="+mn-lt"/>
              </a:rPr>
              <a:t>Representative of boundary layer levels</a:t>
            </a:r>
          </a:p>
          <a:p>
            <a:pPr marL="173038" indent="-173038">
              <a:spcBef>
                <a:spcPct val="50000"/>
              </a:spcBef>
              <a:buSzPct val="100000"/>
              <a:buFont typeface="Arial" pitchFamily="34" charset="0"/>
              <a:buChar char="•"/>
              <a:defRPr/>
            </a:pPr>
            <a:r>
              <a:rPr lang="en-US" dirty="0" smtClean="0">
                <a:latin typeface="+mn-lt"/>
              </a:rPr>
              <a:t>NAM analysis shows large pool of 20-22</a:t>
            </a:r>
            <a:r>
              <a:rPr lang="en-US" baseline="30000" dirty="0" smtClean="0">
                <a:latin typeface="+mn-lt"/>
              </a:rPr>
              <a:t>o</a:t>
            </a:r>
            <a:r>
              <a:rPr lang="en-US" dirty="0" smtClean="0">
                <a:latin typeface="+mn-lt"/>
              </a:rPr>
              <a:t>C dew points migrating from Yucatan to Gulf Coast</a:t>
            </a:r>
          </a:p>
          <a:p>
            <a:pPr marL="173038" indent="-173038">
              <a:spcBef>
                <a:spcPct val="50000"/>
              </a:spcBef>
              <a:buSzPct val="100000"/>
              <a:buFont typeface="Arial" pitchFamily="34" charset="0"/>
              <a:buChar char="•"/>
              <a:defRPr/>
            </a:pPr>
            <a:r>
              <a:rPr lang="en-US" dirty="0" smtClean="0">
                <a:latin typeface="+mn-lt"/>
              </a:rPr>
              <a:t>Control gives no hint of these warmer dew points</a:t>
            </a:r>
          </a:p>
          <a:p>
            <a:pPr marL="173038" indent="-173038">
              <a:spcBef>
                <a:spcPct val="50000"/>
              </a:spcBef>
              <a:buSzPct val="100000"/>
              <a:buFont typeface="Arial" pitchFamily="34" charset="0"/>
              <a:buChar char="•"/>
              <a:defRPr/>
            </a:pPr>
            <a:r>
              <a:rPr lang="en-US" dirty="0" smtClean="0">
                <a:latin typeface="+mn-lt"/>
              </a:rPr>
              <a:t>AIRS forecast favorably compares to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7"/>
          <p:cNvGrpSpPr>
            <a:grpSpLocks/>
          </p:cNvGrpSpPr>
          <p:nvPr/>
        </p:nvGrpSpPr>
        <p:grpSpPr bwMode="auto">
          <a:xfrm>
            <a:off x="0" y="6143625"/>
            <a:ext cx="9086850" cy="714375"/>
            <a:chOff x="0" y="6143625"/>
            <a:chExt cx="9086850" cy="714375"/>
          </a:xfrm>
        </p:grpSpPr>
        <p:pic>
          <p:nvPicPr>
            <p:cNvPr id="11280"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1281"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1282" name="Group 11"/>
            <p:cNvGrpSpPr>
              <a:grpSpLocks/>
            </p:cNvGrpSpPr>
            <p:nvPr/>
          </p:nvGrpSpPr>
          <p:grpSpPr bwMode="auto">
            <a:xfrm>
              <a:off x="2286000" y="6525768"/>
              <a:ext cx="5784521" cy="179832"/>
              <a:chOff x="2514600" y="5916168"/>
              <a:chExt cx="5784521" cy="179832"/>
            </a:xfrm>
          </p:grpSpPr>
          <p:sp>
            <p:nvSpPr>
              <p:cNvPr id="1128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128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128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1267" name="Title 15"/>
          <p:cNvSpPr>
            <a:spLocks noGrp="1"/>
          </p:cNvSpPr>
          <p:nvPr>
            <p:ph type="title"/>
          </p:nvPr>
        </p:nvSpPr>
        <p:spPr>
          <a:xfrm>
            <a:off x="457200" y="152400"/>
            <a:ext cx="8229600" cy="1143000"/>
          </a:xfrm>
        </p:spPr>
        <p:txBody>
          <a:bodyPr/>
          <a:lstStyle/>
          <a:p>
            <a:pPr eaLnBrk="1" hangingPunct="1"/>
            <a:r>
              <a:rPr lang="en-US" dirty="0" smtClean="0"/>
              <a:t>Improved Precipitation Forecasts</a:t>
            </a:r>
            <a:endParaRPr lang="en-US" sz="2000" dirty="0" smtClean="0"/>
          </a:p>
        </p:txBody>
      </p:sp>
      <p:grpSp>
        <p:nvGrpSpPr>
          <p:cNvPr id="15" name="Group 51"/>
          <p:cNvGrpSpPr/>
          <p:nvPr/>
        </p:nvGrpSpPr>
        <p:grpSpPr>
          <a:xfrm>
            <a:off x="97438" y="1056290"/>
            <a:ext cx="6410325" cy="5021317"/>
            <a:chOff x="4470500" y="1495425"/>
            <a:chExt cx="4683025" cy="4105942"/>
          </a:xfrm>
        </p:grpSpPr>
        <p:grpSp>
          <p:nvGrpSpPr>
            <p:cNvPr id="19" name="Group 49"/>
            <p:cNvGrpSpPr/>
            <p:nvPr/>
          </p:nvGrpSpPr>
          <p:grpSpPr>
            <a:xfrm>
              <a:off x="4470500" y="1781175"/>
              <a:ext cx="4683025" cy="3820192"/>
              <a:chOff x="4470500" y="1438275"/>
              <a:chExt cx="4683025" cy="3820192"/>
            </a:xfrm>
          </p:grpSpPr>
          <p:grpSp>
            <p:nvGrpSpPr>
              <p:cNvPr id="21" name="Group 41"/>
              <p:cNvGrpSpPr/>
              <p:nvPr/>
            </p:nvGrpSpPr>
            <p:grpSpPr>
              <a:xfrm>
                <a:off x="4755768" y="1703592"/>
                <a:ext cx="4397757" cy="3554875"/>
                <a:chOff x="4691062" y="1503567"/>
                <a:chExt cx="4397757" cy="3554875"/>
              </a:xfrm>
            </p:grpSpPr>
            <p:pic>
              <p:nvPicPr>
                <p:cNvPr id="28" name="Picture 27" descr="precip_cntl.png"/>
                <p:cNvPicPr>
                  <a:picLocks noChangeAspect="1"/>
                </p:cNvPicPr>
                <p:nvPr/>
              </p:nvPicPr>
              <p:blipFill>
                <a:blip r:embed="rId4" cstate="print"/>
                <a:stretch>
                  <a:fillRect/>
                </a:stretch>
              </p:blipFill>
              <p:spPr>
                <a:xfrm>
                  <a:off x="4694374" y="1503568"/>
                  <a:ext cx="1347561" cy="1170732"/>
                </a:xfrm>
                <a:prstGeom prst="rect">
                  <a:avLst/>
                </a:prstGeom>
                <a:ln>
                  <a:solidFill>
                    <a:schemeClr val="tx1"/>
                  </a:solidFill>
                </a:ln>
              </p:spPr>
            </p:pic>
            <p:pic>
              <p:nvPicPr>
                <p:cNvPr id="29" name="Picture 28" descr="precip_airs.png"/>
                <p:cNvPicPr>
                  <a:picLocks noChangeAspect="1"/>
                </p:cNvPicPr>
                <p:nvPr/>
              </p:nvPicPr>
              <p:blipFill>
                <a:blip r:embed="rId5" cstate="print"/>
                <a:stretch>
                  <a:fillRect/>
                </a:stretch>
              </p:blipFill>
              <p:spPr>
                <a:xfrm>
                  <a:off x="6050208" y="1503569"/>
                  <a:ext cx="1347561" cy="1170732"/>
                </a:xfrm>
                <a:prstGeom prst="rect">
                  <a:avLst/>
                </a:prstGeom>
                <a:ln>
                  <a:solidFill>
                    <a:schemeClr val="tx1"/>
                  </a:solidFill>
                </a:ln>
              </p:spPr>
            </p:pic>
            <p:pic>
              <p:nvPicPr>
                <p:cNvPr id="30" name="Picture 29" descr="precip_stage4.png"/>
                <p:cNvPicPr>
                  <a:picLocks noChangeAspect="1"/>
                </p:cNvPicPr>
                <p:nvPr/>
              </p:nvPicPr>
              <p:blipFill>
                <a:blip r:embed="rId6" cstate="print"/>
                <a:stretch>
                  <a:fillRect/>
                </a:stretch>
              </p:blipFill>
              <p:spPr>
                <a:xfrm>
                  <a:off x="7418758" y="1503567"/>
                  <a:ext cx="1353659" cy="1170732"/>
                </a:xfrm>
                <a:prstGeom prst="rect">
                  <a:avLst/>
                </a:prstGeom>
                <a:ln>
                  <a:solidFill>
                    <a:schemeClr val="tx1"/>
                  </a:solidFill>
                </a:ln>
              </p:spPr>
            </p:pic>
            <p:pic>
              <p:nvPicPr>
                <p:cNvPr id="31" name="Picture 30" descr="cape_cntl.gif"/>
                <p:cNvPicPr>
                  <a:picLocks/>
                </p:cNvPicPr>
                <p:nvPr/>
              </p:nvPicPr>
              <p:blipFill>
                <a:blip r:embed="rId7" cstate="print"/>
                <a:stretch>
                  <a:fillRect/>
                </a:stretch>
              </p:blipFill>
              <p:spPr>
                <a:xfrm>
                  <a:off x="4697465" y="3886366"/>
                  <a:ext cx="1344168" cy="1170432"/>
                </a:xfrm>
                <a:prstGeom prst="rect">
                  <a:avLst/>
                </a:prstGeom>
                <a:ln>
                  <a:solidFill>
                    <a:schemeClr val="tx1"/>
                  </a:solidFill>
                </a:ln>
              </p:spPr>
            </p:pic>
            <p:pic>
              <p:nvPicPr>
                <p:cNvPr id="32" name="Picture 31" descr="cape_airs.gif"/>
                <p:cNvPicPr>
                  <a:picLocks/>
                </p:cNvPicPr>
                <p:nvPr/>
              </p:nvPicPr>
              <p:blipFill>
                <a:blip r:embed="rId8" cstate="print"/>
                <a:stretch>
                  <a:fillRect/>
                </a:stretch>
              </p:blipFill>
              <p:spPr>
                <a:xfrm>
                  <a:off x="6059703" y="3880127"/>
                  <a:ext cx="1344168" cy="1170432"/>
                </a:xfrm>
                <a:prstGeom prst="rect">
                  <a:avLst/>
                </a:prstGeom>
                <a:ln>
                  <a:solidFill>
                    <a:schemeClr val="tx1"/>
                  </a:solidFill>
                </a:ln>
              </p:spPr>
            </p:pic>
            <p:pic>
              <p:nvPicPr>
                <p:cNvPr id="33" name="Picture 32" descr="cape_nam.gif"/>
                <p:cNvPicPr>
                  <a:picLocks/>
                </p:cNvPicPr>
                <p:nvPr/>
              </p:nvPicPr>
              <p:blipFill>
                <a:blip r:embed="rId9" cstate="print"/>
                <a:stretch>
                  <a:fillRect/>
                </a:stretch>
              </p:blipFill>
              <p:spPr>
                <a:xfrm>
                  <a:off x="7421778" y="3888010"/>
                  <a:ext cx="1344168" cy="1170432"/>
                </a:xfrm>
                <a:prstGeom prst="rect">
                  <a:avLst/>
                </a:prstGeom>
                <a:ln>
                  <a:solidFill>
                    <a:schemeClr val="tx1"/>
                  </a:solidFill>
                </a:ln>
              </p:spPr>
            </p:pic>
            <p:pic>
              <p:nvPicPr>
                <p:cNvPr id="34" name="Picture 33" descr="cape_colorbar.gif"/>
                <p:cNvPicPr>
                  <a:picLocks noChangeAspect="1"/>
                </p:cNvPicPr>
                <p:nvPr/>
              </p:nvPicPr>
              <p:blipFill>
                <a:blip r:embed="rId10" cstate="print"/>
                <a:stretch>
                  <a:fillRect/>
                </a:stretch>
              </p:blipFill>
              <p:spPr>
                <a:xfrm>
                  <a:off x="8808310" y="3962237"/>
                  <a:ext cx="280509" cy="956606"/>
                </a:xfrm>
                <a:prstGeom prst="rect">
                  <a:avLst/>
                </a:prstGeom>
              </p:spPr>
            </p:pic>
            <p:pic>
              <p:nvPicPr>
                <p:cNvPr id="35" name="Picture 34" descr="precip_colorbar.png"/>
                <p:cNvPicPr>
                  <a:picLocks noChangeAspect="1"/>
                </p:cNvPicPr>
                <p:nvPr/>
              </p:nvPicPr>
              <p:blipFill>
                <a:blip r:embed="rId11" cstate="print"/>
                <a:stretch>
                  <a:fillRect/>
                </a:stretch>
              </p:blipFill>
              <p:spPr>
                <a:xfrm>
                  <a:off x="8828335" y="1600199"/>
                  <a:ext cx="100532" cy="971810"/>
                </a:xfrm>
                <a:prstGeom prst="rect">
                  <a:avLst/>
                </a:prstGeom>
              </p:spPr>
            </p:pic>
            <p:sp>
              <p:nvSpPr>
                <p:cNvPr id="36" name="TextBox 35"/>
                <p:cNvSpPr txBox="1"/>
                <p:nvPr/>
              </p:nvSpPr>
              <p:spPr>
                <a:xfrm>
                  <a:off x="8910637" y="1700213"/>
                  <a:ext cx="166689" cy="61555"/>
                </a:xfrm>
                <a:prstGeom prst="rect">
                  <a:avLst/>
                </a:prstGeom>
                <a:solidFill>
                  <a:schemeClr val="bg1"/>
                </a:solidFill>
              </p:spPr>
              <p:txBody>
                <a:bodyPr wrap="square" lIns="0" tIns="0" rIns="0" bIns="0" rtlCol="0">
                  <a:spAutoFit/>
                </a:bodyPr>
                <a:lstStyle/>
                <a:p>
                  <a:r>
                    <a:rPr lang="en-US" sz="400" b="1" dirty="0" smtClean="0">
                      <a:latin typeface="Courier" pitchFamily="49" charset="0"/>
                    </a:rPr>
                    <a:t>50.80</a:t>
                  </a:r>
                </a:p>
              </p:txBody>
            </p:sp>
            <p:sp>
              <p:nvSpPr>
                <p:cNvPr id="37" name="TextBox 36"/>
                <p:cNvSpPr txBox="1"/>
                <p:nvPr/>
              </p:nvSpPr>
              <p:spPr>
                <a:xfrm>
                  <a:off x="8910637" y="1802608"/>
                  <a:ext cx="166689" cy="61555"/>
                </a:xfrm>
                <a:prstGeom prst="rect">
                  <a:avLst/>
                </a:prstGeom>
                <a:solidFill>
                  <a:schemeClr val="bg1"/>
                </a:solidFill>
              </p:spPr>
              <p:txBody>
                <a:bodyPr wrap="square" lIns="0" tIns="0" rIns="0" bIns="0" rtlCol="0">
                  <a:spAutoFit/>
                </a:bodyPr>
                <a:lstStyle/>
                <a:p>
                  <a:r>
                    <a:rPr lang="en-US" sz="400" b="1" dirty="0" smtClean="0">
                      <a:latin typeface="Courier" pitchFamily="49" charset="0"/>
                    </a:rPr>
                    <a:t>38.10</a:t>
                  </a:r>
                </a:p>
              </p:txBody>
            </p:sp>
            <p:sp>
              <p:nvSpPr>
                <p:cNvPr id="38" name="TextBox 37"/>
                <p:cNvSpPr txBox="1"/>
                <p:nvPr/>
              </p:nvSpPr>
              <p:spPr>
                <a:xfrm>
                  <a:off x="8910637" y="1902621"/>
                  <a:ext cx="166689" cy="61555"/>
                </a:xfrm>
                <a:prstGeom prst="rect">
                  <a:avLst/>
                </a:prstGeom>
                <a:solidFill>
                  <a:schemeClr val="bg1"/>
                </a:solidFill>
              </p:spPr>
              <p:txBody>
                <a:bodyPr wrap="square" lIns="0" tIns="0" rIns="0" bIns="0" rtlCol="0">
                  <a:spAutoFit/>
                </a:bodyPr>
                <a:lstStyle/>
                <a:p>
                  <a:r>
                    <a:rPr lang="en-US" sz="400" b="1" dirty="0" smtClean="0">
                      <a:latin typeface="Courier" pitchFamily="49" charset="0"/>
                    </a:rPr>
                    <a:t>25.40</a:t>
                  </a:r>
                </a:p>
              </p:txBody>
            </p:sp>
            <p:sp>
              <p:nvSpPr>
                <p:cNvPr id="39" name="TextBox 38"/>
                <p:cNvSpPr txBox="1"/>
                <p:nvPr/>
              </p:nvSpPr>
              <p:spPr>
                <a:xfrm>
                  <a:off x="8910637" y="2007396"/>
                  <a:ext cx="166689" cy="61555"/>
                </a:xfrm>
                <a:prstGeom prst="rect">
                  <a:avLst/>
                </a:prstGeom>
                <a:solidFill>
                  <a:schemeClr val="bg1"/>
                </a:solidFill>
              </p:spPr>
              <p:txBody>
                <a:bodyPr wrap="square" lIns="0" tIns="0" rIns="0" bIns="0" rtlCol="0">
                  <a:spAutoFit/>
                </a:bodyPr>
                <a:lstStyle/>
                <a:p>
                  <a:r>
                    <a:rPr lang="en-US" sz="400" b="1" dirty="0" smtClean="0">
                      <a:latin typeface="Courier" pitchFamily="49" charset="0"/>
                    </a:rPr>
                    <a:t>19.05</a:t>
                  </a:r>
                </a:p>
              </p:txBody>
            </p:sp>
            <p:sp>
              <p:nvSpPr>
                <p:cNvPr id="40" name="TextBox 39"/>
                <p:cNvSpPr txBox="1"/>
                <p:nvPr/>
              </p:nvSpPr>
              <p:spPr>
                <a:xfrm>
                  <a:off x="8913018" y="2107409"/>
                  <a:ext cx="166689" cy="61555"/>
                </a:xfrm>
                <a:prstGeom prst="rect">
                  <a:avLst/>
                </a:prstGeom>
                <a:solidFill>
                  <a:schemeClr val="bg1"/>
                </a:solidFill>
              </p:spPr>
              <p:txBody>
                <a:bodyPr wrap="square" lIns="0" tIns="0" rIns="0" bIns="0" rtlCol="0">
                  <a:spAutoFit/>
                </a:bodyPr>
                <a:lstStyle/>
                <a:p>
                  <a:r>
                    <a:rPr lang="en-US" sz="400" b="1" dirty="0" smtClean="0">
                      <a:latin typeface="Courier" pitchFamily="49" charset="0"/>
                    </a:rPr>
                    <a:t>12.70</a:t>
                  </a:r>
                </a:p>
              </p:txBody>
            </p:sp>
            <p:sp>
              <p:nvSpPr>
                <p:cNvPr id="41" name="TextBox 40"/>
                <p:cNvSpPr txBox="1"/>
                <p:nvPr/>
              </p:nvSpPr>
              <p:spPr>
                <a:xfrm>
                  <a:off x="8910637" y="2205040"/>
                  <a:ext cx="166689" cy="61555"/>
                </a:xfrm>
                <a:prstGeom prst="rect">
                  <a:avLst/>
                </a:prstGeom>
                <a:solidFill>
                  <a:schemeClr val="bg1"/>
                </a:solidFill>
              </p:spPr>
              <p:txBody>
                <a:bodyPr wrap="square" lIns="0" tIns="0" rIns="0" bIns="0" rtlCol="0">
                  <a:spAutoFit/>
                </a:bodyPr>
                <a:lstStyle/>
                <a:p>
                  <a:r>
                    <a:rPr lang="en-US" sz="400" b="1" dirty="0" smtClean="0">
                      <a:latin typeface="Courier" pitchFamily="49" charset="0"/>
                    </a:rPr>
                    <a:t>6.35</a:t>
                  </a:r>
                </a:p>
              </p:txBody>
            </p:sp>
            <p:sp>
              <p:nvSpPr>
                <p:cNvPr id="42" name="TextBox 41"/>
                <p:cNvSpPr txBox="1"/>
                <p:nvPr/>
              </p:nvSpPr>
              <p:spPr>
                <a:xfrm>
                  <a:off x="8910637" y="2316958"/>
                  <a:ext cx="166689" cy="61555"/>
                </a:xfrm>
                <a:prstGeom prst="rect">
                  <a:avLst/>
                </a:prstGeom>
                <a:solidFill>
                  <a:schemeClr val="bg1"/>
                </a:solidFill>
              </p:spPr>
              <p:txBody>
                <a:bodyPr wrap="square" lIns="0" tIns="0" rIns="0" bIns="0" rtlCol="0">
                  <a:spAutoFit/>
                </a:bodyPr>
                <a:lstStyle/>
                <a:p>
                  <a:r>
                    <a:rPr lang="en-US" sz="400" b="1" dirty="0" smtClean="0">
                      <a:latin typeface="Courier" pitchFamily="49" charset="0"/>
                    </a:rPr>
                    <a:t>2.54</a:t>
                  </a:r>
                </a:p>
              </p:txBody>
            </p:sp>
            <p:sp>
              <p:nvSpPr>
                <p:cNvPr id="43" name="TextBox 42"/>
                <p:cNvSpPr txBox="1"/>
                <p:nvPr/>
              </p:nvSpPr>
              <p:spPr>
                <a:xfrm>
                  <a:off x="8910637" y="2416971"/>
                  <a:ext cx="166689" cy="61555"/>
                </a:xfrm>
                <a:prstGeom prst="rect">
                  <a:avLst/>
                </a:prstGeom>
                <a:solidFill>
                  <a:schemeClr val="bg1"/>
                </a:solidFill>
              </p:spPr>
              <p:txBody>
                <a:bodyPr wrap="square" lIns="0" tIns="0" rIns="0" bIns="0" rtlCol="0">
                  <a:spAutoFit/>
                </a:bodyPr>
                <a:lstStyle/>
                <a:p>
                  <a:r>
                    <a:rPr lang="en-US" sz="400" b="1" dirty="0" smtClean="0">
                      <a:latin typeface="Courier" pitchFamily="49" charset="0"/>
                    </a:rPr>
                    <a:t>0.25</a:t>
                  </a:r>
                </a:p>
              </p:txBody>
            </p:sp>
            <p:pic>
              <p:nvPicPr>
                <p:cNvPr id="44" name="Picture 43" descr="dwpc_cntl.gif"/>
                <p:cNvPicPr>
                  <a:picLocks/>
                </p:cNvPicPr>
                <p:nvPr/>
              </p:nvPicPr>
              <p:blipFill>
                <a:blip r:embed="rId12" cstate="print"/>
                <a:stretch>
                  <a:fillRect/>
                </a:stretch>
              </p:blipFill>
              <p:spPr>
                <a:xfrm>
                  <a:off x="4691062" y="2690812"/>
                  <a:ext cx="1344168" cy="1170432"/>
                </a:xfrm>
                <a:prstGeom prst="rect">
                  <a:avLst/>
                </a:prstGeom>
                <a:ln>
                  <a:solidFill>
                    <a:schemeClr val="tx1"/>
                  </a:solidFill>
                </a:ln>
              </p:spPr>
            </p:pic>
            <p:pic>
              <p:nvPicPr>
                <p:cNvPr id="45" name="Picture 44" descr="dwpc_airs.gif"/>
                <p:cNvPicPr>
                  <a:picLocks/>
                </p:cNvPicPr>
                <p:nvPr/>
              </p:nvPicPr>
              <p:blipFill>
                <a:blip r:embed="rId13" cstate="print"/>
                <a:stretch>
                  <a:fillRect/>
                </a:stretch>
              </p:blipFill>
              <p:spPr>
                <a:xfrm>
                  <a:off x="6057900" y="2700337"/>
                  <a:ext cx="1344168" cy="1170432"/>
                </a:xfrm>
                <a:prstGeom prst="rect">
                  <a:avLst/>
                </a:prstGeom>
                <a:ln>
                  <a:solidFill>
                    <a:schemeClr val="tx1"/>
                  </a:solidFill>
                </a:ln>
              </p:spPr>
            </p:pic>
            <p:pic>
              <p:nvPicPr>
                <p:cNvPr id="46" name="Picture 45" descr="dwpc_nam.gif"/>
                <p:cNvPicPr>
                  <a:picLocks/>
                </p:cNvPicPr>
                <p:nvPr/>
              </p:nvPicPr>
              <p:blipFill>
                <a:blip r:embed="rId14" cstate="print"/>
                <a:stretch>
                  <a:fillRect/>
                </a:stretch>
              </p:blipFill>
              <p:spPr>
                <a:xfrm>
                  <a:off x="7424737" y="2700337"/>
                  <a:ext cx="1344168" cy="1170432"/>
                </a:xfrm>
                <a:prstGeom prst="rect">
                  <a:avLst/>
                </a:prstGeom>
                <a:ln>
                  <a:solidFill>
                    <a:schemeClr val="tx1"/>
                  </a:solidFill>
                </a:ln>
              </p:spPr>
            </p:pic>
            <p:pic>
              <p:nvPicPr>
                <p:cNvPr id="47" name="Picture 46" descr="dwpc_colorbar.gif"/>
                <p:cNvPicPr>
                  <a:picLocks noChangeAspect="1"/>
                </p:cNvPicPr>
                <p:nvPr/>
              </p:nvPicPr>
              <p:blipFill>
                <a:blip r:embed="rId15" cstate="print"/>
                <a:stretch>
                  <a:fillRect/>
                </a:stretch>
              </p:blipFill>
              <p:spPr>
                <a:xfrm>
                  <a:off x="8824912" y="2828925"/>
                  <a:ext cx="149249" cy="923925"/>
                </a:xfrm>
                <a:prstGeom prst="rect">
                  <a:avLst/>
                </a:prstGeom>
              </p:spPr>
            </p:pic>
          </p:grpSp>
          <p:sp>
            <p:nvSpPr>
              <p:cNvPr id="22" name="TextBox 21"/>
              <p:cNvSpPr txBox="1"/>
              <p:nvPr/>
            </p:nvSpPr>
            <p:spPr>
              <a:xfrm>
                <a:off x="5019675" y="1438275"/>
                <a:ext cx="914400" cy="307777"/>
              </a:xfrm>
              <a:prstGeom prst="rect">
                <a:avLst/>
              </a:prstGeom>
              <a:noFill/>
            </p:spPr>
            <p:txBody>
              <a:bodyPr wrap="square" rtlCol="0">
                <a:spAutoFit/>
              </a:bodyPr>
              <a:lstStyle/>
              <a:p>
                <a:r>
                  <a:rPr lang="en-US" sz="1400" dirty="0" smtClean="0"/>
                  <a:t>Control</a:t>
                </a:r>
                <a:endParaRPr lang="en-US" sz="1400" dirty="0"/>
              </a:p>
            </p:txBody>
          </p:sp>
          <p:sp>
            <p:nvSpPr>
              <p:cNvPr id="23" name="TextBox 22"/>
              <p:cNvSpPr txBox="1"/>
              <p:nvPr/>
            </p:nvSpPr>
            <p:spPr>
              <a:xfrm>
                <a:off x="6191250" y="1438275"/>
                <a:ext cx="1428750" cy="307777"/>
              </a:xfrm>
              <a:prstGeom prst="rect">
                <a:avLst/>
              </a:prstGeom>
              <a:noFill/>
            </p:spPr>
            <p:txBody>
              <a:bodyPr wrap="square" rtlCol="0">
                <a:spAutoFit/>
              </a:bodyPr>
              <a:lstStyle/>
              <a:p>
                <a:r>
                  <a:rPr lang="en-US" sz="1400" dirty="0" smtClean="0"/>
                  <a:t>Control + AIRS</a:t>
                </a:r>
                <a:endParaRPr lang="en-US" sz="1400" dirty="0"/>
              </a:p>
            </p:txBody>
          </p:sp>
          <p:sp>
            <p:nvSpPr>
              <p:cNvPr id="24" name="TextBox 23"/>
              <p:cNvSpPr txBox="1"/>
              <p:nvPr/>
            </p:nvSpPr>
            <p:spPr>
              <a:xfrm>
                <a:off x="7534273" y="1447800"/>
                <a:ext cx="1352552" cy="307777"/>
              </a:xfrm>
              <a:prstGeom prst="rect">
                <a:avLst/>
              </a:prstGeom>
              <a:noFill/>
            </p:spPr>
            <p:txBody>
              <a:bodyPr wrap="square" rtlCol="0">
                <a:spAutoFit/>
              </a:bodyPr>
              <a:lstStyle/>
              <a:p>
                <a:r>
                  <a:rPr lang="en-US" sz="1400" dirty="0" smtClean="0"/>
                  <a:t>Analysis “Truth”</a:t>
                </a:r>
                <a:endParaRPr lang="en-US" sz="1400" dirty="0"/>
              </a:p>
            </p:txBody>
          </p:sp>
          <p:sp>
            <p:nvSpPr>
              <p:cNvPr id="25" name="TextBox 24"/>
              <p:cNvSpPr txBox="1"/>
              <p:nvPr/>
            </p:nvSpPr>
            <p:spPr>
              <a:xfrm rot="16200000">
                <a:off x="4086226" y="2089249"/>
                <a:ext cx="1076325" cy="307777"/>
              </a:xfrm>
              <a:prstGeom prst="rect">
                <a:avLst/>
              </a:prstGeom>
              <a:noFill/>
            </p:spPr>
            <p:txBody>
              <a:bodyPr wrap="square" rtlCol="0">
                <a:spAutoFit/>
              </a:bodyPr>
              <a:lstStyle/>
              <a:p>
                <a:r>
                  <a:rPr lang="en-US" sz="1400" dirty="0" smtClean="0"/>
                  <a:t>6-hr </a:t>
                </a:r>
                <a:r>
                  <a:rPr lang="en-US" sz="1400" dirty="0" err="1" smtClean="0"/>
                  <a:t>precip</a:t>
                </a:r>
                <a:r>
                  <a:rPr lang="en-US" sz="1400" dirty="0" smtClean="0"/>
                  <a:t>.</a:t>
                </a:r>
                <a:endParaRPr lang="en-US" sz="1400" dirty="0"/>
              </a:p>
            </p:txBody>
          </p:sp>
          <p:sp>
            <p:nvSpPr>
              <p:cNvPr id="26" name="TextBox 25"/>
              <p:cNvSpPr txBox="1"/>
              <p:nvPr/>
            </p:nvSpPr>
            <p:spPr>
              <a:xfrm rot="16200000">
                <a:off x="4076703" y="3289398"/>
                <a:ext cx="1095374" cy="307777"/>
              </a:xfrm>
              <a:prstGeom prst="rect">
                <a:avLst/>
              </a:prstGeom>
              <a:noFill/>
            </p:spPr>
            <p:txBody>
              <a:bodyPr wrap="square" rtlCol="0">
                <a:spAutoFit/>
              </a:bodyPr>
              <a:lstStyle/>
              <a:p>
                <a:r>
                  <a:rPr lang="en-US" sz="1400" dirty="0" smtClean="0"/>
                  <a:t>1000 </a:t>
                </a:r>
                <a:r>
                  <a:rPr lang="en-US" sz="1400" dirty="0" err="1" smtClean="0"/>
                  <a:t>hPa</a:t>
                </a:r>
                <a:r>
                  <a:rPr lang="en-US" sz="1400" dirty="0" smtClean="0"/>
                  <a:t> T</a:t>
                </a:r>
                <a:r>
                  <a:rPr lang="en-US" sz="1400" baseline="-25000" dirty="0" smtClean="0"/>
                  <a:t>d</a:t>
                </a:r>
                <a:endParaRPr lang="en-US" sz="1400" baseline="-25000" dirty="0"/>
              </a:p>
            </p:txBody>
          </p:sp>
          <p:sp>
            <p:nvSpPr>
              <p:cNvPr id="27" name="TextBox 26"/>
              <p:cNvSpPr txBox="1"/>
              <p:nvPr/>
            </p:nvSpPr>
            <p:spPr>
              <a:xfrm rot="16200000">
                <a:off x="4324353" y="4346673"/>
                <a:ext cx="676274" cy="307777"/>
              </a:xfrm>
              <a:prstGeom prst="rect">
                <a:avLst/>
              </a:prstGeom>
              <a:noFill/>
            </p:spPr>
            <p:txBody>
              <a:bodyPr wrap="square" rtlCol="0">
                <a:spAutoFit/>
              </a:bodyPr>
              <a:lstStyle/>
              <a:p>
                <a:r>
                  <a:rPr lang="en-US" sz="1400" dirty="0" smtClean="0"/>
                  <a:t>CAPE</a:t>
                </a:r>
                <a:endParaRPr lang="en-US" sz="1400" dirty="0"/>
              </a:p>
            </p:txBody>
          </p:sp>
        </p:grpSp>
        <p:sp>
          <p:nvSpPr>
            <p:cNvPr id="20" name="TextBox 19"/>
            <p:cNvSpPr txBox="1"/>
            <p:nvPr/>
          </p:nvSpPr>
          <p:spPr>
            <a:xfrm>
              <a:off x="5549072" y="1495425"/>
              <a:ext cx="3181350" cy="302004"/>
            </a:xfrm>
            <a:prstGeom prst="rect">
              <a:avLst/>
            </a:prstGeom>
            <a:noFill/>
          </p:spPr>
          <p:txBody>
            <a:bodyPr wrap="square" rtlCol="0">
              <a:spAutoFit/>
            </a:bodyPr>
            <a:lstStyle/>
            <a:p>
              <a:r>
                <a:rPr lang="en-US" b="1" i="1" dirty="0" smtClean="0">
                  <a:solidFill>
                    <a:srgbClr val="FF0000"/>
                  </a:solidFill>
                </a:rPr>
                <a:t>24-h forecast valid 00Z 2/13/07</a:t>
              </a:r>
              <a:endParaRPr lang="en-US" b="1" i="1" dirty="0">
                <a:solidFill>
                  <a:srgbClr val="FF0000"/>
                </a:solidFill>
              </a:endParaRPr>
            </a:p>
          </p:txBody>
        </p:sp>
      </p:grpSp>
      <p:sp>
        <p:nvSpPr>
          <p:cNvPr id="49" name="Content Placeholder 16"/>
          <p:cNvSpPr>
            <a:spLocks noGrp="1"/>
          </p:cNvSpPr>
          <p:nvPr>
            <p:ph idx="1"/>
          </p:nvPr>
        </p:nvSpPr>
        <p:spPr>
          <a:xfrm>
            <a:off x="6430780" y="1206743"/>
            <a:ext cx="2713220" cy="5036661"/>
          </a:xfrm>
        </p:spPr>
        <p:txBody>
          <a:bodyPr/>
          <a:lstStyle/>
          <a:p>
            <a:pPr marL="173038" indent="-173038" eaLnBrk="1" hangingPunct="1">
              <a:spcBef>
                <a:spcPts val="600"/>
              </a:spcBef>
            </a:pPr>
            <a:r>
              <a:rPr lang="en-US" sz="1800" dirty="0" smtClean="0"/>
              <a:t>C</a:t>
            </a:r>
            <a:r>
              <a:rPr lang="en-US" sz="1800" dirty="0" smtClean="0"/>
              <a:t>onvective precipitation in Eastern Texas</a:t>
            </a:r>
            <a:endParaRPr lang="en-US" sz="1800" u="sng" dirty="0" smtClean="0"/>
          </a:p>
          <a:p>
            <a:pPr marL="573088" lvl="1" indent="-173038" eaLnBrk="1" hangingPunct="1">
              <a:spcBef>
                <a:spcPts val="600"/>
              </a:spcBef>
            </a:pPr>
            <a:r>
              <a:rPr lang="en-US" sz="1400" dirty="0" smtClean="0"/>
              <a:t>Control (upper left) produces some rain but does not capture significant precipitation</a:t>
            </a:r>
          </a:p>
          <a:p>
            <a:pPr marL="573088" lvl="1" indent="-173038" eaLnBrk="1" hangingPunct="1">
              <a:spcBef>
                <a:spcPts val="600"/>
              </a:spcBef>
            </a:pPr>
            <a:r>
              <a:rPr lang="en-US" sz="1400" dirty="0" smtClean="0"/>
              <a:t>AIRS (upper middle) reproduces convective precipitation line</a:t>
            </a:r>
            <a:endParaRPr lang="en-US" sz="1400" dirty="0" smtClean="0"/>
          </a:p>
          <a:p>
            <a:pPr marL="173038" indent="-173038" eaLnBrk="1" hangingPunct="1">
              <a:spcBef>
                <a:spcPts val="600"/>
              </a:spcBef>
            </a:pPr>
            <a:r>
              <a:rPr lang="en-US" sz="1800" dirty="0" smtClean="0"/>
              <a:t>Better representation of lower level moisture</a:t>
            </a:r>
            <a:endParaRPr lang="en-US" sz="1800" dirty="0" smtClean="0"/>
          </a:p>
          <a:p>
            <a:pPr marL="173038" indent="-173038" eaLnBrk="1" hangingPunct="1">
              <a:spcBef>
                <a:spcPts val="600"/>
              </a:spcBef>
            </a:pPr>
            <a:r>
              <a:rPr lang="en-US" sz="1800" dirty="0" smtClean="0"/>
              <a:t>CAPE values above 1800 J/kg in NAM analysis (lower right)</a:t>
            </a:r>
            <a:endParaRPr lang="en-US" sz="1800" dirty="0" smtClean="0"/>
          </a:p>
          <a:p>
            <a:pPr marL="573088" lvl="1" indent="-173038" eaLnBrk="1" hangingPunct="1">
              <a:spcBef>
                <a:spcPts val="600"/>
              </a:spcBef>
            </a:pPr>
            <a:r>
              <a:rPr lang="en-US" sz="1400" dirty="0" smtClean="0"/>
              <a:t>AIRS (lower middle) nicely represents CAPE</a:t>
            </a:r>
            <a:endParaRPr lang="en-US" sz="1400" dirty="0" smtClean="0"/>
          </a:p>
          <a:p>
            <a:pPr marL="573088" lvl="1" indent="-173038" eaLnBrk="1" hangingPunct="1">
              <a:spcBef>
                <a:spcPts val="600"/>
              </a:spcBef>
            </a:pPr>
            <a:r>
              <a:rPr lang="en-US" sz="1400" dirty="0" smtClean="0"/>
              <a:t>Control run (lower left) gives no hint of higher CAPE values </a:t>
            </a:r>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4607</TotalTime>
  <Words>1021</Words>
  <Application>Microsoft Office PowerPoint</Application>
  <PresentationFormat>On-screen Show (4:3)</PresentationFormat>
  <Paragraphs>139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SPoRT’s Current and Planned Data Assimilation Activities</vt:lpstr>
      <vt:lpstr>Relevance to NWS WFOs</vt:lpstr>
      <vt:lpstr>AIRS 101</vt:lpstr>
      <vt:lpstr>Methodology for Profile Assimilation</vt:lpstr>
      <vt:lpstr>Profile Precipitation Verification</vt:lpstr>
      <vt:lpstr>12-13 February 2007 Case</vt:lpstr>
      <vt:lpstr>A Sample Analysis Impact</vt:lpstr>
      <vt:lpstr>Improved Moisture Forecasts</vt:lpstr>
      <vt:lpstr>Improved Precipitation Forecasts</vt:lpstr>
      <vt:lpstr>Scatterometer Wind Assimilation</vt:lpstr>
      <vt:lpstr>Summary/Conclusions</vt:lpstr>
      <vt:lpstr>Future Work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 NWS Coordination Call</dc:title>
  <dc:creator>fuell</dc:creator>
  <cp:lastModifiedBy> </cp:lastModifiedBy>
  <cp:revision>338</cp:revision>
  <dcterms:created xsi:type="dcterms:W3CDTF">2009-10-14T04:03:29Z</dcterms:created>
  <dcterms:modified xsi:type="dcterms:W3CDTF">2010-03-03T15:54:39Z</dcterms:modified>
</cp:coreProperties>
</file>