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handoutMasterIdLst>
    <p:handoutMasterId r:id="rId58"/>
  </p:handoutMasterIdLst>
  <p:sldIdLst>
    <p:sldId id="256" r:id="rId4"/>
    <p:sldId id="257" r:id="rId5"/>
    <p:sldId id="338" r:id="rId6"/>
    <p:sldId id="339" r:id="rId7"/>
    <p:sldId id="258" r:id="rId8"/>
    <p:sldId id="284" r:id="rId9"/>
    <p:sldId id="259" r:id="rId10"/>
    <p:sldId id="277" r:id="rId11"/>
    <p:sldId id="267" r:id="rId12"/>
    <p:sldId id="268" r:id="rId13"/>
    <p:sldId id="269" r:id="rId14"/>
    <p:sldId id="270" r:id="rId15"/>
    <p:sldId id="271" r:id="rId16"/>
    <p:sldId id="292" r:id="rId17"/>
    <p:sldId id="293" r:id="rId18"/>
    <p:sldId id="289" r:id="rId19"/>
    <p:sldId id="278" r:id="rId20"/>
    <p:sldId id="280" r:id="rId21"/>
    <p:sldId id="291" r:id="rId22"/>
    <p:sldId id="272" r:id="rId23"/>
    <p:sldId id="275" r:id="rId24"/>
    <p:sldId id="273" r:id="rId25"/>
    <p:sldId id="283" r:id="rId26"/>
    <p:sldId id="274" r:id="rId27"/>
    <p:sldId id="276" r:id="rId28"/>
    <p:sldId id="290" r:id="rId29"/>
    <p:sldId id="279" r:id="rId30"/>
    <p:sldId id="294" r:id="rId31"/>
    <p:sldId id="295" r:id="rId32"/>
    <p:sldId id="296" r:id="rId33"/>
    <p:sldId id="297" r:id="rId34"/>
    <p:sldId id="318" r:id="rId35"/>
    <p:sldId id="309" r:id="rId36"/>
    <p:sldId id="310" r:id="rId37"/>
    <p:sldId id="311" r:id="rId38"/>
    <p:sldId id="312" r:id="rId39"/>
    <p:sldId id="313" r:id="rId40"/>
    <p:sldId id="314" r:id="rId41"/>
    <p:sldId id="319" r:id="rId42"/>
    <p:sldId id="326" r:id="rId43"/>
    <p:sldId id="327" r:id="rId44"/>
    <p:sldId id="315" r:id="rId45"/>
    <p:sldId id="322" r:id="rId46"/>
    <p:sldId id="321" r:id="rId47"/>
    <p:sldId id="316" r:id="rId48"/>
    <p:sldId id="323" r:id="rId49"/>
    <p:sldId id="324" r:id="rId50"/>
    <p:sldId id="325" r:id="rId51"/>
    <p:sldId id="328" r:id="rId52"/>
    <p:sldId id="329" r:id="rId53"/>
    <p:sldId id="334" r:id="rId54"/>
    <p:sldId id="336" r:id="rId55"/>
    <p:sldId id="335" r:id="rId56"/>
    <p:sldId id="331" r:id="rId57"/>
  </p:sldIdLst>
  <p:sldSz cx="9144000" cy="6858000" type="screen4x3"/>
  <p:notesSz cx="7010400" cy="9296400"/>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CC00"/>
    <a:srgbClr val="FFFF66"/>
    <a:srgbClr val="FFFF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0" autoAdjust="0"/>
    <p:restoredTop sz="94649" autoAdjust="0"/>
  </p:normalViewPr>
  <p:slideViewPr>
    <p:cSldViewPr showGuides="1">
      <p:cViewPr>
        <p:scale>
          <a:sx n="100" d="100"/>
          <a:sy n="100" d="100"/>
        </p:scale>
        <p:origin x="-1206" y="-14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442876BF-2208-4B5B-A855-8A9B4698071A}" type="datetimeFigureOut">
              <a:rPr lang="en-US" smtClean="0"/>
              <a:t>9/11/2012</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CD5DA473-6103-4B91-85AE-00B326271204}" type="slidenum">
              <a:rPr lang="en-US" smtClean="0"/>
              <a:t>‹#›</a:t>
            </a:fld>
            <a:endParaRPr lang="en-US"/>
          </a:p>
        </p:txBody>
      </p:sp>
    </p:spTree>
    <p:extLst>
      <p:ext uri="{BB962C8B-B14F-4D97-AF65-F5344CB8AC3E}">
        <p14:creationId xmlns:p14="http://schemas.microsoft.com/office/powerpoint/2010/main" val="206204262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C9E763-D976-4049-8A26-877A4241C468}" type="datetimeFigureOut">
              <a:rPr lang="en-US" smtClean="0"/>
              <a:t>9/11/2012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6121E7-384D-44BD-AF99-EF513A90E57F}" type="slidenum">
              <a:rPr lang="en-US" smtClean="0"/>
              <a:t>‹#›</a:t>
            </a:fld>
            <a:endParaRPr lang="en-US"/>
          </a:p>
        </p:txBody>
      </p:sp>
    </p:spTree>
    <p:extLst>
      <p:ext uri="{BB962C8B-B14F-4D97-AF65-F5344CB8AC3E}">
        <p14:creationId xmlns:p14="http://schemas.microsoft.com/office/powerpoint/2010/main" val="2000429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C9E763-D976-4049-8A26-877A4241C468}" type="datetimeFigureOut">
              <a:rPr lang="en-US" smtClean="0"/>
              <a:t>9/11/2012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6121E7-384D-44BD-AF99-EF513A90E57F}" type="slidenum">
              <a:rPr lang="en-US" smtClean="0"/>
              <a:t>‹#›</a:t>
            </a:fld>
            <a:endParaRPr lang="en-US"/>
          </a:p>
        </p:txBody>
      </p:sp>
    </p:spTree>
    <p:extLst>
      <p:ext uri="{BB962C8B-B14F-4D97-AF65-F5344CB8AC3E}">
        <p14:creationId xmlns:p14="http://schemas.microsoft.com/office/powerpoint/2010/main" val="2316572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C9E763-D976-4049-8A26-877A4241C468}" type="datetimeFigureOut">
              <a:rPr lang="en-US" smtClean="0"/>
              <a:t>9/11/2012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6121E7-384D-44BD-AF99-EF513A90E57F}" type="slidenum">
              <a:rPr lang="en-US" smtClean="0"/>
              <a:t>‹#›</a:t>
            </a:fld>
            <a:endParaRPr lang="en-US"/>
          </a:p>
        </p:txBody>
      </p:sp>
    </p:spTree>
    <p:extLst>
      <p:ext uri="{BB962C8B-B14F-4D97-AF65-F5344CB8AC3E}">
        <p14:creationId xmlns:p14="http://schemas.microsoft.com/office/powerpoint/2010/main" val="4284960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CAB79D9-FE96-47E5-8A7E-CA61AFFF6793}" type="datetimeFigureOut">
              <a:rPr lang="en-US">
                <a:solidFill>
                  <a:prstClr val="black">
                    <a:tint val="75000"/>
                  </a:prstClr>
                </a:solidFill>
              </a:rPr>
              <a:pPr>
                <a:defRPr/>
              </a:pPr>
              <a:t>9/11/2012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AB5BE70-FD06-4324-BCD9-7F219D373C3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71204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246053E-8600-41B2-9FEF-4BD6670BA7BE}" type="datetimeFigureOut">
              <a:rPr lang="en-US">
                <a:solidFill>
                  <a:prstClr val="black">
                    <a:tint val="75000"/>
                  </a:prstClr>
                </a:solidFill>
              </a:rPr>
              <a:pPr>
                <a:defRPr/>
              </a:pPr>
              <a:t>9/11/2012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5068340-5D0A-4FCE-A1BC-1FB41650185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06453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B0EF954-1897-4503-A338-09796F7741CD}" type="datetimeFigureOut">
              <a:rPr lang="en-US">
                <a:solidFill>
                  <a:prstClr val="black">
                    <a:tint val="75000"/>
                  </a:prstClr>
                </a:solidFill>
              </a:rPr>
              <a:pPr>
                <a:defRPr/>
              </a:pPr>
              <a:t>9/11/2012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847D779-984D-4D66-A15C-EAA281BAA40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13830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67F24F0-0421-4F77-AACE-155094F76DC1}" type="datetimeFigureOut">
              <a:rPr lang="en-US">
                <a:solidFill>
                  <a:prstClr val="black">
                    <a:tint val="75000"/>
                  </a:prstClr>
                </a:solidFill>
              </a:rPr>
              <a:pPr>
                <a:defRPr/>
              </a:pPr>
              <a:t>9/11/2012</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87CE346-8D0E-45AD-A763-8E44FF50789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798950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2091C39-91F1-4D05-A63A-D5A4D69A5380}" type="datetimeFigureOut">
              <a:rPr lang="en-US">
                <a:solidFill>
                  <a:prstClr val="black">
                    <a:tint val="75000"/>
                  </a:prstClr>
                </a:solidFill>
              </a:rPr>
              <a:pPr>
                <a:defRPr/>
              </a:pPr>
              <a:t>9/11/2012</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5906C92-1B1F-4EAF-A226-4C809D48C69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432664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253C0B8-1E71-4B60-8AB2-B260C90E62E1}" type="datetimeFigureOut">
              <a:rPr lang="en-US">
                <a:solidFill>
                  <a:prstClr val="black">
                    <a:tint val="75000"/>
                  </a:prstClr>
                </a:solidFill>
              </a:rPr>
              <a:pPr>
                <a:defRPr/>
              </a:pPr>
              <a:t>9/11/2012</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C268197-1F49-4C6E-AA5A-CC7EF11269C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03677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39E0291-B929-4B58-8E86-744CF27BED1B}" type="datetimeFigureOut">
              <a:rPr lang="en-US">
                <a:solidFill>
                  <a:prstClr val="black">
                    <a:tint val="75000"/>
                  </a:prstClr>
                </a:solidFill>
              </a:rPr>
              <a:pPr>
                <a:defRPr/>
              </a:pPr>
              <a:t>9/11/2012</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DCB1E81-7F29-48FD-9A73-ADDB14F40DE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475359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0AE1717-D2DE-4DB8-B50B-D355DB4B85D0}" type="datetimeFigureOut">
              <a:rPr lang="en-US">
                <a:solidFill>
                  <a:prstClr val="black">
                    <a:tint val="75000"/>
                  </a:prstClr>
                </a:solidFill>
              </a:rPr>
              <a:pPr>
                <a:defRPr/>
              </a:pPr>
              <a:t>9/11/2012</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0D452D8-4683-42B6-8ECB-406F7DBE2CD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01081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C9E763-D976-4049-8A26-877A4241C468}" type="datetimeFigureOut">
              <a:rPr lang="en-US" smtClean="0"/>
              <a:t>9/11/2012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6121E7-384D-44BD-AF99-EF513A90E57F}" type="slidenum">
              <a:rPr lang="en-US" smtClean="0"/>
              <a:t>‹#›</a:t>
            </a:fld>
            <a:endParaRPr lang="en-US"/>
          </a:p>
        </p:txBody>
      </p:sp>
    </p:spTree>
    <p:extLst>
      <p:ext uri="{BB962C8B-B14F-4D97-AF65-F5344CB8AC3E}">
        <p14:creationId xmlns:p14="http://schemas.microsoft.com/office/powerpoint/2010/main" val="3949668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6E11407-CFB8-4148-85EC-00795919B645}" type="datetimeFigureOut">
              <a:rPr lang="en-US">
                <a:solidFill>
                  <a:prstClr val="black">
                    <a:tint val="75000"/>
                  </a:prstClr>
                </a:solidFill>
              </a:rPr>
              <a:pPr>
                <a:defRPr/>
              </a:pPr>
              <a:t>9/11/2012</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FBCFDF1-C3CD-4560-A3C7-6D60B78A241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53155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14F82AC-EA79-45B2-89CE-472CB588549D}" type="datetimeFigureOut">
              <a:rPr lang="en-US">
                <a:solidFill>
                  <a:prstClr val="black">
                    <a:tint val="75000"/>
                  </a:prstClr>
                </a:solidFill>
              </a:rPr>
              <a:pPr>
                <a:defRPr/>
              </a:pPr>
              <a:t>9/11/2012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3F820A0-9146-44BC-BA78-F6D84CB6E74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565472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8ADED0D-8AE0-440D-8CED-3BB72184E4FC}" type="datetimeFigureOut">
              <a:rPr lang="en-US">
                <a:solidFill>
                  <a:prstClr val="black">
                    <a:tint val="75000"/>
                  </a:prstClr>
                </a:solidFill>
              </a:rPr>
              <a:pPr>
                <a:defRPr/>
              </a:pPr>
              <a:t>9/11/2012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29B7E1-8E16-4184-A643-23159761FF6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397154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CAB79D9-FE96-47E5-8A7E-CA61AFFF6793}" type="datetimeFigureOut">
              <a:rPr lang="en-US">
                <a:solidFill>
                  <a:prstClr val="black">
                    <a:tint val="75000"/>
                  </a:prstClr>
                </a:solidFill>
              </a:rPr>
              <a:pPr>
                <a:defRPr/>
              </a:pPr>
              <a:t>9/11/2012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AB5BE70-FD06-4324-BCD9-7F219D373C3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80711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246053E-8600-41B2-9FEF-4BD6670BA7BE}" type="datetimeFigureOut">
              <a:rPr lang="en-US">
                <a:solidFill>
                  <a:prstClr val="black">
                    <a:tint val="75000"/>
                  </a:prstClr>
                </a:solidFill>
              </a:rPr>
              <a:pPr>
                <a:defRPr/>
              </a:pPr>
              <a:t>9/11/2012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5068340-5D0A-4FCE-A1BC-1FB41650185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784639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B0EF954-1897-4503-A338-09796F7741CD}" type="datetimeFigureOut">
              <a:rPr lang="en-US">
                <a:solidFill>
                  <a:prstClr val="black">
                    <a:tint val="75000"/>
                  </a:prstClr>
                </a:solidFill>
              </a:rPr>
              <a:pPr>
                <a:defRPr/>
              </a:pPr>
              <a:t>9/11/2012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847D779-984D-4D66-A15C-EAA281BAA40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705152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67F24F0-0421-4F77-AACE-155094F76DC1}" type="datetimeFigureOut">
              <a:rPr lang="en-US">
                <a:solidFill>
                  <a:prstClr val="black">
                    <a:tint val="75000"/>
                  </a:prstClr>
                </a:solidFill>
              </a:rPr>
              <a:pPr>
                <a:defRPr/>
              </a:pPr>
              <a:t>9/11/2012</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87CE346-8D0E-45AD-A763-8E44FF50789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936641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2091C39-91F1-4D05-A63A-D5A4D69A5380}" type="datetimeFigureOut">
              <a:rPr lang="en-US">
                <a:solidFill>
                  <a:prstClr val="black">
                    <a:tint val="75000"/>
                  </a:prstClr>
                </a:solidFill>
              </a:rPr>
              <a:pPr>
                <a:defRPr/>
              </a:pPr>
              <a:t>9/11/2012</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5906C92-1B1F-4EAF-A226-4C809D48C69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224864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253C0B8-1E71-4B60-8AB2-B260C90E62E1}" type="datetimeFigureOut">
              <a:rPr lang="en-US">
                <a:solidFill>
                  <a:prstClr val="black">
                    <a:tint val="75000"/>
                  </a:prstClr>
                </a:solidFill>
              </a:rPr>
              <a:pPr>
                <a:defRPr/>
              </a:pPr>
              <a:t>9/11/2012</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C268197-1F49-4C6E-AA5A-CC7EF11269C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920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39E0291-B929-4B58-8E86-744CF27BED1B}" type="datetimeFigureOut">
              <a:rPr lang="en-US">
                <a:solidFill>
                  <a:prstClr val="black">
                    <a:tint val="75000"/>
                  </a:prstClr>
                </a:solidFill>
              </a:rPr>
              <a:pPr>
                <a:defRPr/>
              </a:pPr>
              <a:t>9/11/2012</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DCB1E81-7F29-48FD-9A73-ADDB14F40DE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73272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C9E763-D976-4049-8A26-877A4241C468}" type="datetimeFigureOut">
              <a:rPr lang="en-US" smtClean="0"/>
              <a:t>9/11/2012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6121E7-384D-44BD-AF99-EF513A90E57F}" type="slidenum">
              <a:rPr lang="en-US" smtClean="0"/>
              <a:t>‹#›</a:t>
            </a:fld>
            <a:endParaRPr lang="en-US"/>
          </a:p>
        </p:txBody>
      </p:sp>
    </p:spTree>
    <p:extLst>
      <p:ext uri="{BB962C8B-B14F-4D97-AF65-F5344CB8AC3E}">
        <p14:creationId xmlns:p14="http://schemas.microsoft.com/office/powerpoint/2010/main" val="31985396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0AE1717-D2DE-4DB8-B50B-D355DB4B85D0}" type="datetimeFigureOut">
              <a:rPr lang="en-US">
                <a:solidFill>
                  <a:prstClr val="black">
                    <a:tint val="75000"/>
                  </a:prstClr>
                </a:solidFill>
              </a:rPr>
              <a:pPr>
                <a:defRPr/>
              </a:pPr>
              <a:t>9/11/2012</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0D452D8-4683-42B6-8ECB-406F7DBE2CD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600022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6E11407-CFB8-4148-85EC-00795919B645}" type="datetimeFigureOut">
              <a:rPr lang="en-US">
                <a:solidFill>
                  <a:prstClr val="black">
                    <a:tint val="75000"/>
                  </a:prstClr>
                </a:solidFill>
              </a:rPr>
              <a:pPr>
                <a:defRPr/>
              </a:pPr>
              <a:t>9/11/2012</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FBCFDF1-C3CD-4560-A3C7-6D60B78A241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904150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14F82AC-EA79-45B2-89CE-472CB588549D}" type="datetimeFigureOut">
              <a:rPr lang="en-US">
                <a:solidFill>
                  <a:prstClr val="black">
                    <a:tint val="75000"/>
                  </a:prstClr>
                </a:solidFill>
              </a:rPr>
              <a:pPr>
                <a:defRPr/>
              </a:pPr>
              <a:t>9/11/2012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3F820A0-9146-44BC-BA78-F6D84CB6E74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805772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8ADED0D-8AE0-440D-8CED-3BB72184E4FC}" type="datetimeFigureOut">
              <a:rPr lang="en-US">
                <a:solidFill>
                  <a:prstClr val="black">
                    <a:tint val="75000"/>
                  </a:prstClr>
                </a:solidFill>
              </a:rPr>
              <a:pPr>
                <a:defRPr/>
              </a:pPr>
              <a:t>9/11/2012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29B7E1-8E16-4184-A643-23159761FF6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21103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C9E763-D976-4049-8A26-877A4241C468}" type="datetimeFigureOut">
              <a:rPr lang="en-US" smtClean="0"/>
              <a:t>9/11/2012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6121E7-384D-44BD-AF99-EF513A90E57F}" type="slidenum">
              <a:rPr lang="en-US" smtClean="0"/>
              <a:t>‹#›</a:t>
            </a:fld>
            <a:endParaRPr lang="en-US"/>
          </a:p>
        </p:txBody>
      </p:sp>
    </p:spTree>
    <p:extLst>
      <p:ext uri="{BB962C8B-B14F-4D97-AF65-F5344CB8AC3E}">
        <p14:creationId xmlns:p14="http://schemas.microsoft.com/office/powerpoint/2010/main" val="2770735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C9E763-D976-4049-8A26-877A4241C468}" type="datetimeFigureOut">
              <a:rPr lang="en-US" smtClean="0"/>
              <a:t>9/11/2012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6121E7-384D-44BD-AF99-EF513A90E57F}" type="slidenum">
              <a:rPr lang="en-US" smtClean="0"/>
              <a:t>‹#›</a:t>
            </a:fld>
            <a:endParaRPr lang="en-US"/>
          </a:p>
        </p:txBody>
      </p:sp>
    </p:spTree>
    <p:extLst>
      <p:ext uri="{BB962C8B-B14F-4D97-AF65-F5344CB8AC3E}">
        <p14:creationId xmlns:p14="http://schemas.microsoft.com/office/powerpoint/2010/main" val="1709120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C9E763-D976-4049-8A26-877A4241C468}" type="datetimeFigureOut">
              <a:rPr lang="en-US" smtClean="0"/>
              <a:t>9/11/2012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6121E7-384D-44BD-AF99-EF513A90E57F}" type="slidenum">
              <a:rPr lang="en-US" smtClean="0"/>
              <a:t>‹#›</a:t>
            </a:fld>
            <a:endParaRPr lang="en-US"/>
          </a:p>
        </p:txBody>
      </p:sp>
    </p:spTree>
    <p:extLst>
      <p:ext uri="{BB962C8B-B14F-4D97-AF65-F5344CB8AC3E}">
        <p14:creationId xmlns:p14="http://schemas.microsoft.com/office/powerpoint/2010/main" val="28798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C9E763-D976-4049-8A26-877A4241C468}" type="datetimeFigureOut">
              <a:rPr lang="en-US" smtClean="0"/>
              <a:t>9/11/2012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6121E7-384D-44BD-AF99-EF513A90E57F}" type="slidenum">
              <a:rPr lang="en-US" smtClean="0"/>
              <a:t>‹#›</a:t>
            </a:fld>
            <a:endParaRPr lang="en-US"/>
          </a:p>
        </p:txBody>
      </p:sp>
    </p:spTree>
    <p:extLst>
      <p:ext uri="{BB962C8B-B14F-4D97-AF65-F5344CB8AC3E}">
        <p14:creationId xmlns:p14="http://schemas.microsoft.com/office/powerpoint/2010/main" val="833736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C9E763-D976-4049-8A26-877A4241C468}" type="datetimeFigureOut">
              <a:rPr lang="en-US" smtClean="0"/>
              <a:t>9/11/2012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6121E7-384D-44BD-AF99-EF513A90E57F}" type="slidenum">
              <a:rPr lang="en-US" smtClean="0"/>
              <a:t>‹#›</a:t>
            </a:fld>
            <a:endParaRPr lang="en-US"/>
          </a:p>
        </p:txBody>
      </p:sp>
    </p:spTree>
    <p:extLst>
      <p:ext uri="{BB962C8B-B14F-4D97-AF65-F5344CB8AC3E}">
        <p14:creationId xmlns:p14="http://schemas.microsoft.com/office/powerpoint/2010/main" val="1484013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C9E763-D976-4049-8A26-877A4241C468}" type="datetimeFigureOut">
              <a:rPr lang="en-US" smtClean="0"/>
              <a:t>9/11/2012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6121E7-384D-44BD-AF99-EF513A90E57F}" type="slidenum">
              <a:rPr lang="en-US" smtClean="0"/>
              <a:t>‹#›</a:t>
            </a:fld>
            <a:endParaRPr lang="en-US"/>
          </a:p>
        </p:txBody>
      </p:sp>
    </p:spTree>
    <p:extLst>
      <p:ext uri="{BB962C8B-B14F-4D97-AF65-F5344CB8AC3E}">
        <p14:creationId xmlns:p14="http://schemas.microsoft.com/office/powerpoint/2010/main" val="3984221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C9E763-D976-4049-8A26-877A4241C468}" type="datetimeFigureOut">
              <a:rPr lang="en-US" smtClean="0"/>
              <a:t>9/11/2012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6121E7-384D-44BD-AF99-EF513A90E57F}" type="slidenum">
              <a:rPr lang="en-US" smtClean="0"/>
              <a:t>‹#›</a:t>
            </a:fld>
            <a:endParaRPr lang="en-US"/>
          </a:p>
        </p:txBody>
      </p:sp>
    </p:spTree>
    <p:extLst>
      <p:ext uri="{BB962C8B-B14F-4D97-AF65-F5344CB8AC3E}">
        <p14:creationId xmlns:p14="http://schemas.microsoft.com/office/powerpoint/2010/main" val="223206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457865E7-6207-452F-A361-9E43D7DF2B68}" type="datetimeFigureOut">
              <a:rPr lang="en-US">
                <a:solidFill>
                  <a:prstClr val="black">
                    <a:tint val="75000"/>
                  </a:prstClr>
                </a:solidFill>
              </a:rPr>
              <a:pPr>
                <a:defRPr/>
              </a:pPr>
              <a:t>9/11/2012</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45B049FA-5783-439F-83E2-1AD86344608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21493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457865E7-6207-452F-A361-9E43D7DF2B68}" type="datetimeFigureOut">
              <a:rPr lang="en-US">
                <a:solidFill>
                  <a:prstClr val="black">
                    <a:tint val="75000"/>
                  </a:prstClr>
                </a:solidFill>
              </a:rPr>
              <a:pPr>
                <a:defRPr/>
              </a:pPr>
              <a:t>9/11/2012</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45B049FA-5783-439F-83E2-1AD86344608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4626391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gi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533400"/>
            <a:ext cx="8305800" cy="2590800"/>
          </a:xfrm>
        </p:spPr>
        <p:txBody>
          <a:bodyPr>
            <a:noAutofit/>
          </a:bodyPr>
          <a:lstStyle/>
          <a:p>
            <a:r>
              <a:rPr lang="en-US" sz="3600" b="1" dirty="0" smtClean="0">
                <a:solidFill>
                  <a:srgbClr val="0070C0"/>
                </a:solidFill>
                <a:effectLst>
                  <a:outerShdw blurRad="38100" dist="38100" dir="2700000" algn="tl">
                    <a:srgbClr val="000000">
                      <a:alpha val="43137"/>
                    </a:srgbClr>
                  </a:outerShdw>
                </a:effectLst>
              </a:rPr>
              <a:t>Using NASA/</a:t>
            </a:r>
            <a:r>
              <a:rPr lang="en-US" sz="3600" b="1" dirty="0" err="1" smtClean="0">
                <a:solidFill>
                  <a:srgbClr val="0070C0"/>
                </a:solidFill>
                <a:effectLst>
                  <a:outerShdw blurRad="38100" dist="38100" dir="2700000" algn="tl">
                    <a:srgbClr val="000000">
                      <a:alpha val="43137"/>
                    </a:srgbClr>
                  </a:outerShdw>
                </a:effectLst>
              </a:rPr>
              <a:t>SPoRT</a:t>
            </a:r>
            <a:r>
              <a:rPr lang="en-US" sz="3600" b="1" dirty="0" smtClean="0">
                <a:solidFill>
                  <a:srgbClr val="0070C0"/>
                </a:solidFill>
                <a:effectLst>
                  <a:outerShdw blurRad="38100" dist="38100" dir="2700000" algn="tl">
                    <a:srgbClr val="000000">
                      <a:alpha val="43137"/>
                    </a:srgbClr>
                  </a:outerShdw>
                </a:effectLst>
              </a:rPr>
              <a:t> Datasets</a:t>
            </a:r>
            <a:br>
              <a:rPr lang="en-US" sz="3600" b="1" dirty="0" smtClean="0">
                <a:solidFill>
                  <a:srgbClr val="0070C0"/>
                </a:solidFill>
                <a:effectLst>
                  <a:outerShdw blurRad="38100" dist="38100" dir="2700000" algn="tl">
                    <a:srgbClr val="000000">
                      <a:alpha val="43137"/>
                    </a:srgbClr>
                  </a:outerShdw>
                </a:effectLst>
              </a:rPr>
            </a:br>
            <a:r>
              <a:rPr lang="en-US" sz="3600" b="1" dirty="0" smtClean="0">
                <a:solidFill>
                  <a:srgbClr val="0070C0"/>
                </a:solidFill>
                <a:effectLst>
                  <a:outerShdw blurRad="38100" dist="38100" dir="2700000" algn="tl">
                    <a:srgbClr val="000000">
                      <a:alpha val="43137"/>
                    </a:srgbClr>
                  </a:outerShdw>
                </a:effectLst>
              </a:rPr>
              <a:t>To Improve Warning Decision-Making During The Peninsular Florida</a:t>
            </a:r>
            <a:br>
              <a:rPr lang="en-US" sz="3600" b="1" dirty="0" smtClean="0">
                <a:solidFill>
                  <a:srgbClr val="0070C0"/>
                </a:solidFill>
                <a:effectLst>
                  <a:outerShdw blurRad="38100" dist="38100" dir="2700000" algn="tl">
                    <a:srgbClr val="000000">
                      <a:alpha val="43137"/>
                    </a:srgbClr>
                  </a:outerShdw>
                </a:effectLst>
              </a:rPr>
            </a:br>
            <a:r>
              <a:rPr lang="en-US" sz="3600" b="1" dirty="0" smtClean="0">
                <a:solidFill>
                  <a:srgbClr val="0070C0"/>
                </a:solidFill>
                <a:effectLst>
                  <a:outerShdw blurRad="38100" dist="38100" dir="2700000" algn="tl">
                    <a:srgbClr val="000000">
                      <a:alpha val="43137"/>
                    </a:srgbClr>
                  </a:outerShdw>
                </a:effectLst>
              </a:rPr>
              <a:t>Warm/Wet Season</a:t>
            </a:r>
            <a:r>
              <a:rPr lang="en-US" sz="3600" b="1" i="1" dirty="0" smtClean="0">
                <a:solidFill>
                  <a:srgbClr val="0070C0"/>
                </a:solidFill>
                <a:effectLst>
                  <a:outerShdw blurRad="38100" dist="38100" dir="2700000" algn="tl">
                    <a:srgbClr val="000000">
                      <a:alpha val="43137"/>
                    </a:srgbClr>
                  </a:outerShdw>
                </a:effectLst>
              </a:rPr>
              <a:t> </a:t>
            </a:r>
            <a:endParaRPr lang="en-US" sz="3600" b="1" i="1" dirty="0">
              <a:solidFill>
                <a:srgbClr val="0070C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495300" y="3581400"/>
            <a:ext cx="8153400" cy="1752600"/>
          </a:xfrm>
        </p:spPr>
        <p:txBody>
          <a:bodyPr>
            <a:noAutofit/>
          </a:bodyPr>
          <a:lstStyle/>
          <a:p>
            <a:r>
              <a:rPr lang="en-US" sz="2000" dirty="0" smtClean="0">
                <a:solidFill>
                  <a:schemeClr val="tx1">
                    <a:lumMod val="65000"/>
                    <a:lumOff val="35000"/>
                  </a:schemeClr>
                </a:solidFill>
              </a:rPr>
              <a:t>Jonathan C. </a:t>
            </a:r>
            <a:r>
              <a:rPr lang="en-US" sz="2000" dirty="0" err="1" smtClean="0">
                <a:solidFill>
                  <a:schemeClr val="tx1">
                    <a:lumMod val="65000"/>
                    <a:lumOff val="35000"/>
                  </a:schemeClr>
                </a:solidFill>
              </a:rPr>
              <a:t>Guseman</a:t>
            </a:r>
            <a:r>
              <a:rPr lang="en-US" sz="2000" dirty="0" smtClean="0">
                <a:solidFill>
                  <a:schemeClr val="tx1">
                    <a:lumMod val="65000"/>
                    <a:lumOff val="35000"/>
                  </a:schemeClr>
                </a:solidFill>
              </a:rPr>
              <a:t>, Matthew R. </a:t>
            </a:r>
            <a:r>
              <a:rPr lang="en-US" sz="2000" dirty="0" err="1" smtClean="0">
                <a:solidFill>
                  <a:schemeClr val="tx1">
                    <a:lumMod val="65000"/>
                    <a:lumOff val="35000"/>
                  </a:schemeClr>
                </a:solidFill>
              </a:rPr>
              <a:t>Volkmer</a:t>
            </a:r>
            <a:r>
              <a:rPr lang="en-US" sz="2000" dirty="0" smtClean="0">
                <a:solidFill>
                  <a:schemeClr val="tx1">
                    <a:lumMod val="65000"/>
                    <a:lumOff val="35000"/>
                  </a:schemeClr>
                </a:solidFill>
              </a:rPr>
              <a:t>,</a:t>
            </a:r>
          </a:p>
          <a:p>
            <a:r>
              <a:rPr lang="en-US" sz="2000" dirty="0" smtClean="0">
                <a:solidFill>
                  <a:schemeClr val="tx1">
                    <a:lumMod val="65000"/>
                    <a:lumOff val="35000"/>
                  </a:schemeClr>
                </a:solidFill>
              </a:rPr>
              <a:t>Peter F. </a:t>
            </a:r>
            <a:r>
              <a:rPr lang="en-US" sz="2000" dirty="0" err="1" smtClean="0">
                <a:solidFill>
                  <a:schemeClr val="tx1">
                    <a:lumMod val="65000"/>
                    <a:lumOff val="35000"/>
                  </a:schemeClr>
                </a:solidFill>
              </a:rPr>
              <a:t>Blottman</a:t>
            </a:r>
            <a:r>
              <a:rPr lang="en-US" sz="2000" dirty="0" smtClean="0">
                <a:solidFill>
                  <a:schemeClr val="tx1">
                    <a:lumMod val="65000"/>
                    <a:lumOff val="35000"/>
                  </a:schemeClr>
                </a:solidFill>
              </a:rPr>
              <a:t>, and David W. Sharp</a:t>
            </a:r>
          </a:p>
          <a:p>
            <a:r>
              <a:rPr lang="en-US" sz="1000" dirty="0" smtClean="0">
                <a:solidFill>
                  <a:schemeClr val="tx1">
                    <a:lumMod val="65000"/>
                    <a:lumOff val="35000"/>
                  </a:schemeClr>
                </a:solidFill>
              </a:rPr>
              <a:t>     </a:t>
            </a:r>
          </a:p>
          <a:p>
            <a:r>
              <a:rPr lang="en-US" sz="1600" dirty="0" smtClean="0">
                <a:solidFill>
                  <a:schemeClr val="tx1">
                    <a:lumMod val="65000"/>
                    <a:lumOff val="35000"/>
                  </a:schemeClr>
                </a:solidFill>
              </a:rPr>
              <a:t>NOAA/National Weather Service</a:t>
            </a:r>
          </a:p>
          <a:p>
            <a:r>
              <a:rPr lang="en-US" sz="1600" dirty="0" smtClean="0">
                <a:solidFill>
                  <a:schemeClr val="tx1">
                    <a:lumMod val="65000"/>
                    <a:lumOff val="35000"/>
                  </a:schemeClr>
                </a:solidFill>
              </a:rPr>
              <a:t>Melbourne, FL</a:t>
            </a:r>
          </a:p>
          <a:p>
            <a:endParaRPr lang="en-US" sz="2000" dirty="0"/>
          </a:p>
        </p:txBody>
      </p:sp>
    </p:spTree>
    <p:extLst>
      <p:ext uri="{BB962C8B-B14F-4D97-AF65-F5344CB8AC3E}">
        <p14:creationId xmlns:p14="http://schemas.microsoft.com/office/powerpoint/2010/main" val="11786351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59439"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922" y="1686521"/>
            <a:ext cx="5449078" cy="517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364298" y="0"/>
            <a:ext cx="1084015" cy="369332"/>
          </a:xfrm>
          <a:prstGeom prst="rect">
            <a:avLst/>
          </a:prstGeom>
          <a:noFill/>
        </p:spPr>
        <p:txBody>
          <a:bodyPr wrap="none" rtlCol="0">
            <a:spAutoFit/>
          </a:bodyPr>
          <a:lstStyle/>
          <a:p>
            <a:r>
              <a:rPr lang="en-US" dirty="0" smtClean="0">
                <a:solidFill>
                  <a:schemeClr val="bg1"/>
                </a:solidFill>
              </a:rPr>
              <a:t>2038 UTC</a:t>
            </a:r>
            <a:endParaRPr lang="en-US" dirty="0">
              <a:solidFill>
                <a:schemeClr val="bg1"/>
              </a:solidFill>
            </a:endParaRPr>
          </a:p>
        </p:txBody>
      </p:sp>
      <p:sp>
        <p:nvSpPr>
          <p:cNvPr id="8" name="TextBox 7"/>
          <p:cNvSpPr txBox="1"/>
          <p:nvPr/>
        </p:nvSpPr>
        <p:spPr>
          <a:xfrm>
            <a:off x="8047544" y="1662510"/>
            <a:ext cx="1084015" cy="369332"/>
          </a:xfrm>
          <a:prstGeom prst="rect">
            <a:avLst/>
          </a:prstGeom>
          <a:noFill/>
        </p:spPr>
        <p:txBody>
          <a:bodyPr wrap="none" rtlCol="0">
            <a:spAutoFit/>
          </a:bodyPr>
          <a:lstStyle/>
          <a:p>
            <a:r>
              <a:rPr lang="en-US" dirty="0" smtClean="0">
                <a:solidFill>
                  <a:schemeClr val="bg1"/>
                </a:solidFill>
              </a:rPr>
              <a:t>2043 UTC</a:t>
            </a:r>
            <a:endParaRPr lang="en-US" dirty="0">
              <a:solidFill>
                <a:schemeClr val="bg1"/>
              </a:solidFill>
            </a:endParaRPr>
          </a:p>
        </p:txBody>
      </p:sp>
      <p:sp>
        <p:nvSpPr>
          <p:cNvPr id="11" name="TextBox 10"/>
          <p:cNvSpPr txBox="1"/>
          <p:nvPr/>
        </p:nvSpPr>
        <p:spPr>
          <a:xfrm>
            <a:off x="381000" y="5410200"/>
            <a:ext cx="2895600" cy="646331"/>
          </a:xfrm>
          <a:prstGeom prst="rect">
            <a:avLst/>
          </a:prstGeom>
          <a:noFill/>
        </p:spPr>
        <p:txBody>
          <a:bodyPr wrap="square" rtlCol="0">
            <a:spAutoFit/>
          </a:bodyPr>
          <a:lstStyle/>
          <a:p>
            <a:pPr algn="ctr"/>
            <a:r>
              <a:rPr lang="en-US" dirty="0" smtClean="0"/>
              <a:t>Warning Decision Making</a:t>
            </a:r>
          </a:p>
          <a:p>
            <a:pPr algn="ctr"/>
            <a:r>
              <a:rPr lang="en-US" i="1" dirty="0" smtClean="0"/>
              <a:t>(radar-based viewpoint)</a:t>
            </a:r>
            <a:endParaRPr lang="en-US" i="1" dirty="0"/>
          </a:p>
        </p:txBody>
      </p:sp>
      <p:sp>
        <p:nvSpPr>
          <p:cNvPr id="12" name="TextBox 11"/>
          <p:cNvSpPr txBox="1"/>
          <p:nvPr/>
        </p:nvSpPr>
        <p:spPr>
          <a:xfrm>
            <a:off x="155565" y="6096000"/>
            <a:ext cx="3349635" cy="646331"/>
          </a:xfrm>
          <a:prstGeom prst="rect">
            <a:avLst/>
          </a:prstGeom>
          <a:noFill/>
        </p:spPr>
        <p:txBody>
          <a:bodyPr wrap="none" rtlCol="0">
            <a:spAutoFit/>
          </a:bodyPr>
          <a:lstStyle/>
          <a:p>
            <a:r>
              <a:rPr lang="en-US" dirty="0" smtClean="0"/>
              <a:t>Concern: severe hail &amp; wind gusts</a:t>
            </a:r>
          </a:p>
          <a:p>
            <a:r>
              <a:rPr lang="en-US" dirty="0" smtClean="0"/>
              <a:t>Motion: 327DEG 12KT</a:t>
            </a:r>
            <a:endParaRPr lang="en-US" dirty="0"/>
          </a:p>
        </p:txBody>
      </p:sp>
      <p:sp>
        <p:nvSpPr>
          <p:cNvPr id="9" name="TextBox 8"/>
          <p:cNvSpPr txBox="1"/>
          <p:nvPr/>
        </p:nvSpPr>
        <p:spPr>
          <a:xfrm>
            <a:off x="5715000" y="228600"/>
            <a:ext cx="3200400" cy="1323439"/>
          </a:xfrm>
          <a:prstGeom prst="rect">
            <a:avLst/>
          </a:prstGeom>
          <a:noFill/>
        </p:spPr>
        <p:txBody>
          <a:bodyPr wrap="square" rtlCol="0">
            <a:spAutoFit/>
          </a:bodyPr>
          <a:lstStyle/>
          <a:p>
            <a:r>
              <a:rPr lang="en-US" sz="1600" b="1" u="sng" dirty="0" smtClean="0"/>
              <a:t>Declarative</a:t>
            </a:r>
            <a:r>
              <a:rPr lang="en-US" sz="1600" b="1" dirty="0" smtClean="0"/>
              <a:t>:</a:t>
            </a:r>
            <a:r>
              <a:rPr lang="en-US" sz="1600" dirty="0" smtClean="0"/>
              <a:t> Based on radar signatures, a Severe Thunderstorm Warning (SVR) would be issued sometime between 438 PM and  443 PM EDT for Brevard County.</a:t>
            </a:r>
            <a:endParaRPr lang="en-US" sz="1600" dirty="0"/>
          </a:p>
        </p:txBody>
      </p:sp>
      <p:sp>
        <p:nvSpPr>
          <p:cNvPr id="2" name="TextBox 1"/>
          <p:cNvSpPr txBox="1"/>
          <p:nvPr/>
        </p:nvSpPr>
        <p:spPr>
          <a:xfrm>
            <a:off x="7620000" y="3197423"/>
            <a:ext cx="1054969" cy="307777"/>
          </a:xfrm>
          <a:prstGeom prst="rect">
            <a:avLst/>
          </a:prstGeom>
          <a:noFill/>
        </p:spPr>
        <p:txBody>
          <a:bodyPr wrap="none" rtlCol="0">
            <a:spAutoFit/>
          </a:bodyPr>
          <a:lstStyle/>
          <a:p>
            <a:r>
              <a:rPr lang="en-US" sz="1400" b="1" dirty="0" smtClean="0">
                <a:solidFill>
                  <a:schemeClr val="bg1"/>
                </a:solidFill>
              </a:rPr>
              <a:t>CR  35+ </a:t>
            </a:r>
            <a:r>
              <a:rPr lang="en-US" sz="1400" b="1" dirty="0" err="1" smtClean="0">
                <a:solidFill>
                  <a:schemeClr val="bg1"/>
                </a:solidFill>
              </a:rPr>
              <a:t>dBZ</a:t>
            </a:r>
            <a:endParaRPr lang="en-US" sz="1400" b="1" dirty="0">
              <a:solidFill>
                <a:schemeClr val="bg1"/>
              </a:solidFill>
            </a:endParaRPr>
          </a:p>
        </p:txBody>
      </p:sp>
      <p:cxnSp>
        <p:nvCxnSpPr>
          <p:cNvPr id="10" name="Straight Connector 9"/>
          <p:cNvCxnSpPr/>
          <p:nvPr/>
        </p:nvCxnSpPr>
        <p:spPr>
          <a:xfrm>
            <a:off x="6019800" y="2743200"/>
            <a:ext cx="1524000" cy="4572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324600" y="3505200"/>
            <a:ext cx="1295400" cy="9906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096000" y="3390900"/>
            <a:ext cx="1371600" cy="381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6553200" y="3581400"/>
            <a:ext cx="1219200" cy="1676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486150" y="685799"/>
            <a:ext cx="1054969" cy="307777"/>
          </a:xfrm>
          <a:prstGeom prst="rect">
            <a:avLst/>
          </a:prstGeom>
          <a:noFill/>
        </p:spPr>
        <p:txBody>
          <a:bodyPr wrap="none" rtlCol="0">
            <a:spAutoFit/>
          </a:bodyPr>
          <a:lstStyle/>
          <a:p>
            <a:r>
              <a:rPr lang="en-US" sz="1400" b="1" dirty="0" smtClean="0">
                <a:solidFill>
                  <a:schemeClr val="bg1"/>
                </a:solidFill>
              </a:rPr>
              <a:t>CR  65+ </a:t>
            </a:r>
            <a:r>
              <a:rPr lang="en-US" sz="1400" b="1" dirty="0" err="1" smtClean="0">
                <a:solidFill>
                  <a:schemeClr val="bg1"/>
                </a:solidFill>
              </a:rPr>
              <a:t>dBZ</a:t>
            </a:r>
            <a:endParaRPr lang="en-US" sz="1400" b="1" dirty="0">
              <a:solidFill>
                <a:schemeClr val="bg1"/>
              </a:solidFill>
            </a:endParaRPr>
          </a:p>
        </p:txBody>
      </p:sp>
      <p:cxnSp>
        <p:nvCxnSpPr>
          <p:cNvPr id="15" name="Straight Connector 14"/>
          <p:cNvCxnSpPr>
            <a:endCxn id="14" idx="1"/>
          </p:cNvCxnSpPr>
          <p:nvPr/>
        </p:nvCxnSpPr>
        <p:spPr>
          <a:xfrm flipV="1">
            <a:off x="2362200" y="839688"/>
            <a:ext cx="1123950" cy="15388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40135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71413"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662208"/>
            <a:ext cx="5486400" cy="519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364298" y="0"/>
            <a:ext cx="1084015" cy="369332"/>
          </a:xfrm>
          <a:prstGeom prst="rect">
            <a:avLst/>
          </a:prstGeom>
          <a:noFill/>
        </p:spPr>
        <p:txBody>
          <a:bodyPr wrap="none" rtlCol="0">
            <a:spAutoFit/>
          </a:bodyPr>
          <a:lstStyle/>
          <a:p>
            <a:r>
              <a:rPr lang="en-US" dirty="0" smtClean="0">
                <a:solidFill>
                  <a:schemeClr val="bg1"/>
                </a:solidFill>
              </a:rPr>
              <a:t>2038 UTC</a:t>
            </a:r>
            <a:endParaRPr lang="en-US" dirty="0">
              <a:solidFill>
                <a:schemeClr val="bg1"/>
              </a:solidFill>
            </a:endParaRPr>
          </a:p>
        </p:txBody>
      </p:sp>
      <p:sp>
        <p:nvSpPr>
          <p:cNvPr id="8" name="TextBox 7"/>
          <p:cNvSpPr txBox="1"/>
          <p:nvPr/>
        </p:nvSpPr>
        <p:spPr>
          <a:xfrm>
            <a:off x="8047544" y="1662510"/>
            <a:ext cx="1084015" cy="369332"/>
          </a:xfrm>
          <a:prstGeom prst="rect">
            <a:avLst/>
          </a:prstGeom>
          <a:noFill/>
        </p:spPr>
        <p:txBody>
          <a:bodyPr wrap="none" rtlCol="0">
            <a:spAutoFit/>
          </a:bodyPr>
          <a:lstStyle/>
          <a:p>
            <a:r>
              <a:rPr lang="en-US" dirty="0" smtClean="0">
                <a:solidFill>
                  <a:schemeClr val="bg1"/>
                </a:solidFill>
              </a:rPr>
              <a:t>2043 UTC</a:t>
            </a:r>
            <a:endParaRPr lang="en-US" dirty="0">
              <a:solidFill>
                <a:schemeClr val="bg1"/>
              </a:solidFill>
            </a:endParaRPr>
          </a:p>
        </p:txBody>
      </p:sp>
      <p:sp>
        <p:nvSpPr>
          <p:cNvPr id="11" name="TextBox 10"/>
          <p:cNvSpPr txBox="1"/>
          <p:nvPr/>
        </p:nvSpPr>
        <p:spPr>
          <a:xfrm>
            <a:off x="381000" y="5410200"/>
            <a:ext cx="2895600" cy="646331"/>
          </a:xfrm>
          <a:prstGeom prst="rect">
            <a:avLst/>
          </a:prstGeom>
          <a:noFill/>
        </p:spPr>
        <p:txBody>
          <a:bodyPr wrap="square" rtlCol="0">
            <a:spAutoFit/>
          </a:bodyPr>
          <a:lstStyle/>
          <a:p>
            <a:pPr algn="ctr"/>
            <a:r>
              <a:rPr lang="en-US" dirty="0" smtClean="0"/>
              <a:t>Warning Decision Making</a:t>
            </a:r>
          </a:p>
          <a:p>
            <a:pPr algn="ctr"/>
            <a:r>
              <a:rPr lang="en-US" i="1" dirty="0" smtClean="0"/>
              <a:t>(radar-based viewpoint)</a:t>
            </a:r>
            <a:endParaRPr lang="en-US" i="1" dirty="0"/>
          </a:p>
        </p:txBody>
      </p:sp>
      <p:sp>
        <p:nvSpPr>
          <p:cNvPr id="13" name="TextBox 12"/>
          <p:cNvSpPr txBox="1"/>
          <p:nvPr/>
        </p:nvSpPr>
        <p:spPr>
          <a:xfrm>
            <a:off x="155565" y="6096000"/>
            <a:ext cx="3349635" cy="646331"/>
          </a:xfrm>
          <a:prstGeom prst="rect">
            <a:avLst/>
          </a:prstGeom>
          <a:noFill/>
        </p:spPr>
        <p:txBody>
          <a:bodyPr wrap="none" rtlCol="0">
            <a:spAutoFit/>
          </a:bodyPr>
          <a:lstStyle/>
          <a:p>
            <a:r>
              <a:rPr lang="en-US" dirty="0" smtClean="0"/>
              <a:t>Concern: severe hail &amp; wind gusts</a:t>
            </a:r>
          </a:p>
          <a:p>
            <a:r>
              <a:rPr lang="en-US" dirty="0" smtClean="0"/>
              <a:t>Motion: 327DEG 12KT</a:t>
            </a:r>
            <a:endParaRPr lang="en-US" dirty="0"/>
          </a:p>
        </p:txBody>
      </p:sp>
      <p:sp>
        <p:nvSpPr>
          <p:cNvPr id="9" name="TextBox 8"/>
          <p:cNvSpPr txBox="1"/>
          <p:nvPr/>
        </p:nvSpPr>
        <p:spPr>
          <a:xfrm>
            <a:off x="5715000" y="228600"/>
            <a:ext cx="3200400" cy="1323439"/>
          </a:xfrm>
          <a:prstGeom prst="rect">
            <a:avLst/>
          </a:prstGeom>
          <a:noFill/>
        </p:spPr>
        <p:txBody>
          <a:bodyPr wrap="square" rtlCol="0">
            <a:spAutoFit/>
          </a:bodyPr>
          <a:lstStyle/>
          <a:p>
            <a:r>
              <a:rPr lang="en-US" sz="1600" b="1" u="sng" dirty="0" smtClean="0"/>
              <a:t>Declarative</a:t>
            </a:r>
            <a:r>
              <a:rPr lang="en-US" sz="1600" b="1" dirty="0" smtClean="0"/>
              <a:t>:</a:t>
            </a:r>
            <a:r>
              <a:rPr lang="en-US" sz="1600" dirty="0" smtClean="0"/>
              <a:t> Based on radar signatures, a Severe Thunderstorm Warning (SVR) would be issued sometime between 438 PM and  443 PM EDT for Brevard County.</a:t>
            </a:r>
            <a:endParaRPr lang="en-US" sz="1600" dirty="0"/>
          </a:p>
        </p:txBody>
      </p:sp>
      <p:sp>
        <p:nvSpPr>
          <p:cNvPr id="2" name="TextBox 1"/>
          <p:cNvSpPr txBox="1"/>
          <p:nvPr/>
        </p:nvSpPr>
        <p:spPr>
          <a:xfrm>
            <a:off x="6946089" y="2514600"/>
            <a:ext cx="1643462" cy="369332"/>
          </a:xfrm>
          <a:prstGeom prst="rect">
            <a:avLst/>
          </a:prstGeom>
          <a:noFill/>
        </p:spPr>
        <p:txBody>
          <a:bodyPr wrap="none" rtlCol="0">
            <a:spAutoFit/>
          </a:bodyPr>
          <a:lstStyle/>
          <a:p>
            <a:pPr algn="ctr"/>
            <a:r>
              <a:rPr lang="en-US" b="1" dirty="0" smtClean="0">
                <a:solidFill>
                  <a:schemeClr val="bg1"/>
                </a:solidFill>
              </a:rPr>
              <a:t>High VIL Values</a:t>
            </a:r>
            <a:endParaRPr lang="en-US" b="1" baseline="30000" dirty="0">
              <a:solidFill>
                <a:schemeClr val="bg1"/>
              </a:solidFill>
            </a:endParaRPr>
          </a:p>
        </p:txBody>
      </p:sp>
      <p:cxnSp>
        <p:nvCxnSpPr>
          <p:cNvPr id="12" name="Straight Connector 11"/>
          <p:cNvCxnSpPr/>
          <p:nvPr/>
        </p:nvCxnSpPr>
        <p:spPr>
          <a:xfrm>
            <a:off x="6248400" y="3160931"/>
            <a:ext cx="1030731" cy="87766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315200" y="4029075"/>
            <a:ext cx="1063433" cy="369332"/>
          </a:xfrm>
          <a:prstGeom prst="rect">
            <a:avLst/>
          </a:prstGeom>
          <a:noFill/>
        </p:spPr>
        <p:txBody>
          <a:bodyPr wrap="none" rtlCol="0">
            <a:spAutoFit/>
          </a:bodyPr>
          <a:lstStyle/>
          <a:p>
            <a:r>
              <a:rPr lang="en-US" b="1" dirty="0">
                <a:solidFill>
                  <a:schemeClr val="bg1"/>
                </a:solidFill>
              </a:rPr>
              <a:t>70 </a:t>
            </a:r>
            <a:r>
              <a:rPr lang="en-US" b="1" dirty="0" smtClean="0">
                <a:solidFill>
                  <a:schemeClr val="bg1"/>
                </a:solidFill>
              </a:rPr>
              <a:t>kg/m</a:t>
            </a:r>
            <a:r>
              <a:rPr lang="en-US" b="1" baseline="30000" dirty="0" smtClean="0">
                <a:solidFill>
                  <a:schemeClr val="bg1"/>
                </a:solidFill>
              </a:rPr>
              <a:t>2</a:t>
            </a:r>
            <a:endParaRPr lang="en-US" dirty="0"/>
          </a:p>
        </p:txBody>
      </p:sp>
      <p:sp>
        <p:nvSpPr>
          <p:cNvPr id="18" name="TextBox 17"/>
          <p:cNvSpPr txBox="1"/>
          <p:nvPr/>
        </p:nvSpPr>
        <p:spPr>
          <a:xfrm>
            <a:off x="3276600" y="705653"/>
            <a:ext cx="1643462" cy="369332"/>
          </a:xfrm>
          <a:prstGeom prst="rect">
            <a:avLst/>
          </a:prstGeom>
          <a:noFill/>
        </p:spPr>
        <p:txBody>
          <a:bodyPr wrap="none" rtlCol="0">
            <a:spAutoFit/>
          </a:bodyPr>
          <a:lstStyle/>
          <a:p>
            <a:pPr algn="ctr"/>
            <a:r>
              <a:rPr lang="en-US" b="1" dirty="0" smtClean="0">
                <a:solidFill>
                  <a:schemeClr val="bg1"/>
                </a:solidFill>
              </a:rPr>
              <a:t>High VIL Values</a:t>
            </a:r>
            <a:endParaRPr lang="en-US" b="1" baseline="30000" dirty="0">
              <a:solidFill>
                <a:schemeClr val="bg1"/>
              </a:solidFill>
            </a:endParaRPr>
          </a:p>
        </p:txBody>
      </p:sp>
    </p:spTree>
    <p:extLst>
      <p:ext uri="{BB962C8B-B14F-4D97-AF65-F5344CB8AC3E}">
        <p14:creationId xmlns:p14="http://schemas.microsoft.com/office/powerpoint/2010/main" val="17305062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b="1" dirty="0" smtClean="0">
                <a:effectLst>
                  <a:outerShdw blurRad="38100" dist="38100" dir="2700000" algn="tl">
                    <a:srgbClr val="000000">
                      <a:alpha val="43137"/>
                    </a:srgbClr>
                  </a:outerShdw>
                </a:effectLst>
              </a:rPr>
              <a:t>Operational Decision</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8153400" cy="5257800"/>
          </a:xfrm>
        </p:spPr>
        <p:txBody>
          <a:bodyPr>
            <a:normAutofit lnSpcReduction="10000"/>
          </a:bodyPr>
          <a:lstStyle/>
          <a:p>
            <a:r>
              <a:rPr lang="en-US" sz="2800" b="1" dirty="0" smtClean="0">
                <a:solidFill>
                  <a:srgbClr val="0070C0"/>
                </a:solidFill>
              </a:rPr>
              <a:t>WDM: Warning Polygon Size/Shape</a:t>
            </a:r>
          </a:p>
          <a:p>
            <a:pPr lvl="1"/>
            <a:r>
              <a:rPr lang="en-US" sz="2400" b="1" u="sng" dirty="0" smtClean="0"/>
              <a:t>Question</a:t>
            </a:r>
            <a:r>
              <a:rPr lang="en-US" sz="2400" b="1" dirty="0" smtClean="0"/>
              <a:t>:</a:t>
            </a:r>
            <a:r>
              <a:rPr lang="en-US" sz="2400" dirty="0" smtClean="0"/>
              <a:t> Given that the decision to warn has already been made, what should be the geographic extent of the associated </a:t>
            </a:r>
            <a:r>
              <a:rPr lang="en-US" sz="2400" b="1" dirty="0" smtClean="0"/>
              <a:t>SVR</a:t>
            </a:r>
            <a:r>
              <a:rPr lang="en-US" sz="2400" dirty="0" smtClean="0"/>
              <a:t> </a:t>
            </a:r>
            <a:r>
              <a:rPr lang="en-US" sz="2400" b="1" dirty="0" smtClean="0"/>
              <a:t>polygon</a:t>
            </a:r>
            <a:r>
              <a:rPr lang="en-US" sz="2400" dirty="0" smtClean="0"/>
              <a:t> for Brevard County?</a:t>
            </a:r>
          </a:p>
          <a:p>
            <a:pPr lvl="2"/>
            <a:r>
              <a:rPr lang="en-US" dirty="0" smtClean="0"/>
              <a:t>That is, should the initial warning include central and south Brevard County together with the warning for north Brevard County?</a:t>
            </a:r>
          </a:p>
          <a:p>
            <a:pPr lvl="1"/>
            <a:r>
              <a:rPr lang="en-US" sz="2400" b="1" u="sng" dirty="0" smtClean="0"/>
              <a:t>Question</a:t>
            </a:r>
            <a:r>
              <a:rPr lang="en-US" sz="2400" b="1" dirty="0" smtClean="0"/>
              <a:t>:</a:t>
            </a:r>
            <a:r>
              <a:rPr lang="en-US" sz="2400" dirty="0" smtClean="0"/>
              <a:t> Also, what should be the geographic extent of the </a:t>
            </a:r>
            <a:r>
              <a:rPr lang="en-US" sz="2400" b="1" dirty="0" smtClean="0"/>
              <a:t>SMW</a:t>
            </a:r>
            <a:r>
              <a:rPr lang="en-US" sz="2400" dirty="0" smtClean="0"/>
              <a:t> </a:t>
            </a:r>
            <a:r>
              <a:rPr lang="en-US" sz="2400" b="1" dirty="0" smtClean="0"/>
              <a:t>polygon</a:t>
            </a:r>
            <a:r>
              <a:rPr lang="en-US" sz="2400" dirty="0" smtClean="0"/>
              <a:t> for the adjacent coastal waters?</a:t>
            </a:r>
          </a:p>
          <a:p>
            <a:pPr lvl="2"/>
            <a:r>
              <a:rPr lang="en-US" dirty="0" smtClean="0"/>
              <a:t>That is, should the warning extend beyond 5 nm from the north Brevard coast, and/or include the central and south Brevard intra-coastal and near-shore waters?</a:t>
            </a:r>
          </a:p>
          <a:p>
            <a:pPr lvl="3"/>
            <a:r>
              <a:rPr lang="en-US" b="1" dirty="0" smtClean="0"/>
              <a:t>Note:</a:t>
            </a:r>
            <a:r>
              <a:rPr lang="en-US" dirty="0" smtClean="0"/>
              <a:t> The majority of small boating traffic occurs over the intra-coastal waterways and within 5 nm of the coast.</a:t>
            </a:r>
          </a:p>
          <a:p>
            <a:endParaRPr lang="en-US" dirty="0"/>
          </a:p>
        </p:txBody>
      </p:sp>
      <p:sp>
        <p:nvSpPr>
          <p:cNvPr id="5" name="TextBox 4"/>
          <p:cNvSpPr txBox="1"/>
          <p:nvPr/>
        </p:nvSpPr>
        <p:spPr>
          <a:xfrm>
            <a:off x="2743200" y="838200"/>
            <a:ext cx="3666453" cy="461665"/>
          </a:xfrm>
          <a:prstGeom prst="rect">
            <a:avLst/>
          </a:prstGeom>
          <a:noFill/>
        </p:spPr>
        <p:txBody>
          <a:bodyPr wrap="none" rtlCol="0">
            <a:spAutoFit/>
          </a:bodyPr>
          <a:lstStyle/>
          <a:p>
            <a:r>
              <a:rPr lang="en-US" sz="2400" b="1" i="1" dirty="0" smtClean="0">
                <a:effectLst>
                  <a:outerShdw blurRad="38100" dist="38100" dir="2700000" algn="tl">
                    <a:srgbClr val="000000">
                      <a:alpha val="43137"/>
                    </a:srgbClr>
                  </a:outerShdw>
                </a:effectLst>
              </a:rPr>
              <a:t>Using SATCAST/CI for WDM</a:t>
            </a:r>
            <a:endParaRPr lang="en-US" sz="24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324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31312" y="381000"/>
            <a:ext cx="3167534" cy="830997"/>
          </a:xfrm>
          <a:prstGeom prst="rect">
            <a:avLst/>
          </a:prstGeom>
          <a:noFill/>
        </p:spPr>
        <p:txBody>
          <a:bodyPr wrap="none" rtlCol="0">
            <a:spAutoFit/>
          </a:bodyPr>
          <a:lstStyle/>
          <a:p>
            <a:pPr algn="ctr"/>
            <a:r>
              <a:rPr lang="en-US" sz="2800" dirty="0" smtClean="0"/>
              <a:t>Convective Initiation</a:t>
            </a:r>
          </a:p>
          <a:p>
            <a:pPr algn="ctr"/>
            <a:r>
              <a:rPr lang="en-US" sz="2000" dirty="0" smtClean="0"/>
              <a:t>(</a:t>
            </a:r>
            <a:r>
              <a:rPr lang="en-US" sz="2000" b="1" dirty="0" smtClean="0">
                <a:solidFill>
                  <a:srgbClr val="FF0000"/>
                </a:solidFill>
              </a:rPr>
              <a:t>Red</a:t>
            </a:r>
            <a:r>
              <a:rPr lang="en-US" sz="2000" dirty="0" smtClean="0"/>
              <a:t> = </a:t>
            </a:r>
            <a:r>
              <a:rPr lang="en-US" sz="2000" b="1" dirty="0" smtClean="0">
                <a:solidFill>
                  <a:srgbClr val="FF0000"/>
                </a:solidFill>
              </a:rPr>
              <a:t>Yes</a:t>
            </a:r>
            <a:r>
              <a:rPr lang="en-US" sz="2000" dirty="0" smtClean="0"/>
              <a:t>; </a:t>
            </a:r>
            <a:r>
              <a:rPr lang="en-US" sz="2000" b="1" dirty="0" smtClean="0">
                <a:solidFill>
                  <a:srgbClr val="0000FF"/>
                </a:solidFill>
              </a:rPr>
              <a:t>Blue</a:t>
            </a:r>
            <a:r>
              <a:rPr lang="en-US" sz="2000" dirty="0" smtClean="0"/>
              <a:t> = </a:t>
            </a:r>
            <a:r>
              <a:rPr lang="en-US" sz="2000" b="1" dirty="0" smtClean="0">
                <a:solidFill>
                  <a:srgbClr val="0000FF"/>
                </a:solidFill>
              </a:rPr>
              <a:t>No</a:t>
            </a:r>
            <a:r>
              <a:rPr lang="en-US" sz="2000" dirty="0" smtClean="0"/>
              <a:t>) </a:t>
            </a:r>
            <a:endParaRPr lang="en-US" sz="2000" dirty="0"/>
          </a:p>
        </p:txBody>
      </p:sp>
      <p:sp>
        <p:nvSpPr>
          <p:cNvPr id="3" name="TextBox 2"/>
          <p:cNvSpPr txBox="1"/>
          <p:nvPr/>
        </p:nvSpPr>
        <p:spPr>
          <a:xfrm>
            <a:off x="76200" y="5257800"/>
            <a:ext cx="3352800" cy="923330"/>
          </a:xfrm>
          <a:prstGeom prst="rect">
            <a:avLst/>
          </a:prstGeom>
          <a:noFill/>
        </p:spPr>
        <p:txBody>
          <a:bodyPr wrap="square" rtlCol="0">
            <a:spAutoFit/>
          </a:bodyPr>
          <a:lstStyle/>
          <a:p>
            <a:r>
              <a:rPr lang="en-US" dirty="0" smtClean="0"/>
              <a:t>Early and persistent indication of CI for all of Brevard County 30 to 40 minutes before warning time.  </a:t>
            </a:r>
            <a:endParaRPr lang="en-US" dirty="0"/>
          </a:p>
        </p:txBody>
      </p:sp>
      <p:sp>
        <p:nvSpPr>
          <p:cNvPr id="4" name="TextBox 3"/>
          <p:cNvSpPr txBox="1"/>
          <p:nvPr/>
        </p:nvSpPr>
        <p:spPr>
          <a:xfrm>
            <a:off x="6045859" y="1230868"/>
            <a:ext cx="2564741" cy="369332"/>
          </a:xfrm>
          <a:prstGeom prst="rect">
            <a:avLst/>
          </a:prstGeom>
          <a:noFill/>
        </p:spPr>
        <p:txBody>
          <a:bodyPr wrap="none" rtlCol="0">
            <a:spAutoFit/>
          </a:bodyPr>
          <a:lstStyle/>
          <a:p>
            <a:r>
              <a:rPr lang="en-US" i="1" dirty="0" smtClean="0"/>
              <a:t>for 35+ </a:t>
            </a:r>
            <a:r>
              <a:rPr lang="en-US" i="1" dirty="0" err="1" smtClean="0"/>
              <a:t>dBZ</a:t>
            </a:r>
            <a:r>
              <a:rPr lang="en-US" i="1" dirty="0" smtClean="0"/>
              <a:t> cells at -10</a:t>
            </a:r>
            <a:r>
              <a:rPr lang="en-US" i="1" baseline="30000" dirty="0" smtClean="0"/>
              <a:t>o</a:t>
            </a:r>
            <a:r>
              <a:rPr lang="en-US" i="1" dirty="0" smtClean="0"/>
              <a:t> C</a:t>
            </a:r>
            <a:endParaRPr lang="en-US" i="1" dirty="0"/>
          </a:p>
        </p:txBody>
      </p:sp>
      <p:sp>
        <p:nvSpPr>
          <p:cNvPr id="11" name="TextBox 10"/>
          <p:cNvSpPr txBox="1"/>
          <p:nvPr/>
        </p:nvSpPr>
        <p:spPr>
          <a:xfrm>
            <a:off x="6096000" y="87868"/>
            <a:ext cx="2408929" cy="369332"/>
          </a:xfrm>
          <a:prstGeom prst="rect">
            <a:avLst/>
          </a:prstGeom>
          <a:noFill/>
        </p:spPr>
        <p:txBody>
          <a:bodyPr wrap="none" rtlCol="0">
            <a:spAutoFit/>
          </a:bodyPr>
          <a:lstStyle/>
          <a:p>
            <a:r>
              <a:rPr lang="en-US" b="1" i="1" dirty="0" smtClean="0"/>
              <a:t>SATCAST - 2011 Version</a:t>
            </a:r>
            <a:endParaRPr lang="en-US" b="1" i="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69340" cy="519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343400" y="152400"/>
            <a:ext cx="1084015" cy="369332"/>
          </a:xfrm>
          <a:prstGeom prst="rect">
            <a:avLst/>
          </a:prstGeom>
          <a:noFill/>
        </p:spPr>
        <p:txBody>
          <a:bodyPr wrap="none" rtlCol="0">
            <a:spAutoFit/>
          </a:bodyPr>
          <a:lstStyle/>
          <a:p>
            <a:r>
              <a:rPr lang="en-US" dirty="0" smtClean="0">
                <a:solidFill>
                  <a:schemeClr val="bg1"/>
                </a:solidFill>
              </a:rPr>
              <a:t>2002 UTC</a:t>
            </a:r>
            <a:endParaRPr lang="en-US" dirty="0">
              <a:solidFill>
                <a:schemeClr val="bg1"/>
              </a:solidFil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600201"/>
            <a:ext cx="54864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047544" y="1752600"/>
            <a:ext cx="1084015" cy="369332"/>
          </a:xfrm>
          <a:prstGeom prst="rect">
            <a:avLst/>
          </a:prstGeom>
          <a:noFill/>
        </p:spPr>
        <p:txBody>
          <a:bodyPr wrap="none" rtlCol="0">
            <a:spAutoFit/>
          </a:bodyPr>
          <a:lstStyle/>
          <a:p>
            <a:r>
              <a:rPr lang="en-US" dirty="0" smtClean="0">
                <a:solidFill>
                  <a:schemeClr val="bg1"/>
                </a:solidFill>
              </a:rPr>
              <a:t>2025 UTC</a:t>
            </a:r>
            <a:endParaRPr lang="en-US" dirty="0">
              <a:solidFill>
                <a:schemeClr val="bg1"/>
              </a:solidFill>
            </a:endParaRPr>
          </a:p>
        </p:txBody>
      </p:sp>
    </p:spTree>
    <p:extLst>
      <p:ext uri="{BB962C8B-B14F-4D97-AF65-F5344CB8AC3E}">
        <p14:creationId xmlns:p14="http://schemas.microsoft.com/office/powerpoint/2010/main" val="6161330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5"/>
            <a:ext cx="5486400" cy="5190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600201"/>
            <a:ext cx="5486400" cy="524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047544" y="1752600"/>
            <a:ext cx="1084015" cy="369332"/>
          </a:xfrm>
          <a:prstGeom prst="rect">
            <a:avLst/>
          </a:prstGeom>
          <a:noFill/>
        </p:spPr>
        <p:txBody>
          <a:bodyPr wrap="none" rtlCol="0">
            <a:spAutoFit/>
          </a:bodyPr>
          <a:lstStyle/>
          <a:p>
            <a:r>
              <a:rPr lang="en-US" dirty="0" smtClean="0">
                <a:solidFill>
                  <a:schemeClr val="bg1"/>
                </a:solidFill>
              </a:rPr>
              <a:t>2040 UTC</a:t>
            </a:r>
            <a:endParaRPr lang="en-US" dirty="0">
              <a:solidFill>
                <a:schemeClr val="bg1"/>
              </a:solidFill>
            </a:endParaRPr>
          </a:p>
        </p:txBody>
      </p:sp>
      <p:sp>
        <p:nvSpPr>
          <p:cNvPr id="7" name="TextBox 6"/>
          <p:cNvSpPr txBox="1"/>
          <p:nvPr/>
        </p:nvSpPr>
        <p:spPr>
          <a:xfrm>
            <a:off x="4343400" y="152400"/>
            <a:ext cx="1084015" cy="369332"/>
          </a:xfrm>
          <a:prstGeom prst="rect">
            <a:avLst/>
          </a:prstGeom>
          <a:noFill/>
        </p:spPr>
        <p:txBody>
          <a:bodyPr wrap="none" rtlCol="0">
            <a:spAutoFit/>
          </a:bodyPr>
          <a:lstStyle/>
          <a:p>
            <a:r>
              <a:rPr lang="en-US" dirty="0" smtClean="0">
                <a:solidFill>
                  <a:schemeClr val="bg1"/>
                </a:solidFill>
              </a:rPr>
              <a:t>2032 UTC</a:t>
            </a:r>
            <a:endParaRPr lang="en-US" dirty="0">
              <a:solidFill>
                <a:schemeClr val="bg1"/>
              </a:solidFill>
            </a:endParaRPr>
          </a:p>
        </p:txBody>
      </p:sp>
      <p:sp>
        <p:nvSpPr>
          <p:cNvPr id="2" name="TextBox 1"/>
          <p:cNvSpPr txBox="1"/>
          <p:nvPr/>
        </p:nvSpPr>
        <p:spPr>
          <a:xfrm>
            <a:off x="5731312" y="381000"/>
            <a:ext cx="3167534" cy="830997"/>
          </a:xfrm>
          <a:prstGeom prst="rect">
            <a:avLst/>
          </a:prstGeom>
          <a:noFill/>
        </p:spPr>
        <p:txBody>
          <a:bodyPr wrap="none" rtlCol="0">
            <a:spAutoFit/>
          </a:bodyPr>
          <a:lstStyle/>
          <a:p>
            <a:pPr algn="ctr"/>
            <a:r>
              <a:rPr lang="en-US" sz="2800" dirty="0" smtClean="0"/>
              <a:t>Convective Initiation</a:t>
            </a:r>
          </a:p>
          <a:p>
            <a:pPr algn="ctr"/>
            <a:r>
              <a:rPr lang="en-US" sz="2000" dirty="0" smtClean="0"/>
              <a:t>(</a:t>
            </a:r>
            <a:r>
              <a:rPr lang="en-US" sz="2000" b="1" dirty="0" smtClean="0">
                <a:solidFill>
                  <a:srgbClr val="FF0000"/>
                </a:solidFill>
              </a:rPr>
              <a:t>Red</a:t>
            </a:r>
            <a:r>
              <a:rPr lang="en-US" sz="2000" dirty="0" smtClean="0"/>
              <a:t> = </a:t>
            </a:r>
            <a:r>
              <a:rPr lang="en-US" sz="2000" b="1" dirty="0" smtClean="0">
                <a:solidFill>
                  <a:srgbClr val="FF0000"/>
                </a:solidFill>
              </a:rPr>
              <a:t>Yes</a:t>
            </a:r>
            <a:r>
              <a:rPr lang="en-US" sz="2000" dirty="0" smtClean="0"/>
              <a:t>; </a:t>
            </a:r>
            <a:r>
              <a:rPr lang="en-US" sz="2000" b="1" dirty="0" smtClean="0">
                <a:solidFill>
                  <a:srgbClr val="0000FF"/>
                </a:solidFill>
              </a:rPr>
              <a:t>Blue</a:t>
            </a:r>
            <a:r>
              <a:rPr lang="en-US" sz="2000" dirty="0" smtClean="0"/>
              <a:t> = </a:t>
            </a:r>
            <a:r>
              <a:rPr lang="en-US" sz="2000" b="1" dirty="0" smtClean="0">
                <a:solidFill>
                  <a:srgbClr val="0000FF"/>
                </a:solidFill>
              </a:rPr>
              <a:t>No</a:t>
            </a:r>
            <a:r>
              <a:rPr lang="en-US" sz="2000" dirty="0" smtClean="0"/>
              <a:t>) </a:t>
            </a:r>
            <a:endParaRPr lang="en-US" sz="2000" dirty="0"/>
          </a:p>
        </p:txBody>
      </p:sp>
      <p:sp>
        <p:nvSpPr>
          <p:cNvPr id="3" name="TextBox 2"/>
          <p:cNvSpPr txBox="1"/>
          <p:nvPr/>
        </p:nvSpPr>
        <p:spPr>
          <a:xfrm>
            <a:off x="76200" y="5257800"/>
            <a:ext cx="3505200" cy="1477328"/>
          </a:xfrm>
          <a:prstGeom prst="rect">
            <a:avLst/>
          </a:prstGeom>
          <a:noFill/>
        </p:spPr>
        <p:txBody>
          <a:bodyPr wrap="square" rtlCol="0">
            <a:spAutoFit/>
          </a:bodyPr>
          <a:lstStyle/>
          <a:p>
            <a:r>
              <a:rPr lang="en-US" dirty="0" smtClean="0"/>
              <a:t>Continued CI for central and south Brevard now teamed with existing storms over north Brevard, but then no additional CI indicated central/south around warning time. </a:t>
            </a:r>
            <a:endParaRPr lang="en-US" dirty="0"/>
          </a:p>
        </p:txBody>
      </p:sp>
      <p:sp>
        <p:nvSpPr>
          <p:cNvPr id="4" name="TextBox 3"/>
          <p:cNvSpPr txBox="1"/>
          <p:nvPr/>
        </p:nvSpPr>
        <p:spPr>
          <a:xfrm>
            <a:off x="6045859" y="1230868"/>
            <a:ext cx="2564741" cy="369332"/>
          </a:xfrm>
          <a:prstGeom prst="rect">
            <a:avLst/>
          </a:prstGeom>
          <a:noFill/>
        </p:spPr>
        <p:txBody>
          <a:bodyPr wrap="none" rtlCol="0">
            <a:spAutoFit/>
          </a:bodyPr>
          <a:lstStyle/>
          <a:p>
            <a:r>
              <a:rPr lang="en-US" i="1" dirty="0" smtClean="0"/>
              <a:t>for 35+ </a:t>
            </a:r>
            <a:r>
              <a:rPr lang="en-US" i="1" dirty="0" err="1" smtClean="0"/>
              <a:t>dBZ</a:t>
            </a:r>
            <a:r>
              <a:rPr lang="en-US" i="1" dirty="0" smtClean="0"/>
              <a:t> cells at -10</a:t>
            </a:r>
            <a:r>
              <a:rPr lang="en-US" i="1" baseline="30000" dirty="0" smtClean="0"/>
              <a:t>o</a:t>
            </a:r>
            <a:r>
              <a:rPr lang="en-US" i="1" dirty="0" smtClean="0"/>
              <a:t> C</a:t>
            </a:r>
            <a:endParaRPr lang="en-US" i="1" dirty="0"/>
          </a:p>
        </p:txBody>
      </p:sp>
      <p:sp>
        <p:nvSpPr>
          <p:cNvPr id="11" name="TextBox 10"/>
          <p:cNvSpPr txBox="1"/>
          <p:nvPr/>
        </p:nvSpPr>
        <p:spPr>
          <a:xfrm>
            <a:off x="6096000" y="87868"/>
            <a:ext cx="2408929" cy="369332"/>
          </a:xfrm>
          <a:prstGeom prst="rect">
            <a:avLst/>
          </a:prstGeom>
          <a:noFill/>
        </p:spPr>
        <p:txBody>
          <a:bodyPr wrap="none" rtlCol="0">
            <a:spAutoFit/>
          </a:bodyPr>
          <a:lstStyle/>
          <a:p>
            <a:r>
              <a:rPr lang="en-US" b="1" i="1" dirty="0" smtClean="0"/>
              <a:t>SATCAST - 2011 Version</a:t>
            </a:r>
            <a:endParaRPr lang="en-US" b="1" i="1" dirty="0"/>
          </a:p>
        </p:txBody>
      </p:sp>
      <p:sp>
        <p:nvSpPr>
          <p:cNvPr id="12" name="Oval 11"/>
          <p:cNvSpPr/>
          <p:nvPr/>
        </p:nvSpPr>
        <p:spPr>
          <a:xfrm rot="19446219">
            <a:off x="1788306" y="1139181"/>
            <a:ext cx="1234314" cy="896440"/>
          </a:xfrm>
          <a:prstGeom prst="ellipse">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9446219">
            <a:off x="5478096" y="2791326"/>
            <a:ext cx="1234314" cy="896440"/>
          </a:xfrm>
          <a:prstGeom prst="ellipse">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19453559">
            <a:off x="5635010" y="2965414"/>
            <a:ext cx="929102" cy="523220"/>
          </a:xfrm>
          <a:prstGeom prst="rect">
            <a:avLst/>
          </a:prstGeom>
          <a:noFill/>
        </p:spPr>
        <p:txBody>
          <a:bodyPr wrap="none" rtlCol="0">
            <a:spAutoFit/>
          </a:bodyPr>
          <a:lstStyle/>
          <a:p>
            <a:pPr algn="ctr"/>
            <a:r>
              <a:rPr lang="en-US" sz="1400" b="1" dirty="0" smtClean="0">
                <a:solidFill>
                  <a:schemeClr val="bg1"/>
                </a:solidFill>
              </a:rPr>
              <a:t>Storms</a:t>
            </a:r>
          </a:p>
          <a:p>
            <a:pPr algn="ctr"/>
            <a:r>
              <a:rPr lang="en-US" sz="1400" b="1" dirty="0" smtClean="0">
                <a:solidFill>
                  <a:schemeClr val="bg1"/>
                </a:solidFill>
              </a:rPr>
              <a:t>underway</a:t>
            </a:r>
            <a:endParaRPr lang="en-US" sz="1400" b="1" dirty="0">
              <a:solidFill>
                <a:schemeClr val="bg1"/>
              </a:solidFill>
            </a:endParaRPr>
          </a:p>
        </p:txBody>
      </p:sp>
      <p:sp>
        <p:nvSpPr>
          <p:cNvPr id="15" name="TextBox 14"/>
          <p:cNvSpPr txBox="1"/>
          <p:nvPr/>
        </p:nvSpPr>
        <p:spPr>
          <a:xfrm rot="19453559">
            <a:off x="1894088" y="1311966"/>
            <a:ext cx="929102" cy="523220"/>
          </a:xfrm>
          <a:prstGeom prst="rect">
            <a:avLst/>
          </a:prstGeom>
          <a:noFill/>
        </p:spPr>
        <p:txBody>
          <a:bodyPr wrap="none" rtlCol="0">
            <a:spAutoFit/>
          </a:bodyPr>
          <a:lstStyle/>
          <a:p>
            <a:pPr algn="ctr"/>
            <a:r>
              <a:rPr lang="en-US" sz="1400" b="1" dirty="0" smtClean="0">
                <a:solidFill>
                  <a:schemeClr val="bg1"/>
                </a:solidFill>
              </a:rPr>
              <a:t>Storms</a:t>
            </a:r>
          </a:p>
          <a:p>
            <a:pPr algn="ctr"/>
            <a:r>
              <a:rPr lang="en-US" sz="1400" b="1" dirty="0" smtClean="0">
                <a:solidFill>
                  <a:schemeClr val="bg1"/>
                </a:solidFill>
              </a:rPr>
              <a:t>underway</a:t>
            </a:r>
            <a:endParaRPr lang="en-US" sz="1400" b="1" dirty="0">
              <a:solidFill>
                <a:schemeClr val="bg1"/>
              </a:solidFill>
            </a:endParaRPr>
          </a:p>
        </p:txBody>
      </p:sp>
    </p:spTree>
    <p:extLst>
      <p:ext uri="{BB962C8B-B14F-4D97-AF65-F5344CB8AC3E}">
        <p14:creationId xmlns:p14="http://schemas.microsoft.com/office/powerpoint/2010/main" val="25169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8"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5"/>
            <a:ext cx="5486400" cy="5190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600201"/>
            <a:ext cx="5486400" cy="524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047544" y="1752600"/>
            <a:ext cx="1084015" cy="369332"/>
          </a:xfrm>
          <a:prstGeom prst="rect">
            <a:avLst/>
          </a:prstGeom>
          <a:noFill/>
        </p:spPr>
        <p:txBody>
          <a:bodyPr wrap="none" rtlCol="0">
            <a:spAutoFit/>
          </a:bodyPr>
          <a:lstStyle/>
          <a:p>
            <a:r>
              <a:rPr lang="en-US" dirty="0" smtClean="0">
                <a:solidFill>
                  <a:schemeClr val="bg1"/>
                </a:solidFill>
              </a:rPr>
              <a:t>2040 UTC</a:t>
            </a:r>
            <a:endParaRPr lang="en-US" dirty="0">
              <a:solidFill>
                <a:schemeClr val="bg1"/>
              </a:solidFill>
            </a:endParaRPr>
          </a:p>
        </p:txBody>
      </p:sp>
      <p:sp>
        <p:nvSpPr>
          <p:cNvPr id="7" name="TextBox 6"/>
          <p:cNvSpPr txBox="1"/>
          <p:nvPr/>
        </p:nvSpPr>
        <p:spPr>
          <a:xfrm>
            <a:off x="4343400" y="152400"/>
            <a:ext cx="1084015" cy="369332"/>
          </a:xfrm>
          <a:prstGeom prst="rect">
            <a:avLst/>
          </a:prstGeom>
          <a:noFill/>
        </p:spPr>
        <p:txBody>
          <a:bodyPr wrap="none" rtlCol="0">
            <a:spAutoFit/>
          </a:bodyPr>
          <a:lstStyle/>
          <a:p>
            <a:r>
              <a:rPr lang="en-US" dirty="0" smtClean="0">
                <a:solidFill>
                  <a:schemeClr val="bg1"/>
                </a:solidFill>
              </a:rPr>
              <a:t>2032 UTC</a:t>
            </a:r>
            <a:endParaRPr lang="en-US" dirty="0">
              <a:solidFill>
                <a:schemeClr val="bg1"/>
              </a:solidFill>
            </a:endParaRPr>
          </a:p>
        </p:txBody>
      </p:sp>
      <p:sp>
        <p:nvSpPr>
          <p:cNvPr id="2" name="TextBox 1"/>
          <p:cNvSpPr txBox="1"/>
          <p:nvPr/>
        </p:nvSpPr>
        <p:spPr>
          <a:xfrm>
            <a:off x="5731312" y="381000"/>
            <a:ext cx="3167534" cy="830997"/>
          </a:xfrm>
          <a:prstGeom prst="rect">
            <a:avLst/>
          </a:prstGeom>
          <a:noFill/>
        </p:spPr>
        <p:txBody>
          <a:bodyPr wrap="none" rtlCol="0">
            <a:spAutoFit/>
          </a:bodyPr>
          <a:lstStyle/>
          <a:p>
            <a:pPr algn="ctr"/>
            <a:r>
              <a:rPr lang="en-US" sz="2800" dirty="0" smtClean="0"/>
              <a:t>Convective Initiation</a:t>
            </a:r>
          </a:p>
          <a:p>
            <a:pPr algn="ctr"/>
            <a:r>
              <a:rPr lang="en-US" sz="2000" dirty="0" smtClean="0"/>
              <a:t>(</a:t>
            </a:r>
            <a:r>
              <a:rPr lang="en-US" sz="2000" b="1" dirty="0" smtClean="0">
                <a:solidFill>
                  <a:srgbClr val="FF0000"/>
                </a:solidFill>
              </a:rPr>
              <a:t>Red</a:t>
            </a:r>
            <a:r>
              <a:rPr lang="en-US" sz="2000" dirty="0" smtClean="0"/>
              <a:t> = </a:t>
            </a:r>
            <a:r>
              <a:rPr lang="en-US" sz="2000" b="1" dirty="0" smtClean="0">
                <a:solidFill>
                  <a:srgbClr val="FF0000"/>
                </a:solidFill>
              </a:rPr>
              <a:t>Yes</a:t>
            </a:r>
            <a:r>
              <a:rPr lang="en-US" sz="2000" dirty="0" smtClean="0"/>
              <a:t>; </a:t>
            </a:r>
            <a:r>
              <a:rPr lang="en-US" sz="2000" b="1" dirty="0" smtClean="0">
                <a:solidFill>
                  <a:srgbClr val="0000FF"/>
                </a:solidFill>
              </a:rPr>
              <a:t>Blue</a:t>
            </a:r>
            <a:r>
              <a:rPr lang="en-US" sz="2000" dirty="0" smtClean="0"/>
              <a:t> = </a:t>
            </a:r>
            <a:r>
              <a:rPr lang="en-US" sz="2000" b="1" dirty="0" smtClean="0">
                <a:solidFill>
                  <a:srgbClr val="0000FF"/>
                </a:solidFill>
              </a:rPr>
              <a:t>No</a:t>
            </a:r>
            <a:r>
              <a:rPr lang="en-US" sz="2000" dirty="0" smtClean="0"/>
              <a:t>) </a:t>
            </a:r>
            <a:endParaRPr lang="en-US" sz="2000" dirty="0"/>
          </a:p>
        </p:txBody>
      </p:sp>
      <p:sp>
        <p:nvSpPr>
          <p:cNvPr id="3" name="TextBox 2"/>
          <p:cNvSpPr txBox="1"/>
          <p:nvPr/>
        </p:nvSpPr>
        <p:spPr>
          <a:xfrm>
            <a:off x="76200" y="5257800"/>
            <a:ext cx="3505200" cy="1477328"/>
          </a:xfrm>
          <a:prstGeom prst="rect">
            <a:avLst/>
          </a:prstGeom>
          <a:noFill/>
        </p:spPr>
        <p:txBody>
          <a:bodyPr wrap="square" rtlCol="0">
            <a:spAutoFit/>
          </a:bodyPr>
          <a:lstStyle/>
          <a:p>
            <a:r>
              <a:rPr lang="en-US" dirty="0" smtClean="0"/>
              <a:t>Continued CI for central and south Brevard now teamed with existing storms over north Brevard, but then no additional CI indicated central/south around warning time. </a:t>
            </a:r>
            <a:endParaRPr lang="en-US" dirty="0"/>
          </a:p>
        </p:txBody>
      </p:sp>
      <p:sp>
        <p:nvSpPr>
          <p:cNvPr id="4" name="TextBox 3"/>
          <p:cNvSpPr txBox="1"/>
          <p:nvPr/>
        </p:nvSpPr>
        <p:spPr>
          <a:xfrm>
            <a:off x="6045859" y="1230868"/>
            <a:ext cx="2564741" cy="369332"/>
          </a:xfrm>
          <a:prstGeom prst="rect">
            <a:avLst/>
          </a:prstGeom>
          <a:noFill/>
        </p:spPr>
        <p:txBody>
          <a:bodyPr wrap="none" rtlCol="0">
            <a:spAutoFit/>
          </a:bodyPr>
          <a:lstStyle/>
          <a:p>
            <a:r>
              <a:rPr lang="en-US" i="1" dirty="0" smtClean="0"/>
              <a:t>for 35+ </a:t>
            </a:r>
            <a:r>
              <a:rPr lang="en-US" i="1" dirty="0" err="1" smtClean="0"/>
              <a:t>dBZ</a:t>
            </a:r>
            <a:r>
              <a:rPr lang="en-US" i="1" dirty="0" smtClean="0"/>
              <a:t> cells at -10</a:t>
            </a:r>
            <a:r>
              <a:rPr lang="en-US" i="1" baseline="30000" dirty="0" smtClean="0"/>
              <a:t>o</a:t>
            </a:r>
            <a:r>
              <a:rPr lang="en-US" i="1" dirty="0" smtClean="0"/>
              <a:t> C</a:t>
            </a:r>
            <a:endParaRPr lang="en-US" i="1" dirty="0"/>
          </a:p>
        </p:txBody>
      </p:sp>
      <p:sp>
        <p:nvSpPr>
          <p:cNvPr id="11" name="TextBox 10"/>
          <p:cNvSpPr txBox="1"/>
          <p:nvPr/>
        </p:nvSpPr>
        <p:spPr>
          <a:xfrm>
            <a:off x="6096000" y="87868"/>
            <a:ext cx="2408929" cy="369332"/>
          </a:xfrm>
          <a:prstGeom prst="rect">
            <a:avLst/>
          </a:prstGeom>
          <a:noFill/>
        </p:spPr>
        <p:txBody>
          <a:bodyPr wrap="none" rtlCol="0">
            <a:spAutoFit/>
          </a:bodyPr>
          <a:lstStyle/>
          <a:p>
            <a:r>
              <a:rPr lang="en-US" b="1" i="1" dirty="0" smtClean="0"/>
              <a:t>SATCAST - 2011 Version</a:t>
            </a:r>
            <a:endParaRPr lang="en-US" b="1" i="1" dirty="0"/>
          </a:p>
        </p:txBody>
      </p:sp>
      <p:sp>
        <p:nvSpPr>
          <p:cNvPr id="5" name="Oval 4"/>
          <p:cNvSpPr/>
          <p:nvPr/>
        </p:nvSpPr>
        <p:spPr>
          <a:xfrm rot="20367730">
            <a:off x="5991715" y="4103700"/>
            <a:ext cx="1548766" cy="1606262"/>
          </a:xfrm>
          <a:prstGeom prst="ellipse">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Box 9"/>
          <p:cNvSpPr txBox="1"/>
          <p:nvPr/>
        </p:nvSpPr>
        <p:spPr>
          <a:xfrm rot="20679154">
            <a:off x="6042689" y="4423825"/>
            <a:ext cx="1524000" cy="954107"/>
          </a:xfrm>
          <a:prstGeom prst="rect">
            <a:avLst/>
          </a:prstGeom>
          <a:noFill/>
        </p:spPr>
        <p:txBody>
          <a:bodyPr wrap="square" rtlCol="0">
            <a:spAutoFit/>
          </a:bodyPr>
          <a:lstStyle/>
          <a:p>
            <a:r>
              <a:rPr lang="en-US" sz="1400" b="1" u="sng" dirty="0" smtClean="0">
                <a:solidFill>
                  <a:schemeClr val="bg1"/>
                </a:solidFill>
              </a:rPr>
              <a:t>Value Judgment</a:t>
            </a:r>
            <a:r>
              <a:rPr lang="en-US" sz="1400" b="1" dirty="0" smtClean="0">
                <a:solidFill>
                  <a:schemeClr val="bg1"/>
                </a:solidFill>
              </a:rPr>
              <a:t>: Can the </a:t>
            </a:r>
            <a:r>
              <a:rPr lang="en-US" sz="1400" b="1" i="1" dirty="0" smtClean="0">
                <a:solidFill>
                  <a:schemeClr val="bg1"/>
                </a:solidFill>
              </a:rPr>
              <a:t>SATCAST</a:t>
            </a:r>
            <a:r>
              <a:rPr lang="en-US" sz="1400" b="1" dirty="0" smtClean="0">
                <a:solidFill>
                  <a:schemeClr val="bg1"/>
                </a:solidFill>
              </a:rPr>
              <a:t> fully “see” what’s going on here?</a:t>
            </a:r>
            <a:endParaRPr lang="en-US" sz="1400" b="1" dirty="0">
              <a:solidFill>
                <a:schemeClr val="bg1"/>
              </a:solidFill>
            </a:endParaRPr>
          </a:p>
        </p:txBody>
      </p:sp>
    </p:spTree>
    <p:extLst>
      <p:ext uri="{BB962C8B-B14F-4D97-AF65-F5344CB8AC3E}">
        <p14:creationId xmlns:p14="http://schemas.microsoft.com/office/powerpoint/2010/main" val="26986686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296400" cy="6895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696200" y="685800"/>
            <a:ext cx="1084015" cy="369332"/>
          </a:xfrm>
          <a:prstGeom prst="rect">
            <a:avLst/>
          </a:prstGeom>
          <a:noFill/>
        </p:spPr>
        <p:txBody>
          <a:bodyPr wrap="none" rtlCol="0">
            <a:spAutoFit/>
          </a:bodyPr>
          <a:lstStyle/>
          <a:p>
            <a:r>
              <a:rPr lang="en-US" dirty="0" smtClean="0">
                <a:solidFill>
                  <a:schemeClr val="bg1"/>
                </a:solidFill>
              </a:rPr>
              <a:t>2040 UTC</a:t>
            </a:r>
            <a:endParaRPr lang="en-US" dirty="0">
              <a:solidFill>
                <a:schemeClr val="bg1"/>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1600200"/>
            <a:ext cx="2475578" cy="2347021"/>
          </a:xfrm>
          <a:prstGeom prst="rect">
            <a:avLst/>
          </a:prstGeom>
          <a:noFill/>
          <a:ln w="25400">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7924800" y="1676400"/>
            <a:ext cx="886333" cy="307777"/>
          </a:xfrm>
          <a:prstGeom prst="rect">
            <a:avLst/>
          </a:prstGeom>
          <a:noFill/>
        </p:spPr>
        <p:txBody>
          <a:bodyPr wrap="none" rtlCol="0">
            <a:spAutoFit/>
          </a:bodyPr>
          <a:lstStyle/>
          <a:p>
            <a:r>
              <a:rPr lang="en-US" sz="1400" dirty="0" smtClean="0">
                <a:solidFill>
                  <a:schemeClr val="bg1"/>
                </a:solidFill>
              </a:rPr>
              <a:t>2038 UTC</a:t>
            </a:r>
            <a:endParaRPr lang="en-US" sz="1400" dirty="0">
              <a:solidFill>
                <a:schemeClr val="bg1"/>
              </a:solidFill>
            </a:endParaRPr>
          </a:p>
        </p:txBody>
      </p:sp>
      <p:sp>
        <p:nvSpPr>
          <p:cNvPr id="13" name="Rectangle 12"/>
          <p:cNvSpPr/>
          <p:nvPr/>
        </p:nvSpPr>
        <p:spPr>
          <a:xfrm>
            <a:off x="152400" y="2514600"/>
            <a:ext cx="3200400" cy="4114800"/>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p:cNvSpPr txBox="1">
            <a:spLocks/>
          </p:cNvSpPr>
          <p:nvPr/>
        </p:nvSpPr>
        <p:spPr>
          <a:xfrm>
            <a:off x="152400" y="2590800"/>
            <a:ext cx="3200400" cy="4038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t>Brevard County is 70 miles long with diversified interests.</a:t>
            </a:r>
          </a:p>
          <a:p>
            <a:r>
              <a:rPr lang="en-US" sz="1600" dirty="0" smtClean="0"/>
              <a:t>During the wet season, it often suffers from being over-warned, especially in areal extent.</a:t>
            </a:r>
          </a:p>
          <a:p>
            <a:r>
              <a:rPr lang="en-US" sz="1600" dirty="0" smtClean="0"/>
              <a:t>An attempt to use the 15-30 minute CI signals from </a:t>
            </a:r>
            <a:r>
              <a:rPr lang="en-US" sz="1600" i="1" dirty="0" smtClean="0"/>
              <a:t>SATCAST</a:t>
            </a:r>
            <a:r>
              <a:rPr lang="en-US" sz="1600" dirty="0" smtClean="0"/>
              <a:t> by considering polygon size relative to </a:t>
            </a:r>
            <a:r>
              <a:rPr lang="en-US" sz="1600" dirty="0" smtClean="0">
                <a:solidFill>
                  <a:srgbClr val="C00000"/>
                </a:solidFill>
              </a:rPr>
              <a:t>potential new growth </a:t>
            </a:r>
            <a:r>
              <a:rPr lang="en-US" sz="1600" dirty="0" smtClean="0"/>
              <a:t>for </a:t>
            </a:r>
            <a:r>
              <a:rPr lang="en-US" sz="1600" dirty="0" smtClean="0">
                <a:solidFill>
                  <a:srgbClr val="C00000"/>
                </a:solidFill>
              </a:rPr>
              <a:t>isolated severe storms</a:t>
            </a:r>
            <a:r>
              <a:rPr lang="en-US" sz="1600" dirty="0" smtClean="0"/>
              <a:t>.</a:t>
            </a:r>
          </a:p>
          <a:p>
            <a:r>
              <a:rPr lang="en-US" sz="1600" dirty="0" smtClean="0"/>
              <a:t>Here, we cannot say that warnings won’t be needed for central and south Brevard.  Yet, we can suggest that the initial polygon(s) not be inclusive</a:t>
            </a:r>
            <a:r>
              <a:rPr lang="en-US" sz="1800" dirty="0" smtClean="0"/>
              <a:t>.   </a:t>
            </a:r>
          </a:p>
        </p:txBody>
      </p:sp>
      <p:sp>
        <p:nvSpPr>
          <p:cNvPr id="4" name="Oval 3"/>
          <p:cNvSpPr/>
          <p:nvPr/>
        </p:nvSpPr>
        <p:spPr>
          <a:xfrm rot="20053784">
            <a:off x="4305374" y="3398663"/>
            <a:ext cx="1764761" cy="2056281"/>
          </a:xfrm>
          <a:prstGeom prst="ellipse">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20406223">
            <a:off x="4479688" y="3508842"/>
            <a:ext cx="1095172" cy="1015663"/>
          </a:xfrm>
          <a:prstGeom prst="rect">
            <a:avLst/>
          </a:prstGeom>
          <a:noFill/>
        </p:spPr>
        <p:txBody>
          <a:bodyPr wrap="none" rtlCol="0">
            <a:spAutoFit/>
          </a:bodyPr>
          <a:lstStyle/>
          <a:p>
            <a:r>
              <a:rPr lang="en-US" sz="6000" b="1" i="1" dirty="0" smtClean="0">
                <a:solidFill>
                  <a:srgbClr val="0000FF"/>
                </a:solidFill>
                <a:effectLst>
                  <a:outerShdw blurRad="38100" dist="38100" dir="2700000" algn="tl">
                    <a:srgbClr val="000000">
                      <a:alpha val="43137"/>
                    </a:srgbClr>
                  </a:outerShdw>
                </a:effectLst>
              </a:rPr>
              <a:t>No</a:t>
            </a:r>
            <a:endParaRPr lang="en-US" sz="6000" b="1" i="1" dirty="0">
              <a:solidFill>
                <a:srgbClr val="0000FF"/>
              </a:solidFill>
              <a:effectLst>
                <a:outerShdw blurRad="38100" dist="38100" dir="2700000" algn="tl">
                  <a:srgbClr val="000000">
                    <a:alpha val="43137"/>
                  </a:srgbClr>
                </a:outerShdw>
              </a:effectLst>
            </a:endParaRPr>
          </a:p>
        </p:txBody>
      </p:sp>
      <p:sp>
        <p:nvSpPr>
          <p:cNvPr id="15" name="Rounded Rectangle 14"/>
          <p:cNvSpPr/>
          <p:nvPr/>
        </p:nvSpPr>
        <p:spPr>
          <a:xfrm>
            <a:off x="6934200" y="4419600"/>
            <a:ext cx="16764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016488" y="4426803"/>
            <a:ext cx="1511824" cy="830997"/>
          </a:xfrm>
          <a:prstGeom prst="rect">
            <a:avLst/>
          </a:prstGeom>
          <a:noFill/>
        </p:spPr>
        <p:txBody>
          <a:bodyPr wrap="none" rtlCol="0">
            <a:spAutoFit/>
          </a:bodyPr>
          <a:lstStyle/>
          <a:p>
            <a:pPr algn="ctr"/>
            <a:r>
              <a:rPr lang="en-US" sz="2400" dirty="0" smtClean="0">
                <a:solidFill>
                  <a:schemeClr val="bg1"/>
                </a:solidFill>
              </a:rPr>
              <a:t>CI = Binary</a:t>
            </a:r>
          </a:p>
          <a:p>
            <a:pPr algn="ctr"/>
            <a:r>
              <a:rPr lang="en-US" sz="2400" b="1" i="1" dirty="0" smtClean="0">
                <a:solidFill>
                  <a:srgbClr val="C00000"/>
                </a:solidFill>
                <a:effectLst>
                  <a:outerShdw blurRad="38100" dist="38100" dir="2700000" algn="tl">
                    <a:srgbClr val="000000">
                      <a:alpha val="43137"/>
                    </a:srgbClr>
                  </a:outerShdw>
                </a:effectLst>
              </a:rPr>
              <a:t>Yes</a:t>
            </a:r>
            <a:r>
              <a:rPr lang="en-US" sz="2400" b="1" dirty="0" smtClean="0">
                <a:solidFill>
                  <a:schemeClr val="bg1"/>
                </a:solidFill>
              </a:rPr>
              <a:t> </a:t>
            </a:r>
            <a:r>
              <a:rPr lang="en-US" sz="2400" dirty="0" smtClean="0">
                <a:solidFill>
                  <a:schemeClr val="bg1"/>
                </a:solidFill>
              </a:rPr>
              <a:t>or</a:t>
            </a:r>
            <a:r>
              <a:rPr lang="en-US" sz="2400" b="1" dirty="0" smtClean="0">
                <a:solidFill>
                  <a:schemeClr val="bg1"/>
                </a:solidFill>
              </a:rPr>
              <a:t> </a:t>
            </a:r>
            <a:r>
              <a:rPr lang="en-US" sz="2400" b="1" i="1" dirty="0" smtClean="0">
                <a:solidFill>
                  <a:srgbClr val="0000FF"/>
                </a:solidFill>
                <a:effectLst>
                  <a:outerShdw blurRad="38100" dist="38100" dir="2700000" algn="tl">
                    <a:srgbClr val="000000">
                      <a:alpha val="43137"/>
                    </a:srgbClr>
                  </a:outerShdw>
                </a:effectLst>
              </a:rPr>
              <a:t>No</a:t>
            </a:r>
            <a:endParaRPr lang="en-US" sz="2400" b="1" i="1" dirty="0">
              <a:solidFill>
                <a:srgbClr val="0000FF"/>
              </a:solidFill>
              <a:effectLst>
                <a:outerShdw blurRad="38100" dist="38100" dir="2700000" algn="tl">
                  <a:srgbClr val="000000">
                    <a:alpha val="43137"/>
                  </a:srgbClr>
                </a:outerShdw>
              </a:effectLst>
            </a:endParaRPr>
          </a:p>
        </p:txBody>
      </p:sp>
      <p:sp>
        <p:nvSpPr>
          <p:cNvPr id="17" name="TextBox 16"/>
          <p:cNvSpPr txBox="1"/>
          <p:nvPr/>
        </p:nvSpPr>
        <p:spPr>
          <a:xfrm rot="20398377">
            <a:off x="4599495" y="4345949"/>
            <a:ext cx="1664765" cy="646331"/>
          </a:xfrm>
          <a:prstGeom prst="rect">
            <a:avLst/>
          </a:prstGeom>
          <a:noFill/>
        </p:spPr>
        <p:txBody>
          <a:bodyPr wrap="square" rtlCol="0">
            <a:spAutoFit/>
          </a:bodyPr>
          <a:lstStyle/>
          <a:p>
            <a:r>
              <a:rPr lang="en-US" sz="1200" dirty="0" smtClean="0">
                <a:solidFill>
                  <a:schemeClr val="bg1"/>
                </a:solidFill>
              </a:rPr>
              <a:t>Existing convection present, but no new cell growth.</a:t>
            </a:r>
            <a:endParaRPr lang="en-US" sz="1200" dirty="0">
              <a:solidFill>
                <a:schemeClr val="bg1"/>
              </a:solidFill>
            </a:endParaRPr>
          </a:p>
        </p:txBody>
      </p:sp>
      <p:sp>
        <p:nvSpPr>
          <p:cNvPr id="3" name="TextBox 2"/>
          <p:cNvSpPr txBox="1"/>
          <p:nvPr/>
        </p:nvSpPr>
        <p:spPr>
          <a:xfrm>
            <a:off x="1981200" y="879038"/>
            <a:ext cx="1738938" cy="646331"/>
          </a:xfrm>
          <a:prstGeom prst="rect">
            <a:avLst/>
          </a:prstGeom>
          <a:noFill/>
        </p:spPr>
        <p:txBody>
          <a:bodyPr wrap="none" rtlCol="0">
            <a:spAutoFit/>
          </a:bodyPr>
          <a:lstStyle/>
          <a:p>
            <a:r>
              <a:rPr lang="en-US" dirty="0" smtClean="0">
                <a:solidFill>
                  <a:schemeClr val="bg1"/>
                </a:solidFill>
              </a:rPr>
              <a:t>Existing strong</a:t>
            </a:r>
          </a:p>
          <a:p>
            <a:r>
              <a:rPr lang="en-US" dirty="0" smtClean="0">
                <a:solidFill>
                  <a:schemeClr val="bg1"/>
                </a:solidFill>
              </a:rPr>
              <a:t>to severe storms</a:t>
            </a:r>
            <a:endParaRPr lang="en-US" dirty="0">
              <a:solidFill>
                <a:schemeClr val="bg1"/>
              </a:solidFill>
            </a:endParaRPr>
          </a:p>
        </p:txBody>
      </p:sp>
      <p:sp>
        <p:nvSpPr>
          <p:cNvPr id="14" name="TextBox 13"/>
          <p:cNvSpPr txBox="1"/>
          <p:nvPr/>
        </p:nvSpPr>
        <p:spPr>
          <a:xfrm>
            <a:off x="4648200" y="731966"/>
            <a:ext cx="1798056" cy="646331"/>
          </a:xfrm>
          <a:prstGeom prst="rect">
            <a:avLst/>
          </a:prstGeom>
          <a:noFill/>
        </p:spPr>
        <p:txBody>
          <a:bodyPr wrap="none" rtlCol="0">
            <a:spAutoFit/>
          </a:bodyPr>
          <a:lstStyle/>
          <a:p>
            <a:r>
              <a:rPr lang="en-US" dirty="0" smtClean="0">
                <a:solidFill>
                  <a:schemeClr val="bg1"/>
                </a:solidFill>
              </a:rPr>
              <a:t>Potential for new</a:t>
            </a:r>
          </a:p>
          <a:p>
            <a:r>
              <a:rPr lang="en-US" dirty="0" smtClean="0">
                <a:solidFill>
                  <a:schemeClr val="bg1"/>
                </a:solidFill>
              </a:rPr>
              <a:t>cell growth</a:t>
            </a:r>
            <a:endParaRPr lang="en-US" dirty="0">
              <a:solidFill>
                <a:schemeClr val="bg1"/>
              </a:solidFill>
            </a:endParaRPr>
          </a:p>
        </p:txBody>
      </p:sp>
      <p:cxnSp>
        <p:nvCxnSpPr>
          <p:cNvPr id="9" name="Straight Arrow Connector 8"/>
          <p:cNvCxnSpPr/>
          <p:nvPr/>
        </p:nvCxnSpPr>
        <p:spPr>
          <a:xfrm flipH="1">
            <a:off x="4539156" y="1447800"/>
            <a:ext cx="488118" cy="166949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3" idx="2"/>
          </p:cNvCxnSpPr>
          <p:nvPr/>
        </p:nvCxnSpPr>
        <p:spPr>
          <a:xfrm>
            <a:off x="2850669" y="1525369"/>
            <a:ext cx="1187931" cy="872845"/>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714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2657"/>
            <a:ext cx="9131558" cy="6863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696200" y="685800"/>
            <a:ext cx="1084015" cy="369332"/>
          </a:xfrm>
          <a:prstGeom prst="rect">
            <a:avLst/>
          </a:prstGeom>
          <a:noFill/>
        </p:spPr>
        <p:txBody>
          <a:bodyPr wrap="none" rtlCol="0">
            <a:spAutoFit/>
          </a:bodyPr>
          <a:lstStyle/>
          <a:p>
            <a:r>
              <a:rPr lang="en-US" dirty="0" smtClean="0">
                <a:solidFill>
                  <a:schemeClr val="bg1"/>
                </a:solidFill>
              </a:rPr>
              <a:t>2040 UTC</a:t>
            </a:r>
            <a:endParaRPr lang="en-US" dirty="0">
              <a:solidFill>
                <a:schemeClr val="bg1"/>
              </a:solidFill>
            </a:endParaRPr>
          </a:p>
        </p:txBody>
      </p:sp>
      <p:sp>
        <p:nvSpPr>
          <p:cNvPr id="8" name="Rectangle 7"/>
          <p:cNvSpPr/>
          <p:nvPr/>
        </p:nvSpPr>
        <p:spPr>
          <a:xfrm>
            <a:off x="152400" y="2514600"/>
            <a:ext cx="3124200" cy="4114800"/>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152400" y="2590800"/>
            <a:ext cx="3124200" cy="40386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Additional CI indicated over north Brevard.  </a:t>
            </a:r>
            <a:r>
              <a:rPr lang="en-US" sz="1800" dirty="0" smtClean="0">
                <a:solidFill>
                  <a:srgbClr val="00B050"/>
                </a:solidFill>
              </a:rPr>
              <a:t>OK</a:t>
            </a:r>
          </a:p>
          <a:p>
            <a:r>
              <a:rPr lang="en-US" sz="1800" dirty="0" smtClean="0"/>
              <a:t>Additional CI not indicated over central or south Brevard.  </a:t>
            </a:r>
            <a:r>
              <a:rPr lang="en-US" sz="1800" dirty="0" smtClean="0">
                <a:solidFill>
                  <a:srgbClr val="00B050"/>
                </a:solidFill>
              </a:rPr>
              <a:t>OK(?)</a:t>
            </a:r>
          </a:p>
          <a:p>
            <a:r>
              <a:rPr lang="en-US" sz="1800" dirty="0" smtClean="0"/>
              <a:t>Additional CI not indicated over the adjacent coastal waters.  </a:t>
            </a:r>
            <a:r>
              <a:rPr lang="en-US" sz="1800" dirty="0" smtClean="0">
                <a:solidFill>
                  <a:srgbClr val="00B050"/>
                </a:solidFill>
              </a:rPr>
              <a:t>OK(?)</a:t>
            </a:r>
          </a:p>
          <a:p>
            <a:r>
              <a:rPr lang="en-US" sz="1800" dirty="0" smtClean="0">
                <a:solidFill>
                  <a:srgbClr val="C00000"/>
                </a:solidFill>
              </a:rPr>
              <a:t>WDM: Focus on existing </a:t>
            </a:r>
            <a:r>
              <a:rPr lang="en-US" sz="1800" u="sng" dirty="0" smtClean="0">
                <a:solidFill>
                  <a:srgbClr val="C00000"/>
                </a:solidFill>
              </a:rPr>
              <a:t>and</a:t>
            </a:r>
            <a:r>
              <a:rPr lang="en-US" sz="1800" dirty="0" smtClean="0">
                <a:solidFill>
                  <a:srgbClr val="C00000"/>
                </a:solidFill>
              </a:rPr>
              <a:t> developing storms  over north Brevard.</a:t>
            </a:r>
          </a:p>
          <a:p>
            <a:pPr lvl="1"/>
            <a:r>
              <a:rPr lang="en-US" sz="1400" dirty="0" smtClean="0"/>
              <a:t>CI doesn’t indicate potential strength or severity.</a:t>
            </a:r>
          </a:p>
          <a:p>
            <a:pPr lvl="1"/>
            <a:r>
              <a:rPr lang="en-US" sz="1400" dirty="0" smtClean="0"/>
              <a:t>CI doesn’t give more information about existing  (35+ </a:t>
            </a:r>
            <a:r>
              <a:rPr lang="en-US" sz="1400" dirty="0" err="1" smtClean="0"/>
              <a:t>dBZ</a:t>
            </a:r>
            <a:r>
              <a:rPr lang="en-US" sz="1400" dirty="0" smtClean="0"/>
              <a:t>) storms.</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1600200"/>
            <a:ext cx="2475578" cy="2347021"/>
          </a:xfrm>
          <a:prstGeom prst="rect">
            <a:avLst/>
          </a:prstGeom>
          <a:noFill/>
          <a:ln w="25400">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1"/>
          <p:cNvSpPr/>
          <p:nvPr/>
        </p:nvSpPr>
        <p:spPr>
          <a:xfrm>
            <a:off x="3761117" y="2027208"/>
            <a:ext cx="1802921" cy="1552754"/>
          </a:xfrm>
          <a:custGeom>
            <a:avLst/>
            <a:gdLst>
              <a:gd name="connsiteX0" fmla="*/ 854015 w 1802921"/>
              <a:gd name="connsiteY0" fmla="*/ 0 h 1552754"/>
              <a:gd name="connsiteX1" fmla="*/ 0 w 1802921"/>
              <a:gd name="connsiteY1" fmla="*/ 94890 h 1552754"/>
              <a:gd name="connsiteX2" fmla="*/ 241540 w 1802921"/>
              <a:gd name="connsiteY2" fmla="*/ 931652 h 1552754"/>
              <a:gd name="connsiteX3" fmla="*/ 483079 w 1802921"/>
              <a:gd name="connsiteY3" fmla="*/ 1069675 h 1552754"/>
              <a:gd name="connsiteX4" fmla="*/ 569343 w 1802921"/>
              <a:gd name="connsiteY4" fmla="*/ 1552754 h 1552754"/>
              <a:gd name="connsiteX5" fmla="*/ 1561381 w 1802921"/>
              <a:gd name="connsiteY5" fmla="*/ 1475117 h 1552754"/>
              <a:gd name="connsiteX6" fmla="*/ 1630392 w 1802921"/>
              <a:gd name="connsiteY6" fmla="*/ 1199071 h 1552754"/>
              <a:gd name="connsiteX7" fmla="*/ 1802921 w 1802921"/>
              <a:gd name="connsiteY7" fmla="*/ 1086928 h 1552754"/>
              <a:gd name="connsiteX8" fmla="*/ 1639019 w 1802921"/>
              <a:gd name="connsiteY8" fmla="*/ 845388 h 1552754"/>
              <a:gd name="connsiteX9" fmla="*/ 1561381 w 1802921"/>
              <a:gd name="connsiteY9" fmla="*/ 672860 h 1552754"/>
              <a:gd name="connsiteX10" fmla="*/ 854015 w 1802921"/>
              <a:gd name="connsiteY10" fmla="*/ 0 h 1552754"/>
              <a:gd name="connsiteX0" fmla="*/ 854015 w 1802921"/>
              <a:gd name="connsiteY0" fmla="*/ 0 h 1552754"/>
              <a:gd name="connsiteX1" fmla="*/ 0 w 1802921"/>
              <a:gd name="connsiteY1" fmla="*/ 94890 h 1552754"/>
              <a:gd name="connsiteX2" fmla="*/ 129396 w 1802921"/>
              <a:gd name="connsiteY2" fmla="*/ 595222 h 1552754"/>
              <a:gd name="connsiteX3" fmla="*/ 241540 w 1802921"/>
              <a:gd name="connsiteY3" fmla="*/ 931652 h 1552754"/>
              <a:gd name="connsiteX4" fmla="*/ 483079 w 1802921"/>
              <a:gd name="connsiteY4" fmla="*/ 1069675 h 1552754"/>
              <a:gd name="connsiteX5" fmla="*/ 569343 w 1802921"/>
              <a:gd name="connsiteY5" fmla="*/ 1552754 h 1552754"/>
              <a:gd name="connsiteX6" fmla="*/ 1561381 w 1802921"/>
              <a:gd name="connsiteY6" fmla="*/ 1475117 h 1552754"/>
              <a:gd name="connsiteX7" fmla="*/ 1630392 w 1802921"/>
              <a:gd name="connsiteY7" fmla="*/ 1199071 h 1552754"/>
              <a:gd name="connsiteX8" fmla="*/ 1802921 w 1802921"/>
              <a:gd name="connsiteY8" fmla="*/ 1086928 h 1552754"/>
              <a:gd name="connsiteX9" fmla="*/ 1639019 w 1802921"/>
              <a:gd name="connsiteY9" fmla="*/ 845388 h 1552754"/>
              <a:gd name="connsiteX10" fmla="*/ 1561381 w 1802921"/>
              <a:gd name="connsiteY10" fmla="*/ 672860 h 1552754"/>
              <a:gd name="connsiteX11" fmla="*/ 854015 w 1802921"/>
              <a:gd name="connsiteY11" fmla="*/ 0 h 1552754"/>
              <a:gd name="connsiteX0" fmla="*/ 854015 w 1802921"/>
              <a:gd name="connsiteY0" fmla="*/ 0 h 1552754"/>
              <a:gd name="connsiteX1" fmla="*/ 0 w 1802921"/>
              <a:gd name="connsiteY1" fmla="*/ 94890 h 1552754"/>
              <a:gd name="connsiteX2" fmla="*/ 103517 w 1802921"/>
              <a:gd name="connsiteY2" fmla="*/ 681486 h 1552754"/>
              <a:gd name="connsiteX3" fmla="*/ 241540 w 1802921"/>
              <a:gd name="connsiteY3" fmla="*/ 931652 h 1552754"/>
              <a:gd name="connsiteX4" fmla="*/ 483079 w 1802921"/>
              <a:gd name="connsiteY4" fmla="*/ 1069675 h 1552754"/>
              <a:gd name="connsiteX5" fmla="*/ 569343 w 1802921"/>
              <a:gd name="connsiteY5" fmla="*/ 1552754 h 1552754"/>
              <a:gd name="connsiteX6" fmla="*/ 1561381 w 1802921"/>
              <a:gd name="connsiteY6" fmla="*/ 1475117 h 1552754"/>
              <a:gd name="connsiteX7" fmla="*/ 1630392 w 1802921"/>
              <a:gd name="connsiteY7" fmla="*/ 1199071 h 1552754"/>
              <a:gd name="connsiteX8" fmla="*/ 1802921 w 1802921"/>
              <a:gd name="connsiteY8" fmla="*/ 1086928 h 1552754"/>
              <a:gd name="connsiteX9" fmla="*/ 1639019 w 1802921"/>
              <a:gd name="connsiteY9" fmla="*/ 845388 h 1552754"/>
              <a:gd name="connsiteX10" fmla="*/ 1561381 w 1802921"/>
              <a:gd name="connsiteY10" fmla="*/ 672860 h 1552754"/>
              <a:gd name="connsiteX11" fmla="*/ 854015 w 1802921"/>
              <a:gd name="connsiteY11" fmla="*/ 0 h 155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2921" h="1552754">
                <a:moveTo>
                  <a:pt x="854015" y="0"/>
                </a:moveTo>
                <a:lnTo>
                  <a:pt x="0" y="94890"/>
                </a:lnTo>
                <a:lnTo>
                  <a:pt x="103517" y="681486"/>
                </a:lnTo>
                <a:lnTo>
                  <a:pt x="241540" y="931652"/>
                </a:lnTo>
                <a:lnTo>
                  <a:pt x="483079" y="1069675"/>
                </a:lnTo>
                <a:lnTo>
                  <a:pt x="569343" y="1552754"/>
                </a:lnTo>
                <a:lnTo>
                  <a:pt x="1561381" y="1475117"/>
                </a:lnTo>
                <a:lnTo>
                  <a:pt x="1630392" y="1199071"/>
                </a:lnTo>
                <a:lnTo>
                  <a:pt x="1802921" y="1086928"/>
                </a:lnTo>
                <a:lnTo>
                  <a:pt x="1639019" y="845388"/>
                </a:lnTo>
                <a:lnTo>
                  <a:pt x="1561381" y="672860"/>
                </a:lnTo>
                <a:lnTo>
                  <a:pt x="854015" y="0"/>
                </a:lnTo>
                <a:close/>
              </a:path>
            </a:pathLst>
          </a:cu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924800" y="1676400"/>
            <a:ext cx="886333" cy="307777"/>
          </a:xfrm>
          <a:prstGeom prst="rect">
            <a:avLst/>
          </a:prstGeom>
          <a:noFill/>
        </p:spPr>
        <p:txBody>
          <a:bodyPr wrap="none" rtlCol="0">
            <a:spAutoFit/>
          </a:bodyPr>
          <a:lstStyle/>
          <a:p>
            <a:r>
              <a:rPr lang="en-US" sz="1400" dirty="0" smtClean="0">
                <a:solidFill>
                  <a:schemeClr val="bg1"/>
                </a:solidFill>
              </a:rPr>
              <a:t>2038 UTC</a:t>
            </a:r>
            <a:endParaRPr lang="en-US" sz="1400" dirty="0">
              <a:solidFill>
                <a:schemeClr val="bg1"/>
              </a:solidFill>
            </a:endParaRPr>
          </a:p>
        </p:txBody>
      </p:sp>
      <p:sp>
        <p:nvSpPr>
          <p:cNvPr id="4" name="TextBox 3"/>
          <p:cNvSpPr txBox="1"/>
          <p:nvPr/>
        </p:nvSpPr>
        <p:spPr>
          <a:xfrm>
            <a:off x="4267200" y="685800"/>
            <a:ext cx="3101170" cy="584775"/>
          </a:xfrm>
          <a:prstGeom prst="rect">
            <a:avLst/>
          </a:prstGeom>
          <a:noFill/>
        </p:spPr>
        <p:txBody>
          <a:bodyPr wrap="none" rtlCol="0">
            <a:spAutoFit/>
          </a:bodyPr>
          <a:lstStyle/>
          <a:p>
            <a:pPr algn="ctr"/>
            <a:r>
              <a:rPr lang="en-US" b="1" dirty="0" smtClean="0">
                <a:solidFill>
                  <a:srgbClr val="FFFF00"/>
                </a:solidFill>
              </a:rPr>
              <a:t>Severe Thunderstorm Warning</a:t>
            </a:r>
          </a:p>
          <a:p>
            <a:pPr algn="ctr"/>
            <a:r>
              <a:rPr lang="en-US" sz="1400" b="1" dirty="0" smtClean="0">
                <a:solidFill>
                  <a:srgbClr val="FFFF00"/>
                </a:solidFill>
              </a:rPr>
              <a:t>(for 50+ knot gusts &amp; 1.0 inch hail)</a:t>
            </a:r>
            <a:endParaRPr lang="en-US" sz="1400" b="1" dirty="0">
              <a:solidFill>
                <a:srgbClr val="FFFF00"/>
              </a:solidFill>
            </a:endParaRPr>
          </a:p>
        </p:txBody>
      </p:sp>
      <p:cxnSp>
        <p:nvCxnSpPr>
          <p:cNvPr id="11" name="Straight Connector 10"/>
          <p:cNvCxnSpPr/>
          <p:nvPr/>
        </p:nvCxnSpPr>
        <p:spPr>
          <a:xfrm flipV="1">
            <a:off x="5105400" y="1347519"/>
            <a:ext cx="458638" cy="1152509"/>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95025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2657"/>
            <a:ext cx="9131558" cy="6863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696200" y="685800"/>
            <a:ext cx="1084015" cy="369332"/>
          </a:xfrm>
          <a:prstGeom prst="rect">
            <a:avLst/>
          </a:prstGeom>
          <a:noFill/>
        </p:spPr>
        <p:txBody>
          <a:bodyPr wrap="none" rtlCol="0">
            <a:spAutoFit/>
          </a:bodyPr>
          <a:lstStyle/>
          <a:p>
            <a:r>
              <a:rPr lang="en-US" dirty="0" smtClean="0">
                <a:solidFill>
                  <a:schemeClr val="bg1"/>
                </a:solidFill>
              </a:rPr>
              <a:t>2040 UTC</a:t>
            </a:r>
            <a:endParaRPr lang="en-US" dirty="0">
              <a:solidFill>
                <a:schemeClr val="bg1"/>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1600200"/>
            <a:ext cx="2475578" cy="2347021"/>
          </a:xfrm>
          <a:prstGeom prst="rect">
            <a:avLst/>
          </a:prstGeom>
          <a:noFill/>
          <a:ln w="25400">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7924800" y="1676400"/>
            <a:ext cx="886333" cy="307777"/>
          </a:xfrm>
          <a:prstGeom prst="rect">
            <a:avLst/>
          </a:prstGeom>
          <a:noFill/>
        </p:spPr>
        <p:txBody>
          <a:bodyPr wrap="none" rtlCol="0">
            <a:spAutoFit/>
          </a:bodyPr>
          <a:lstStyle/>
          <a:p>
            <a:r>
              <a:rPr lang="en-US" sz="1400" dirty="0" smtClean="0">
                <a:solidFill>
                  <a:schemeClr val="bg1"/>
                </a:solidFill>
              </a:rPr>
              <a:t>2038 UTC</a:t>
            </a:r>
            <a:endParaRPr lang="en-US" sz="1400" dirty="0">
              <a:solidFill>
                <a:schemeClr val="bg1"/>
              </a:solidFill>
            </a:endParaRPr>
          </a:p>
        </p:txBody>
      </p:sp>
      <p:sp>
        <p:nvSpPr>
          <p:cNvPr id="3" name="Freeform 2"/>
          <p:cNvSpPr/>
          <p:nvPr/>
        </p:nvSpPr>
        <p:spPr>
          <a:xfrm>
            <a:off x="4171950" y="1971675"/>
            <a:ext cx="1609725" cy="2019300"/>
          </a:xfrm>
          <a:custGeom>
            <a:avLst/>
            <a:gdLst>
              <a:gd name="connsiteX0" fmla="*/ 0 w 1609725"/>
              <a:gd name="connsiteY0" fmla="*/ 85725 h 2019300"/>
              <a:gd name="connsiteX1" fmla="*/ 285750 w 1609725"/>
              <a:gd name="connsiteY1" fmla="*/ 790575 h 2019300"/>
              <a:gd name="connsiteX2" fmla="*/ 438150 w 1609725"/>
              <a:gd name="connsiteY2" fmla="*/ 1114425 h 2019300"/>
              <a:gd name="connsiteX3" fmla="*/ 704850 w 1609725"/>
              <a:gd name="connsiteY3" fmla="*/ 1600200 h 2019300"/>
              <a:gd name="connsiteX4" fmla="*/ 981075 w 1609725"/>
              <a:gd name="connsiteY4" fmla="*/ 2019300 h 2019300"/>
              <a:gd name="connsiteX5" fmla="*/ 1428750 w 1609725"/>
              <a:gd name="connsiteY5" fmla="*/ 1876425 h 2019300"/>
              <a:gd name="connsiteX6" fmla="*/ 1390650 w 1609725"/>
              <a:gd name="connsiteY6" fmla="*/ 1514475 h 2019300"/>
              <a:gd name="connsiteX7" fmla="*/ 1609725 w 1609725"/>
              <a:gd name="connsiteY7" fmla="*/ 1038225 h 2019300"/>
              <a:gd name="connsiteX8" fmla="*/ 1419225 w 1609725"/>
              <a:gd name="connsiteY8" fmla="*/ 733425 h 2019300"/>
              <a:gd name="connsiteX9" fmla="*/ 1238250 w 1609725"/>
              <a:gd name="connsiteY9" fmla="*/ 495300 h 2019300"/>
              <a:gd name="connsiteX10" fmla="*/ 666750 w 1609725"/>
              <a:gd name="connsiteY10" fmla="*/ 0 h 2019300"/>
              <a:gd name="connsiteX11" fmla="*/ 0 w 1609725"/>
              <a:gd name="connsiteY11" fmla="*/ 85725 h 201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9725" h="2019300">
                <a:moveTo>
                  <a:pt x="0" y="85725"/>
                </a:moveTo>
                <a:lnTo>
                  <a:pt x="285750" y="790575"/>
                </a:lnTo>
                <a:lnTo>
                  <a:pt x="438150" y="1114425"/>
                </a:lnTo>
                <a:lnTo>
                  <a:pt x="704850" y="1600200"/>
                </a:lnTo>
                <a:lnTo>
                  <a:pt x="981075" y="2019300"/>
                </a:lnTo>
                <a:lnTo>
                  <a:pt x="1428750" y="1876425"/>
                </a:lnTo>
                <a:lnTo>
                  <a:pt x="1390650" y="1514475"/>
                </a:lnTo>
                <a:lnTo>
                  <a:pt x="1609725" y="1038225"/>
                </a:lnTo>
                <a:lnTo>
                  <a:pt x="1419225" y="733425"/>
                </a:lnTo>
                <a:lnTo>
                  <a:pt x="1238250" y="495300"/>
                </a:lnTo>
                <a:lnTo>
                  <a:pt x="666750" y="0"/>
                </a:lnTo>
                <a:lnTo>
                  <a:pt x="0" y="85725"/>
                </a:lnTo>
                <a:close/>
              </a:path>
            </a:pathLst>
          </a:custGeom>
          <a:noFill/>
          <a:ln w="635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400800" y="4336018"/>
            <a:ext cx="2462213" cy="584775"/>
          </a:xfrm>
          <a:prstGeom prst="rect">
            <a:avLst/>
          </a:prstGeom>
          <a:noFill/>
        </p:spPr>
        <p:txBody>
          <a:bodyPr wrap="none" rtlCol="0">
            <a:spAutoFit/>
          </a:bodyPr>
          <a:lstStyle/>
          <a:p>
            <a:pPr algn="ctr"/>
            <a:r>
              <a:rPr lang="en-US" b="1" dirty="0" smtClean="0">
                <a:solidFill>
                  <a:srgbClr val="00B0F0"/>
                </a:solidFill>
              </a:rPr>
              <a:t>Special Marine Warning</a:t>
            </a:r>
          </a:p>
          <a:p>
            <a:pPr algn="ctr"/>
            <a:r>
              <a:rPr lang="en-US" sz="1400" b="1" dirty="0" smtClean="0">
                <a:solidFill>
                  <a:srgbClr val="00B0F0"/>
                </a:solidFill>
              </a:rPr>
              <a:t>(for 34+ knot gusts)</a:t>
            </a:r>
            <a:endParaRPr lang="en-US" sz="1400" b="1" dirty="0">
              <a:solidFill>
                <a:srgbClr val="00B0F0"/>
              </a:solidFill>
            </a:endParaRPr>
          </a:p>
        </p:txBody>
      </p:sp>
      <p:cxnSp>
        <p:nvCxnSpPr>
          <p:cNvPr id="12" name="Straight Connector 11"/>
          <p:cNvCxnSpPr/>
          <p:nvPr/>
        </p:nvCxnSpPr>
        <p:spPr>
          <a:xfrm>
            <a:off x="5638800" y="3464196"/>
            <a:ext cx="990600" cy="871822"/>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52400" y="2514600"/>
            <a:ext cx="3124200" cy="4114800"/>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txBox="1">
            <a:spLocks/>
          </p:cNvSpPr>
          <p:nvPr/>
        </p:nvSpPr>
        <p:spPr>
          <a:xfrm>
            <a:off x="152400" y="2590800"/>
            <a:ext cx="3124200" cy="40386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Additional CI indicated over north Brevard.  </a:t>
            </a:r>
            <a:r>
              <a:rPr lang="en-US" sz="1800" dirty="0" smtClean="0">
                <a:solidFill>
                  <a:srgbClr val="00B050"/>
                </a:solidFill>
              </a:rPr>
              <a:t>OK</a:t>
            </a:r>
          </a:p>
          <a:p>
            <a:r>
              <a:rPr lang="en-US" sz="1800" dirty="0" smtClean="0"/>
              <a:t>Additional CI not indicated over central or south Brevard.  </a:t>
            </a:r>
            <a:r>
              <a:rPr lang="en-US" sz="1800" dirty="0" smtClean="0">
                <a:solidFill>
                  <a:srgbClr val="00B050"/>
                </a:solidFill>
              </a:rPr>
              <a:t>OK(?)</a:t>
            </a:r>
          </a:p>
          <a:p>
            <a:r>
              <a:rPr lang="en-US" sz="1800" dirty="0" smtClean="0"/>
              <a:t>Additional CI not indicated over the adjacent coastal waters.  </a:t>
            </a:r>
            <a:r>
              <a:rPr lang="en-US" sz="1800" dirty="0" smtClean="0">
                <a:solidFill>
                  <a:srgbClr val="00B050"/>
                </a:solidFill>
              </a:rPr>
              <a:t>OK(?)</a:t>
            </a:r>
          </a:p>
          <a:p>
            <a:r>
              <a:rPr lang="en-US" sz="1800" dirty="0" smtClean="0">
                <a:solidFill>
                  <a:srgbClr val="C00000"/>
                </a:solidFill>
              </a:rPr>
              <a:t>WDM: Focus on existing </a:t>
            </a:r>
            <a:r>
              <a:rPr lang="en-US" sz="1800" u="sng" dirty="0" smtClean="0">
                <a:solidFill>
                  <a:srgbClr val="C00000"/>
                </a:solidFill>
              </a:rPr>
              <a:t>and</a:t>
            </a:r>
            <a:r>
              <a:rPr lang="en-US" sz="1800" dirty="0" smtClean="0">
                <a:solidFill>
                  <a:srgbClr val="C00000"/>
                </a:solidFill>
              </a:rPr>
              <a:t> developing storms  over north Brevard.</a:t>
            </a:r>
          </a:p>
          <a:p>
            <a:pPr lvl="1"/>
            <a:r>
              <a:rPr lang="en-US" sz="1400" dirty="0" smtClean="0"/>
              <a:t>CI doesn’t indicate potential strength or severity.</a:t>
            </a:r>
          </a:p>
          <a:p>
            <a:pPr lvl="1"/>
            <a:r>
              <a:rPr lang="en-US" sz="1400" dirty="0" smtClean="0"/>
              <a:t>CI doesn’t give more information about existing  (35+ </a:t>
            </a:r>
            <a:r>
              <a:rPr lang="en-US" sz="1400" dirty="0" err="1" smtClean="0"/>
              <a:t>dBZ</a:t>
            </a:r>
            <a:r>
              <a:rPr lang="en-US" sz="1400" dirty="0" smtClean="0"/>
              <a:t>) storms.</a:t>
            </a:r>
          </a:p>
        </p:txBody>
      </p:sp>
    </p:spTree>
    <p:extLst>
      <p:ext uri="{BB962C8B-B14F-4D97-AF65-F5344CB8AC3E}">
        <p14:creationId xmlns:p14="http://schemas.microsoft.com/office/powerpoint/2010/main" val="26535570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2657"/>
            <a:ext cx="9131558" cy="6863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696200" y="685800"/>
            <a:ext cx="1084015" cy="369332"/>
          </a:xfrm>
          <a:prstGeom prst="rect">
            <a:avLst/>
          </a:prstGeom>
          <a:noFill/>
        </p:spPr>
        <p:txBody>
          <a:bodyPr wrap="none" rtlCol="0">
            <a:spAutoFit/>
          </a:bodyPr>
          <a:lstStyle/>
          <a:p>
            <a:r>
              <a:rPr lang="en-US" dirty="0" smtClean="0">
                <a:solidFill>
                  <a:schemeClr val="bg1"/>
                </a:solidFill>
              </a:rPr>
              <a:t>2040 UTC</a:t>
            </a:r>
            <a:endParaRPr lang="en-US" dirty="0">
              <a:solidFill>
                <a:schemeClr val="bg1"/>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1600200"/>
            <a:ext cx="2475578" cy="2347021"/>
          </a:xfrm>
          <a:prstGeom prst="rect">
            <a:avLst/>
          </a:prstGeom>
          <a:noFill/>
          <a:ln w="25400">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7924800" y="1676400"/>
            <a:ext cx="886333" cy="307777"/>
          </a:xfrm>
          <a:prstGeom prst="rect">
            <a:avLst/>
          </a:prstGeom>
          <a:noFill/>
        </p:spPr>
        <p:txBody>
          <a:bodyPr wrap="none" rtlCol="0">
            <a:spAutoFit/>
          </a:bodyPr>
          <a:lstStyle/>
          <a:p>
            <a:r>
              <a:rPr lang="en-US" sz="1400" dirty="0" smtClean="0">
                <a:solidFill>
                  <a:schemeClr val="bg1"/>
                </a:solidFill>
              </a:rPr>
              <a:t>2038 UTC</a:t>
            </a:r>
            <a:endParaRPr lang="en-US" sz="1400" dirty="0">
              <a:solidFill>
                <a:schemeClr val="bg1"/>
              </a:solidFill>
            </a:endParaRPr>
          </a:p>
        </p:txBody>
      </p:sp>
      <p:sp>
        <p:nvSpPr>
          <p:cNvPr id="3" name="Freeform 2"/>
          <p:cNvSpPr/>
          <p:nvPr/>
        </p:nvSpPr>
        <p:spPr>
          <a:xfrm>
            <a:off x="4171950" y="1971675"/>
            <a:ext cx="1609725" cy="2019300"/>
          </a:xfrm>
          <a:custGeom>
            <a:avLst/>
            <a:gdLst>
              <a:gd name="connsiteX0" fmla="*/ 0 w 1609725"/>
              <a:gd name="connsiteY0" fmla="*/ 85725 h 2019300"/>
              <a:gd name="connsiteX1" fmla="*/ 285750 w 1609725"/>
              <a:gd name="connsiteY1" fmla="*/ 790575 h 2019300"/>
              <a:gd name="connsiteX2" fmla="*/ 438150 w 1609725"/>
              <a:gd name="connsiteY2" fmla="*/ 1114425 h 2019300"/>
              <a:gd name="connsiteX3" fmla="*/ 704850 w 1609725"/>
              <a:gd name="connsiteY3" fmla="*/ 1600200 h 2019300"/>
              <a:gd name="connsiteX4" fmla="*/ 981075 w 1609725"/>
              <a:gd name="connsiteY4" fmla="*/ 2019300 h 2019300"/>
              <a:gd name="connsiteX5" fmla="*/ 1428750 w 1609725"/>
              <a:gd name="connsiteY5" fmla="*/ 1876425 h 2019300"/>
              <a:gd name="connsiteX6" fmla="*/ 1390650 w 1609725"/>
              <a:gd name="connsiteY6" fmla="*/ 1514475 h 2019300"/>
              <a:gd name="connsiteX7" fmla="*/ 1609725 w 1609725"/>
              <a:gd name="connsiteY7" fmla="*/ 1038225 h 2019300"/>
              <a:gd name="connsiteX8" fmla="*/ 1419225 w 1609725"/>
              <a:gd name="connsiteY8" fmla="*/ 733425 h 2019300"/>
              <a:gd name="connsiteX9" fmla="*/ 1238250 w 1609725"/>
              <a:gd name="connsiteY9" fmla="*/ 495300 h 2019300"/>
              <a:gd name="connsiteX10" fmla="*/ 666750 w 1609725"/>
              <a:gd name="connsiteY10" fmla="*/ 0 h 2019300"/>
              <a:gd name="connsiteX11" fmla="*/ 0 w 1609725"/>
              <a:gd name="connsiteY11" fmla="*/ 85725 h 201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9725" h="2019300">
                <a:moveTo>
                  <a:pt x="0" y="85725"/>
                </a:moveTo>
                <a:lnTo>
                  <a:pt x="285750" y="790575"/>
                </a:lnTo>
                <a:lnTo>
                  <a:pt x="438150" y="1114425"/>
                </a:lnTo>
                <a:lnTo>
                  <a:pt x="704850" y="1600200"/>
                </a:lnTo>
                <a:lnTo>
                  <a:pt x="981075" y="2019300"/>
                </a:lnTo>
                <a:lnTo>
                  <a:pt x="1428750" y="1876425"/>
                </a:lnTo>
                <a:lnTo>
                  <a:pt x="1390650" y="1514475"/>
                </a:lnTo>
                <a:lnTo>
                  <a:pt x="1609725" y="1038225"/>
                </a:lnTo>
                <a:lnTo>
                  <a:pt x="1419225" y="733425"/>
                </a:lnTo>
                <a:lnTo>
                  <a:pt x="1238250" y="495300"/>
                </a:lnTo>
                <a:lnTo>
                  <a:pt x="666750" y="0"/>
                </a:lnTo>
                <a:lnTo>
                  <a:pt x="0" y="85725"/>
                </a:lnTo>
                <a:close/>
              </a:path>
            </a:pathLst>
          </a:custGeom>
          <a:noFill/>
          <a:ln w="635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400800" y="4336018"/>
            <a:ext cx="2462213" cy="584775"/>
          </a:xfrm>
          <a:prstGeom prst="rect">
            <a:avLst/>
          </a:prstGeom>
          <a:noFill/>
        </p:spPr>
        <p:txBody>
          <a:bodyPr wrap="none" rtlCol="0">
            <a:spAutoFit/>
          </a:bodyPr>
          <a:lstStyle/>
          <a:p>
            <a:pPr algn="ctr"/>
            <a:r>
              <a:rPr lang="en-US" b="1" dirty="0" smtClean="0">
                <a:solidFill>
                  <a:srgbClr val="00B0F0"/>
                </a:solidFill>
              </a:rPr>
              <a:t>Special Marine Warning</a:t>
            </a:r>
          </a:p>
          <a:p>
            <a:pPr algn="ctr"/>
            <a:r>
              <a:rPr lang="en-US" sz="1400" b="1" dirty="0" smtClean="0">
                <a:solidFill>
                  <a:srgbClr val="00B0F0"/>
                </a:solidFill>
              </a:rPr>
              <a:t>(for 34+ knot gusts)</a:t>
            </a:r>
            <a:endParaRPr lang="en-US" sz="1400" b="1" dirty="0">
              <a:solidFill>
                <a:srgbClr val="00B0F0"/>
              </a:solidFill>
            </a:endParaRPr>
          </a:p>
        </p:txBody>
      </p:sp>
      <p:cxnSp>
        <p:nvCxnSpPr>
          <p:cNvPr id="12" name="Straight Connector 11"/>
          <p:cNvCxnSpPr/>
          <p:nvPr/>
        </p:nvCxnSpPr>
        <p:spPr>
          <a:xfrm>
            <a:off x="5638800" y="3464196"/>
            <a:ext cx="990600" cy="871822"/>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3761117" y="2027208"/>
            <a:ext cx="1802921" cy="1552754"/>
          </a:xfrm>
          <a:custGeom>
            <a:avLst/>
            <a:gdLst>
              <a:gd name="connsiteX0" fmla="*/ 854015 w 1802921"/>
              <a:gd name="connsiteY0" fmla="*/ 0 h 1552754"/>
              <a:gd name="connsiteX1" fmla="*/ 0 w 1802921"/>
              <a:gd name="connsiteY1" fmla="*/ 94890 h 1552754"/>
              <a:gd name="connsiteX2" fmla="*/ 241540 w 1802921"/>
              <a:gd name="connsiteY2" fmla="*/ 931652 h 1552754"/>
              <a:gd name="connsiteX3" fmla="*/ 483079 w 1802921"/>
              <a:gd name="connsiteY3" fmla="*/ 1069675 h 1552754"/>
              <a:gd name="connsiteX4" fmla="*/ 569343 w 1802921"/>
              <a:gd name="connsiteY4" fmla="*/ 1552754 h 1552754"/>
              <a:gd name="connsiteX5" fmla="*/ 1561381 w 1802921"/>
              <a:gd name="connsiteY5" fmla="*/ 1475117 h 1552754"/>
              <a:gd name="connsiteX6" fmla="*/ 1630392 w 1802921"/>
              <a:gd name="connsiteY6" fmla="*/ 1199071 h 1552754"/>
              <a:gd name="connsiteX7" fmla="*/ 1802921 w 1802921"/>
              <a:gd name="connsiteY7" fmla="*/ 1086928 h 1552754"/>
              <a:gd name="connsiteX8" fmla="*/ 1639019 w 1802921"/>
              <a:gd name="connsiteY8" fmla="*/ 845388 h 1552754"/>
              <a:gd name="connsiteX9" fmla="*/ 1561381 w 1802921"/>
              <a:gd name="connsiteY9" fmla="*/ 672860 h 1552754"/>
              <a:gd name="connsiteX10" fmla="*/ 854015 w 1802921"/>
              <a:gd name="connsiteY10" fmla="*/ 0 h 1552754"/>
              <a:gd name="connsiteX0" fmla="*/ 854015 w 1802921"/>
              <a:gd name="connsiteY0" fmla="*/ 0 h 1552754"/>
              <a:gd name="connsiteX1" fmla="*/ 0 w 1802921"/>
              <a:gd name="connsiteY1" fmla="*/ 94890 h 1552754"/>
              <a:gd name="connsiteX2" fmla="*/ 129396 w 1802921"/>
              <a:gd name="connsiteY2" fmla="*/ 595222 h 1552754"/>
              <a:gd name="connsiteX3" fmla="*/ 241540 w 1802921"/>
              <a:gd name="connsiteY3" fmla="*/ 931652 h 1552754"/>
              <a:gd name="connsiteX4" fmla="*/ 483079 w 1802921"/>
              <a:gd name="connsiteY4" fmla="*/ 1069675 h 1552754"/>
              <a:gd name="connsiteX5" fmla="*/ 569343 w 1802921"/>
              <a:gd name="connsiteY5" fmla="*/ 1552754 h 1552754"/>
              <a:gd name="connsiteX6" fmla="*/ 1561381 w 1802921"/>
              <a:gd name="connsiteY6" fmla="*/ 1475117 h 1552754"/>
              <a:gd name="connsiteX7" fmla="*/ 1630392 w 1802921"/>
              <a:gd name="connsiteY7" fmla="*/ 1199071 h 1552754"/>
              <a:gd name="connsiteX8" fmla="*/ 1802921 w 1802921"/>
              <a:gd name="connsiteY8" fmla="*/ 1086928 h 1552754"/>
              <a:gd name="connsiteX9" fmla="*/ 1639019 w 1802921"/>
              <a:gd name="connsiteY9" fmla="*/ 845388 h 1552754"/>
              <a:gd name="connsiteX10" fmla="*/ 1561381 w 1802921"/>
              <a:gd name="connsiteY10" fmla="*/ 672860 h 1552754"/>
              <a:gd name="connsiteX11" fmla="*/ 854015 w 1802921"/>
              <a:gd name="connsiteY11" fmla="*/ 0 h 1552754"/>
              <a:gd name="connsiteX0" fmla="*/ 854015 w 1802921"/>
              <a:gd name="connsiteY0" fmla="*/ 0 h 1552754"/>
              <a:gd name="connsiteX1" fmla="*/ 0 w 1802921"/>
              <a:gd name="connsiteY1" fmla="*/ 94890 h 1552754"/>
              <a:gd name="connsiteX2" fmla="*/ 103517 w 1802921"/>
              <a:gd name="connsiteY2" fmla="*/ 681486 h 1552754"/>
              <a:gd name="connsiteX3" fmla="*/ 241540 w 1802921"/>
              <a:gd name="connsiteY3" fmla="*/ 931652 h 1552754"/>
              <a:gd name="connsiteX4" fmla="*/ 483079 w 1802921"/>
              <a:gd name="connsiteY4" fmla="*/ 1069675 h 1552754"/>
              <a:gd name="connsiteX5" fmla="*/ 569343 w 1802921"/>
              <a:gd name="connsiteY5" fmla="*/ 1552754 h 1552754"/>
              <a:gd name="connsiteX6" fmla="*/ 1561381 w 1802921"/>
              <a:gd name="connsiteY6" fmla="*/ 1475117 h 1552754"/>
              <a:gd name="connsiteX7" fmla="*/ 1630392 w 1802921"/>
              <a:gd name="connsiteY7" fmla="*/ 1199071 h 1552754"/>
              <a:gd name="connsiteX8" fmla="*/ 1802921 w 1802921"/>
              <a:gd name="connsiteY8" fmla="*/ 1086928 h 1552754"/>
              <a:gd name="connsiteX9" fmla="*/ 1639019 w 1802921"/>
              <a:gd name="connsiteY9" fmla="*/ 845388 h 1552754"/>
              <a:gd name="connsiteX10" fmla="*/ 1561381 w 1802921"/>
              <a:gd name="connsiteY10" fmla="*/ 672860 h 1552754"/>
              <a:gd name="connsiteX11" fmla="*/ 854015 w 1802921"/>
              <a:gd name="connsiteY11" fmla="*/ 0 h 155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2921" h="1552754">
                <a:moveTo>
                  <a:pt x="854015" y="0"/>
                </a:moveTo>
                <a:lnTo>
                  <a:pt x="0" y="94890"/>
                </a:lnTo>
                <a:lnTo>
                  <a:pt x="103517" y="681486"/>
                </a:lnTo>
                <a:lnTo>
                  <a:pt x="241540" y="931652"/>
                </a:lnTo>
                <a:lnTo>
                  <a:pt x="483079" y="1069675"/>
                </a:lnTo>
                <a:lnTo>
                  <a:pt x="569343" y="1552754"/>
                </a:lnTo>
                <a:lnTo>
                  <a:pt x="1561381" y="1475117"/>
                </a:lnTo>
                <a:lnTo>
                  <a:pt x="1630392" y="1199071"/>
                </a:lnTo>
                <a:lnTo>
                  <a:pt x="1802921" y="1086928"/>
                </a:lnTo>
                <a:lnTo>
                  <a:pt x="1639019" y="845388"/>
                </a:lnTo>
                <a:lnTo>
                  <a:pt x="1561381" y="672860"/>
                </a:lnTo>
                <a:lnTo>
                  <a:pt x="854015" y="0"/>
                </a:lnTo>
                <a:close/>
              </a:path>
            </a:pathLst>
          </a:cu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267200" y="685800"/>
            <a:ext cx="3101170" cy="584775"/>
          </a:xfrm>
          <a:prstGeom prst="rect">
            <a:avLst/>
          </a:prstGeom>
          <a:noFill/>
        </p:spPr>
        <p:txBody>
          <a:bodyPr wrap="none" rtlCol="0">
            <a:spAutoFit/>
          </a:bodyPr>
          <a:lstStyle/>
          <a:p>
            <a:pPr algn="ctr"/>
            <a:r>
              <a:rPr lang="en-US" b="1" dirty="0" smtClean="0">
                <a:solidFill>
                  <a:srgbClr val="FFFF00"/>
                </a:solidFill>
              </a:rPr>
              <a:t>Severe Thunderstorm Warning</a:t>
            </a:r>
          </a:p>
          <a:p>
            <a:pPr algn="ctr"/>
            <a:r>
              <a:rPr lang="en-US" sz="1400" b="1" dirty="0" smtClean="0">
                <a:solidFill>
                  <a:srgbClr val="FFFF00"/>
                </a:solidFill>
              </a:rPr>
              <a:t>(for 50+ knot gusts &amp; 1.0 inch hail)</a:t>
            </a:r>
            <a:endParaRPr lang="en-US" sz="1400" b="1" dirty="0">
              <a:solidFill>
                <a:srgbClr val="FFFF00"/>
              </a:solidFill>
            </a:endParaRPr>
          </a:p>
        </p:txBody>
      </p:sp>
      <p:cxnSp>
        <p:nvCxnSpPr>
          <p:cNvPr id="17" name="Straight Connector 16"/>
          <p:cNvCxnSpPr/>
          <p:nvPr/>
        </p:nvCxnSpPr>
        <p:spPr>
          <a:xfrm flipV="1">
            <a:off x="5105400" y="1347519"/>
            <a:ext cx="458638" cy="1152509"/>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52400" y="2514600"/>
            <a:ext cx="3124200" cy="4114800"/>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p:cNvSpPr txBox="1">
            <a:spLocks/>
          </p:cNvSpPr>
          <p:nvPr/>
        </p:nvSpPr>
        <p:spPr>
          <a:xfrm>
            <a:off x="152400" y="2590800"/>
            <a:ext cx="3124200" cy="40386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Additional CI indicated over north Brevard.  </a:t>
            </a:r>
            <a:r>
              <a:rPr lang="en-US" sz="1800" dirty="0" smtClean="0">
                <a:solidFill>
                  <a:srgbClr val="00B050"/>
                </a:solidFill>
              </a:rPr>
              <a:t>OK</a:t>
            </a:r>
          </a:p>
          <a:p>
            <a:r>
              <a:rPr lang="en-US" sz="1800" dirty="0" smtClean="0"/>
              <a:t>Additional CI not indicated over central or south Brevard.  </a:t>
            </a:r>
            <a:r>
              <a:rPr lang="en-US" sz="1800" dirty="0" smtClean="0">
                <a:solidFill>
                  <a:srgbClr val="00B050"/>
                </a:solidFill>
              </a:rPr>
              <a:t>OK(?)</a:t>
            </a:r>
          </a:p>
          <a:p>
            <a:r>
              <a:rPr lang="en-US" sz="1800" dirty="0" smtClean="0"/>
              <a:t>Additional CI not indicated over the adjacent coastal waters.  </a:t>
            </a:r>
            <a:r>
              <a:rPr lang="en-US" sz="1800" dirty="0" smtClean="0">
                <a:solidFill>
                  <a:srgbClr val="00B050"/>
                </a:solidFill>
              </a:rPr>
              <a:t>OK(?)</a:t>
            </a:r>
          </a:p>
          <a:p>
            <a:r>
              <a:rPr lang="en-US" sz="1800" dirty="0" smtClean="0">
                <a:solidFill>
                  <a:srgbClr val="C00000"/>
                </a:solidFill>
              </a:rPr>
              <a:t>WDM: Focus on existing </a:t>
            </a:r>
            <a:r>
              <a:rPr lang="en-US" sz="1800" u="sng" dirty="0" smtClean="0">
                <a:solidFill>
                  <a:srgbClr val="C00000"/>
                </a:solidFill>
              </a:rPr>
              <a:t>and</a:t>
            </a:r>
            <a:r>
              <a:rPr lang="en-US" sz="1800" dirty="0" smtClean="0">
                <a:solidFill>
                  <a:srgbClr val="C00000"/>
                </a:solidFill>
              </a:rPr>
              <a:t> developing storms  over north Brevard.</a:t>
            </a:r>
          </a:p>
          <a:p>
            <a:pPr lvl="1"/>
            <a:r>
              <a:rPr lang="en-US" sz="1400" dirty="0" smtClean="0"/>
              <a:t>CI doesn’t indicate potential strength or severity.</a:t>
            </a:r>
          </a:p>
          <a:p>
            <a:pPr lvl="1"/>
            <a:r>
              <a:rPr lang="en-US" sz="1400" dirty="0" smtClean="0"/>
              <a:t>CI doesn’t give more information about existing  (35+ </a:t>
            </a:r>
            <a:r>
              <a:rPr lang="en-US" sz="1400" dirty="0" err="1" smtClean="0"/>
              <a:t>dBZ</a:t>
            </a:r>
            <a:r>
              <a:rPr lang="en-US" sz="1400" dirty="0" smtClean="0"/>
              <a:t>) storms.</a:t>
            </a:r>
          </a:p>
        </p:txBody>
      </p:sp>
      <p:sp>
        <p:nvSpPr>
          <p:cNvPr id="5" name="TextBox 4"/>
          <p:cNvSpPr txBox="1"/>
          <p:nvPr/>
        </p:nvSpPr>
        <p:spPr>
          <a:xfrm rot="2359106">
            <a:off x="4240869" y="4076365"/>
            <a:ext cx="972702" cy="369332"/>
          </a:xfrm>
          <a:prstGeom prst="rect">
            <a:avLst/>
          </a:prstGeom>
          <a:noFill/>
        </p:spPr>
        <p:txBody>
          <a:bodyPr wrap="none" rtlCol="0">
            <a:spAutoFit/>
          </a:bodyPr>
          <a:lstStyle/>
          <a:p>
            <a:r>
              <a:rPr lang="en-US" b="1" dirty="0" smtClean="0">
                <a:solidFill>
                  <a:schemeClr val="bg1"/>
                </a:solidFill>
              </a:rPr>
              <a:t>Monitor</a:t>
            </a:r>
            <a:endParaRPr lang="en-US" b="1" dirty="0">
              <a:solidFill>
                <a:schemeClr val="bg1"/>
              </a:solidFill>
            </a:endParaRPr>
          </a:p>
        </p:txBody>
      </p:sp>
      <p:sp>
        <p:nvSpPr>
          <p:cNvPr id="2" name="Freeform 1"/>
          <p:cNvSpPr/>
          <p:nvPr/>
        </p:nvSpPr>
        <p:spPr>
          <a:xfrm>
            <a:off x="3390900" y="2714625"/>
            <a:ext cx="3200400" cy="2619375"/>
          </a:xfrm>
          <a:custGeom>
            <a:avLst/>
            <a:gdLst>
              <a:gd name="connsiteX0" fmla="*/ 419100 w 3200400"/>
              <a:gd name="connsiteY0" fmla="*/ 0 h 2619375"/>
              <a:gd name="connsiteX1" fmla="*/ 0 w 3200400"/>
              <a:gd name="connsiteY1" fmla="*/ 47625 h 2619375"/>
              <a:gd name="connsiteX2" fmla="*/ 171450 w 3200400"/>
              <a:gd name="connsiteY2" fmla="*/ 923925 h 2619375"/>
              <a:gd name="connsiteX3" fmla="*/ 352425 w 3200400"/>
              <a:gd name="connsiteY3" fmla="*/ 1905000 h 2619375"/>
              <a:gd name="connsiteX4" fmla="*/ 1066800 w 3200400"/>
              <a:gd name="connsiteY4" fmla="*/ 1838325 h 2619375"/>
              <a:gd name="connsiteX5" fmla="*/ 1190625 w 3200400"/>
              <a:gd name="connsiteY5" fmla="*/ 2619375 h 2619375"/>
              <a:gd name="connsiteX6" fmla="*/ 3200400 w 3200400"/>
              <a:gd name="connsiteY6" fmla="*/ 2438400 h 2619375"/>
              <a:gd name="connsiteX7" fmla="*/ 2257425 w 3200400"/>
              <a:gd name="connsiteY7" fmla="*/ 1181100 h 2619375"/>
              <a:gd name="connsiteX8" fmla="*/ 1743075 w 3200400"/>
              <a:gd name="connsiteY8" fmla="*/ 1343025 h 2619375"/>
              <a:gd name="connsiteX9" fmla="*/ 1447800 w 3200400"/>
              <a:gd name="connsiteY9" fmla="*/ 885825 h 2619375"/>
              <a:gd name="connsiteX10" fmla="*/ 895350 w 3200400"/>
              <a:gd name="connsiteY10" fmla="*/ 914400 h 2619375"/>
              <a:gd name="connsiteX11" fmla="*/ 828675 w 3200400"/>
              <a:gd name="connsiteY11" fmla="*/ 438150 h 2619375"/>
              <a:gd name="connsiteX12" fmla="*/ 561975 w 3200400"/>
              <a:gd name="connsiteY12" fmla="*/ 285750 h 2619375"/>
              <a:gd name="connsiteX13" fmla="*/ 419100 w 3200400"/>
              <a:gd name="connsiteY13" fmla="*/ 0 h 261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00400" h="2619375">
                <a:moveTo>
                  <a:pt x="419100" y="0"/>
                </a:moveTo>
                <a:lnTo>
                  <a:pt x="0" y="47625"/>
                </a:lnTo>
                <a:lnTo>
                  <a:pt x="171450" y="923925"/>
                </a:lnTo>
                <a:lnTo>
                  <a:pt x="352425" y="1905000"/>
                </a:lnTo>
                <a:lnTo>
                  <a:pt x="1066800" y="1838325"/>
                </a:lnTo>
                <a:lnTo>
                  <a:pt x="1190625" y="2619375"/>
                </a:lnTo>
                <a:lnTo>
                  <a:pt x="3200400" y="2438400"/>
                </a:lnTo>
                <a:lnTo>
                  <a:pt x="2257425" y="1181100"/>
                </a:lnTo>
                <a:lnTo>
                  <a:pt x="1743075" y="1343025"/>
                </a:lnTo>
                <a:lnTo>
                  <a:pt x="1447800" y="885825"/>
                </a:lnTo>
                <a:lnTo>
                  <a:pt x="895350" y="914400"/>
                </a:lnTo>
                <a:lnTo>
                  <a:pt x="828675" y="438150"/>
                </a:lnTo>
                <a:lnTo>
                  <a:pt x="561975" y="285750"/>
                </a:lnTo>
                <a:lnTo>
                  <a:pt x="419100" y="0"/>
                </a:lnTo>
                <a:close/>
              </a:path>
            </a:pathLst>
          </a:cu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13397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effectLst>
                  <a:outerShdw blurRad="38100" dist="38100" dir="2700000" algn="tl">
                    <a:srgbClr val="000000">
                      <a:alpha val="43137"/>
                    </a:srgbClr>
                  </a:outerShdw>
                </a:effectLst>
              </a:rPr>
              <a:t>Applied Science Research</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143000"/>
            <a:ext cx="8305800" cy="4876800"/>
          </a:xfrm>
        </p:spPr>
        <p:txBody>
          <a:bodyPr>
            <a:normAutofit/>
          </a:bodyPr>
          <a:lstStyle/>
          <a:p>
            <a:r>
              <a:rPr lang="en-US" sz="2800" b="1" u="sng" dirty="0" smtClean="0"/>
              <a:t>Focus of Collaboration</a:t>
            </a:r>
            <a:r>
              <a:rPr lang="en-US" sz="2800" b="1" dirty="0" smtClean="0"/>
              <a:t>: </a:t>
            </a:r>
            <a:r>
              <a:rPr lang="en-US" sz="2800" dirty="0" smtClean="0"/>
              <a:t>To challenge the usefulness of the </a:t>
            </a:r>
            <a:r>
              <a:rPr lang="en-US" sz="2800" b="1" i="1" dirty="0" smtClean="0">
                <a:solidFill>
                  <a:srgbClr val="C00000"/>
                </a:solidFill>
              </a:rPr>
              <a:t>Convective Initiation (CI) </a:t>
            </a:r>
            <a:r>
              <a:rPr lang="en-US" sz="2800" dirty="0" smtClean="0"/>
              <a:t>and the </a:t>
            </a:r>
            <a:r>
              <a:rPr lang="en-US" sz="2800" b="1" i="1" dirty="0">
                <a:solidFill>
                  <a:srgbClr val="C00000"/>
                </a:solidFill>
              </a:rPr>
              <a:t>T</a:t>
            </a:r>
            <a:r>
              <a:rPr lang="en-US" sz="2800" b="1" i="1" dirty="0" smtClean="0">
                <a:solidFill>
                  <a:srgbClr val="C00000"/>
                </a:solidFill>
              </a:rPr>
              <a:t>otal Lightning Source Density (LDAR)</a:t>
            </a:r>
            <a:r>
              <a:rPr lang="en-US" sz="2800" b="1" i="1" dirty="0" smtClean="0">
                <a:solidFill>
                  <a:srgbClr val="FF0000"/>
                </a:solidFill>
              </a:rPr>
              <a:t> </a:t>
            </a:r>
            <a:r>
              <a:rPr lang="en-US" sz="2800" dirty="0" smtClean="0"/>
              <a:t>products within the WFO Melbourne warning decision-making process.</a:t>
            </a:r>
          </a:p>
          <a:p>
            <a:pPr lvl="1"/>
            <a:r>
              <a:rPr lang="en-US" sz="2400" b="1" u="sng" dirty="0" smtClean="0"/>
              <a:t>Perspective</a:t>
            </a:r>
            <a:r>
              <a:rPr lang="en-US" sz="2400" b="1" dirty="0" smtClean="0"/>
              <a:t>:</a:t>
            </a:r>
            <a:r>
              <a:rPr lang="en-US" sz="2400" dirty="0" smtClean="0"/>
              <a:t> An operations context which assumes the eventual routine availability of 5-minute satellite data and 1-minute total lightning data.</a:t>
            </a:r>
          </a:p>
          <a:p>
            <a:r>
              <a:rPr lang="en-US" sz="2800" b="1" u="sng" dirty="0" smtClean="0"/>
              <a:t>Two Case Studies</a:t>
            </a:r>
            <a:r>
              <a:rPr lang="en-US" sz="2800" b="1" dirty="0" smtClean="0"/>
              <a:t>: </a:t>
            </a:r>
            <a:r>
              <a:rPr lang="en-US" sz="2800" dirty="0" smtClean="0"/>
              <a:t>Two separate, but similar, events involving isolated severe storms over Brevard County during the warm/wet season.</a:t>
            </a:r>
          </a:p>
        </p:txBody>
      </p:sp>
      <p:sp>
        <p:nvSpPr>
          <p:cNvPr id="4" name="TextBox 3"/>
          <p:cNvSpPr txBox="1"/>
          <p:nvPr/>
        </p:nvSpPr>
        <p:spPr>
          <a:xfrm>
            <a:off x="4572000" y="6183094"/>
            <a:ext cx="4267200" cy="523220"/>
          </a:xfrm>
          <a:prstGeom prst="rect">
            <a:avLst/>
          </a:prstGeom>
          <a:noFill/>
        </p:spPr>
        <p:txBody>
          <a:bodyPr wrap="square" rtlCol="0">
            <a:spAutoFit/>
          </a:bodyPr>
          <a:lstStyle/>
          <a:p>
            <a:r>
              <a:rPr lang="en-US" sz="1400" i="1" dirty="0" smtClean="0"/>
              <a:t>Note: Convective Initiation Products provided by University of Alabama - Huntsville through NASA/</a:t>
            </a:r>
            <a:r>
              <a:rPr lang="en-US" sz="1400" i="1" dirty="0" err="1" smtClean="0"/>
              <a:t>SPoRT</a:t>
            </a:r>
            <a:r>
              <a:rPr lang="en-US" sz="1400" i="1" dirty="0" smtClean="0"/>
              <a:t>.</a:t>
            </a:r>
            <a:endParaRPr lang="en-US" sz="1400" i="1" dirty="0"/>
          </a:p>
        </p:txBody>
      </p:sp>
    </p:spTree>
    <p:extLst>
      <p:ext uri="{BB962C8B-B14F-4D97-AF65-F5344CB8AC3E}">
        <p14:creationId xmlns:p14="http://schemas.microsoft.com/office/powerpoint/2010/main" val="10524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effectLst>
                  <a:outerShdw blurRad="38100" dist="38100" dir="2700000" algn="tl">
                    <a:srgbClr val="000000">
                      <a:alpha val="43137"/>
                    </a:srgbClr>
                  </a:outerShdw>
                </a:effectLst>
              </a:rPr>
              <a:t>Operational Decision</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8382000" cy="5257800"/>
          </a:xfrm>
        </p:spPr>
        <p:txBody>
          <a:bodyPr>
            <a:normAutofit/>
          </a:bodyPr>
          <a:lstStyle/>
          <a:p>
            <a:r>
              <a:rPr lang="en-US" sz="2800" b="1" dirty="0" smtClean="0">
                <a:solidFill>
                  <a:srgbClr val="0070C0"/>
                </a:solidFill>
              </a:rPr>
              <a:t>WDM: Warning Lead Time </a:t>
            </a:r>
          </a:p>
          <a:p>
            <a:pPr lvl="1"/>
            <a:r>
              <a:rPr lang="en-US" sz="2400" b="1" u="sng" dirty="0" smtClean="0"/>
              <a:t>Question</a:t>
            </a:r>
            <a:r>
              <a:rPr lang="en-US" sz="2400" b="1" dirty="0" smtClean="0"/>
              <a:t>:</a:t>
            </a:r>
            <a:r>
              <a:rPr lang="en-US" sz="2400" dirty="0" smtClean="0"/>
              <a:t> Using threshold values </a:t>
            </a:r>
            <a:r>
              <a:rPr lang="en-US" sz="2400" b="1" dirty="0" smtClean="0">
                <a:solidFill>
                  <a:srgbClr val="C00000"/>
                </a:solidFill>
              </a:rPr>
              <a:t>around 80-100</a:t>
            </a:r>
            <a:r>
              <a:rPr lang="en-US" sz="2400" dirty="0" smtClean="0"/>
              <a:t> </a:t>
            </a:r>
            <a:r>
              <a:rPr lang="en-US" sz="2400" b="1" dirty="0" smtClean="0">
                <a:solidFill>
                  <a:srgbClr val="C00000"/>
                </a:solidFill>
              </a:rPr>
              <a:t>sources per minute</a:t>
            </a:r>
            <a:r>
              <a:rPr lang="en-US" sz="2400" dirty="0" smtClean="0"/>
              <a:t> (layer; columnar) as those of relative significance during the Peninsular Florida wet season for strong to marginally severe storms, can the total lightning signal offer increased confidence toward issuing the </a:t>
            </a:r>
            <a:r>
              <a:rPr lang="en-US" sz="2400" b="1" dirty="0" smtClean="0"/>
              <a:t>SVR</a:t>
            </a:r>
            <a:r>
              <a:rPr lang="en-US" sz="2400" dirty="0" smtClean="0"/>
              <a:t> early in the 4:38-4:43 PM window or perhaps just before?</a:t>
            </a:r>
          </a:p>
          <a:p>
            <a:pPr lvl="2"/>
            <a:r>
              <a:rPr lang="en-US" dirty="0" smtClean="0"/>
              <a:t>That is, can total lightning data serve as an effective complement to radar data for warning decision-making to positively effect POD, FAR, and LT? </a:t>
            </a:r>
          </a:p>
          <a:p>
            <a:pPr lvl="1"/>
            <a:r>
              <a:rPr lang="en-US" sz="2400" b="1" u="sng" dirty="0" smtClean="0"/>
              <a:t>Question</a:t>
            </a:r>
            <a:r>
              <a:rPr lang="en-US" sz="2400" b="1" dirty="0" smtClean="0"/>
              <a:t>:</a:t>
            </a:r>
            <a:r>
              <a:rPr lang="en-US" sz="2400" dirty="0" smtClean="0"/>
              <a:t> Also, using LDAR, might a Significant Weather Advisory (</a:t>
            </a:r>
            <a:r>
              <a:rPr lang="en-US" sz="2400" b="1" dirty="0" smtClean="0"/>
              <a:t>SPS</a:t>
            </a:r>
            <a:r>
              <a:rPr lang="en-US" sz="2400" dirty="0" smtClean="0"/>
              <a:t>) be otherwise prompted in advance of the SVR highlighting the potential for strong/severe storms? </a:t>
            </a:r>
          </a:p>
        </p:txBody>
      </p:sp>
      <p:sp>
        <p:nvSpPr>
          <p:cNvPr id="5" name="TextBox 4"/>
          <p:cNvSpPr txBox="1"/>
          <p:nvPr/>
        </p:nvSpPr>
        <p:spPr>
          <a:xfrm>
            <a:off x="3133176" y="838200"/>
            <a:ext cx="2886624" cy="461665"/>
          </a:xfrm>
          <a:prstGeom prst="rect">
            <a:avLst/>
          </a:prstGeom>
          <a:noFill/>
        </p:spPr>
        <p:txBody>
          <a:bodyPr wrap="none" rtlCol="0">
            <a:spAutoFit/>
          </a:bodyPr>
          <a:lstStyle/>
          <a:p>
            <a:r>
              <a:rPr lang="en-US" sz="2400" b="1" i="1" dirty="0" smtClean="0">
                <a:effectLst>
                  <a:outerShdw blurRad="38100" dist="38100" dir="2700000" algn="tl">
                    <a:srgbClr val="000000">
                      <a:alpha val="43137"/>
                    </a:srgbClr>
                  </a:outerShdw>
                </a:effectLst>
              </a:rPr>
              <a:t>Using LDAR for WDM</a:t>
            </a:r>
            <a:endParaRPr lang="en-US" sz="24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7794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effectLst>
                  <a:outerShdw blurRad="38100" dist="38100" dir="2700000" algn="tl">
                    <a:srgbClr val="000000">
                      <a:alpha val="43137"/>
                    </a:srgbClr>
                  </a:outerShdw>
                </a:effectLst>
              </a:rPr>
              <a:t>Operational Decision</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570037"/>
            <a:ext cx="8229600" cy="4525963"/>
          </a:xfrm>
        </p:spPr>
        <p:txBody>
          <a:bodyPr>
            <a:normAutofit lnSpcReduction="10000"/>
          </a:bodyPr>
          <a:lstStyle/>
          <a:p>
            <a:r>
              <a:rPr lang="en-US" b="1" dirty="0" smtClean="0">
                <a:solidFill>
                  <a:srgbClr val="0070C0"/>
                </a:solidFill>
              </a:rPr>
              <a:t>Caveats: </a:t>
            </a:r>
          </a:p>
          <a:p>
            <a:pPr lvl="1"/>
            <a:r>
              <a:rPr lang="en-US" dirty="0" smtClean="0"/>
              <a:t>WFO Melbourne currently receives total lightning (LDAR) data in two ways:</a:t>
            </a:r>
          </a:p>
          <a:p>
            <a:pPr marL="1371600" lvl="2" indent="-457200">
              <a:buFont typeface="+mj-lt"/>
              <a:buAutoNum type="arabicPeriod"/>
            </a:pPr>
            <a:r>
              <a:rPr lang="en-US" dirty="0" smtClean="0"/>
              <a:t>Raw source plots from a direct feed with NASA/KSC and USAF/45WS.  No time lag; minimal data interrogation or alternative display techniques;            on a separate stand-alone workstation.</a:t>
            </a:r>
          </a:p>
          <a:p>
            <a:pPr marL="1371600" lvl="2" indent="-457200">
              <a:buFont typeface="+mj-lt"/>
              <a:buAutoNum type="arabicPeriod"/>
            </a:pPr>
            <a:r>
              <a:rPr lang="en-US" dirty="0" smtClean="0"/>
              <a:t>Processed source densities from NASA/</a:t>
            </a:r>
            <a:r>
              <a:rPr lang="en-US" dirty="0" err="1" smtClean="0"/>
              <a:t>SPoRT</a:t>
            </a:r>
            <a:r>
              <a:rPr lang="en-US" dirty="0" smtClean="0"/>
              <a:t>.  Several minute time lag; aspects of data interrogation and imaging functionality (e.g., source densities); on AWIPS.  </a:t>
            </a:r>
            <a:endParaRPr lang="en-US" dirty="0"/>
          </a:p>
        </p:txBody>
      </p:sp>
      <p:sp>
        <p:nvSpPr>
          <p:cNvPr id="4" name="TextBox 3"/>
          <p:cNvSpPr txBox="1"/>
          <p:nvPr/>
        </p:nvSpPr>
        <p:spPr>
          <a:xfrm>
            <a:off x="3133176" y="838200"/>
            <a:ext cx="2886624" cy="461665"/>
          </a:xfrm>
          <a:prstGeom prst="rect">
            <a:avLst/>
          </a:prstGeom>
          <a:noFill/>
        </p:spPr>
        <p:txBody>
          <a:bodyPr wrap="none" rtlCol="0">
            <a:spAutoFit/>
          </a:bodyPr>
          <a:lstStyle/>
          <a:p>
            <a:r>
              <a:rPr lang="en-US" sz="2400" b="1" i="1" dirty="0" smtClean="0">
                <a:effectLst>
                  <a:outerShdw blurRad="38100" dist="38100" dir="2700000" algn="tl">
                    <a:srgbClr val="000000">
                      <a:alpha val="43137"/>
                    </a:srgbClr>
                  </a:outerShdw>
                </a:effectLst>
              </a:rPr>
              <a:t>Using LDAR for WDM</a:t>
            </a:r>
            <a:endParaRPr lang="en-US" sz="24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654709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552" y="1"/>
            <a:ext cx="7242048" cy="6844299"/>
          </a:xfrm>
          <a:prstGeom prst="rect">
            <a:avLst/>
          </a:prstGeom>
        </p:spPr>
      </p:pic>
      <p:sp>
        <p:nvSpPr>
          <p:cNvPr id="4" name="Rectangle 3"/>
          <p:cNvSpPr/>
          <p:nvPr/>
        </p:nvSpPr>
        <p:spPr>
          <a:xfrm>
            <a:off x="1219200" y="4800600"/>
            <a:ext cx="5029200" cy="1676400"/>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1222612" y="4800600"/>
            <a:ext cx="5025788" cy="16764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Total lightning values pulse to near, and at times over, </a:t>
            </a:r>
            <a:r>
              <a:rPr lang="en-US" sz="1800" dirty="0" smtClean="0"/>
              <a:t>80-90 </a:t>
            </a:r>
            <a:r>
              <a:rPr lang="en-US" sz="1800" dirty="0" smtClean="0"/>
              <a:t>sources per minute 5 to 10 minutes prior to  438 PM.  Suspicions are clearly raised. </a:t>
            </a:r>
          </a:p>
          <a:p>
            <a:r>
              <a:rPr lang="en-US" sz="1800" dirty="0" smtClean="0"/>
              <a:t>Total lightning signals can help appreciate the relative strength of the updraft(s), especially in the anxious time between volume scans.</a:t>
            </a:r>
          </a:p>
        </p:txBody>
      </p:sp>
      <p:sp>
        <p:nvSpPr>
          <p:cNvPr id="3" name="TextBox 2"/>
          <p:cNvSpPr txBox="1"/>
          <p:nvPr/>
        </p:nvSpPr>
        <p:spPr>
          <a:xfrm>
            <a:off x="1788978" y="372070"/>
            <a:ext cx="6059622" cy="1477328"/>
          </a:xfrm>
          <a:prstGeom prst="rect">
            <a:avLst/>
          </a:prstGeom>
          <a:noFill/>
        </p:spPr>
        <p:txBody>
          <a:bodyPr wrap="square" rtlCol="0">
            <a:spAutoFit/>
          </a:bodyPr>
          <a:lstStyle/>
          <a:p>
            <a:r>
              <a:rPr lang="en-US" b="1" dirty="0" smtClean="0">
                <a:solidFill>
                  <a:schemeClr val="bg1"/>
                </a:solidFill>
              </a:rPr>
              <a:t>Prior to a radar-only based warning, LDAR would certainly give forecasters a </a:t>
            </a:r>
            <a:r>
              <a:rPr lang="en-US" b="1" i="1" dirty="0" smtClean="0">
                <a:solidFill>
                  <a:schemeClr val="bg1"/>
                </a:solidFill>
              </a:rPr>
              <a:t>“heads-up”</a:t>
            </a:r>
            <a:r>
              <a:rPr lang="en-US" b="1" dirty="0" smtClean="0">
                <a:solidFill>
                  <a:schemeClr val="bg1"/>
                </a:solidFill>
              </a:rPr>
              <a:t> for an advanced SPS.  It would also help tip the WDM scales by complementing information from the 438 PM radar scan, or perhaps even provide a few minutes of Lead Time beforehand.    </a:t>
            </a:r>
            <a:endParaRPr lang="en-US" b="1" dirty="0">
              <a:solidFill>
                <a:schemeClr val="bg1"/>
              </a:solidFill>
            </a:endParaRPr>
          </a:p>
        </p:txBody>
      </p:sp>
      <p:sp>
        <p:nvSpPr>
          <p:cNvPr id="6" name="TextBox 5"/>
          <p:cNvSpPr txBox="1"/>
          <p:nvPr/>
        </p:nvSpPr>
        <p:spPr>
          <a:xfrm>
            <a:off x="1219200" y="3400961"/>
            <a:ext cx="1455848" cy="1323439"/>
          </a:xfrm>
          <a:prstGeom prst="rect">
            <a:avLst/>
          </a:prstGeom>
          <a:noFill/>
        </p:spPr>
        <p:txBody>
          <a:bodyPr wrap="none" rtlCol="0">
            <a:spAutoFit/>
          </a:bodyPr>
          <a:lstStyle/>
          <a:p>
            <a:r>
              <a:rPr lang="en-US" sz="4000" b="1" dirty="0" smtClean="0">
                <a:solidFill>
                  <a:srgbClr val="FFFF00"/>
                </a:solidFill>
                <a:effectLst>
                  <a:outerShdw blurRad="38100" dist="38100" dir="2700000" algn="tl">
                    <a:srgbClr val="000000">
                      <a:alpha val="43137"/>
                    </a:srgbClr>
                  </a:outerShdw>
                </a:effectLst>
              </a:rPr>
              <a:t>Y E S !</a:t>
            </a:r>
          </a:p>
          <a:p>
            <a:r>
              <a:rPr lang="en-US" sz="4000" b="1" dirty="0" smtClean="0">
                <a:solidFill>
                  <a:srgbClr val="FFFF00"/>
                </a:solidFill>
                <a:effectLst>
                  <a:outerShdw blurRad="38100" dist="38100" dir="2700000" algn="tl">
                    <a:srgbClr val="000000">
                      <a:alpha val="43137"/>
                    </a:srgbClr>
                  </a:outerShdw>
                </a:effectLst>
              </a:rPr>
              <a:t>Y E S !</a:t>
            </a:r>
            <a:endParaRPr lang="en-US" sz="4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3175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effectLst>
                  <a:outerShdw blurRad="38100" dist="38100" dir="2700000" algn="tl">
                    <a:srgbClr val="000000">
                      <a:alpha val="43137"/>
                    </a:srgbClr>
                  </a:outerShdw>
                </a:effectLst>
              </a:rPr>
              <a:t>Operational Decision</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8153400" cy="4648200"/>
          </a:xfrm>
        </p:spPr>
        <p:txBody>
          <a:bodyPr>
            <a:normAutofit lnSpcReduction="10000"/>
          </a:bodyPr>
          <a:lstStyle/>
          <a:p>
            <a:r>
              <a:rPr lang="en-US" sz="2800" b="1" dirty="0" smtClean="0">
                <a:solidFill>
                  <a:srgbClr val="0070C0"/>
                </a:solidFill>
              </a:rPr>
              <a:t>WDM: Warning Continuance</a:t>
            </a:r>
          </a:p>
          <a:p>
            <a:pPr lvl="1"/>
            <a:r>
              <a:rPr lang="en-US" sz="2400" b="1" u="sng" dirty="0" smtClean="0"/>
              <a:t>Question</a:t>
            </a:r>
            <a:r>
              <a:rPr lang="en-US" sz="2400" b="1" dirty="0" smtClean="0"/>
              <a:t>:</a:t>
            </a:r>
            <a:r>
              <a:rPr lang="en-US" sz="2400" dirty="0" smtClean="0"/>
              <a:t> Using values which </a:t>
            </a:r>
            <a:r>
              <a:rPr lang="en-US" sz="2400" b="1" dirty="0" smtClean="0">
                <a:solidFill>
                  <a:srgbClr val="C00000"/>
                </a:solidFill>
              </a:rPr>
              <a:t>far exceed </a:t>
            </a:r>
            <a:r>
              <a:rPr lang="en-US" sz="2400" b="1" dirty="0" smtClean="0">
                <a:solidFill>
                  <a:srgbClr val="C00000"/>
                </a:solidFill>
              </a:rPr>
              <a:t>80-90 sources </a:t>
            </a:r>
            <a:r>
              <a:rPr lang="en-US" sz="2400" b="1" dirty="0" smtClean="0">
                <a:solidFill>
                  <a:srgbClr val="C00000"/>
                </a:solidFill>
              </a:rPr>
              <a:t>per minute</a:t>
            </a:r>
            <a:r>
              <a:rPr lang="en-US" sz="2400" dirty="0" smtClean="0"/>
              <a:t> (especially if realized within perceived “jumps”) as those of relative significance for severe storms during the Peninsular Florida wet season, could the total lightning data have given indication of the recurrence and location of severe weather potential enough for an enhanced </a:t>
            </a:r>
            <a:r>
              <a:rPr lang="en-US" sz="2400" b="1" dirty="0" smtClean="0"/>
              <a:t>SVS</a:t>
            </a:r>
            <a:r>
              <a:rPr lang="en-US" sz="2400" dirty="0" smtClean="0"/>
              <a:t> narrative as to update the original warning information?</a:t>
            </a:r>
          </a:p>
          <a:p>
            <a:pPr lvl="2"/>
            <a:r>
              <a:rPr lang="en-US" dirty="0" smtClean="0"/>
              <a:t>If so, what might be said around 458 PM EDT         (2058 UTC)?  Can any of the original SVR polygon be confidently trimmed? </a:t>
            </a:r>
            <a:endParaRPr lang="en-US" dirty="0"/>
          </a:p>
        </p:txBody>
      </p:sp>
      <p:sp>
        <p:nvSpPr>
          <p:cNvPr id="4" name="TextBox 3"/>
          <p:cNvSpPr txBox="1"/>
          <p:nvPr/>
        </p:nvSpPr>
        <p:spPr>
          <a:xfrm>
            <a:off x="3133176" y="838200"/>
            <a:ext cx="2886624" cy="461665"/>
          </a:xfrm>
          <a:prstGeom prst="rect">
            <a:avLst/>
          </a:prstGeom>
          <a:noFill/>
        </p:spPr>
        <p:txBody>
          <a:bodyPr wrap="none" rtlCol="0">
            <a:spAutoFit/>
          </a:bodyPr>
          <a:lstStyle/>
          <a:p>
            <a:r>
              <a:rPr lang="en-US" sz="2400" b="1" i="1" dirty="0" smtClean="0">
                <a:effectLst>
                  <a:outerShdw blurRad="38100" dist="38100" dir="2700000" algn="tl">
                    <a:srgbClr val="000000">
                      <a:alpha val="43137"/>
                    </a:srgbClr>
                  </a:outerShdw>
                </a:effectLst>
              </a:rPr>
              <a:t>Using LDAR for WDM</a:t>
            </a:r>
            <a:endParaRPr lang="en-US" sz="24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227847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0"/>
            <a:ext cx="7239000" cy="6869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19200" y="4800600"/>
            <a:ext cx="5029200" cy="1676400"/>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p:cNvSpPr txBox="1">
            <a:spLocks/>
          </p:cNvSpPr>
          <p:nvPr/>
        </p:nvSpPr>
        <p:spPr>
          <a:xfrm>
            <a:off x="1222612" y="4800600"/>
            <a:ext cx="5025788" cy="16764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Total lightning values pulse well over </a:t>
            </a:r>
            <a:r>
              <a:rPr lang="en-US" sz="1800" dirty="0" smtClean="0"/>
              <a:t>80-90 </a:t>
            </a:r>
            <a:r>
              <a:rPr lang="en-US" sz="1800" dirty="0" smtClean="0"/>
              <a:t>sources per minute at 458 PM </a:t>
            </a:r>
            <a:r>
              <a:rPr lang="en-US" sz="1800" dirty="0" smtClean="0"/>
              <a:t>EDT</a:t>
            </a:r>
            <a:r>
              <a:rPr lang="en-US" sz="1800" dirty="0" smtClean="0"/>
              <a:t>.   </a:t>
            </a:r>
          </a:p>
          <a:p>
            <a:r>
              <a:rPr lang="en-US" sz="1800" dirty="0" smtClean="0"/>
              <a:t>Severe weather manifestation is focused in vicinity of Mims where large (but not giant) hail is likely falling teamed with severe wind gusts emanating south and east.</a:t>
            </a:r>
          </a:p>
        </p:txBody>
      </p:sp>
      <p:sp>
        <p:nvSpPr>
          <p:cNvPr id="2" name="TextBox 1"/>
          <p:cNvSpPr txBox="1"/>
          <p:nvPr/>
        </p:nvSpPr>
        <p:spPr>
          <a:xfrm>
            <a:off x="1752600" y="457200"/>
            <a:ext cx="6096000" cy="923330"/>
          </a:xfrm>
          <a:prstGeom prst="rect">
            <a:avLst/>
          </a:prstGeom>
          <a:noFill/>
        </p:spPr>
        <p:txBody>
          <a:bodyPr wrap="square" rtlCol="0">
            <a:spAutoFit/>
          </a:bodyPr>
          <a:lstStyle/>
          <a:p>
            <a:r>
              <a:rPr lang="en-US" b="1" dirty="0" smtClean="0">
                <a:solidFill>
                  <a:schemeClr val="bg1"/>
                </a:solidFill>
              </a:rPr>
              <a:t>So, the back (north) edge of the initial warning polygon can be trimmed, even though thunder/lightning is still present there. </a:t>
            </a:r>
          </a:p>
          <a:p>
            <a:r>
              <a:rPr lang="en-US" dirty="0" smtClean="0"/>
              <a:t> </a:t>
            </a:r>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981200"/>
            <a:ext cx="1143000" cy="1104900"/>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219200" y="4016514"/>
            <a:ext cx="1455848" cy="707886"/>
          </a:xfrm>
          <a:prstGeom prst="rect">
            <a:avLst/>
          </a:prstGeom>
          <a:noFill/>
        </p:spPr>
        <p:txBody>
          <a:bodyPr wrap="none" rtlCol="0">
            <a:spAutoFit/>
          </a:bodyPr>
          <a:lstStyle/>
          <a:p>
            <a:r>
              <a:rPr lang="en-US" sz="4000" b="1" dirty="0" smtClean="0">
                <a:solidFill>
                  <a:srgbClr val="FFFF00"/>
                </a:solidFill>
                <a:effectLst>
                  <a:outerShdw blurRad="38100" dist="38100" dir="2700000" algn="tl">
                    <a:srgbClr val="000000">
                      <a:alpha val="43137"/>
                    </a:srgbClr>
                  </a:outerShdw>
                </a:effectLst>
              </a:rPr>
              <a:t>Y E S !</a:t>
            </a:r>
            <a:endParaRPr lang="en-US" sz="4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2234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552" y="1"/>
            <a:ext cx="7242048" cy="6844299"/>
          </a:xfrm>
          <a:prstGeom prst="rect">
            <a:avLst/>
          </a:prstGeom>
        </p:spPr>
      </p:pic>
      <p:sp>
        <p:nvSpPr>
          <p:cNvPr id="3" name="Rectangle 2"/>
          <p:cNvSpPr/>
          <p:nvPr/>
        </p:nvSpPr>
        <p:spPr>
          <a:xfrm>
            <a:off x="943727" y="11545"/>
            <a:ext cx="1700182" cy="762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219200" y="4800600"/>
            <a:ext cx="5029200" cy="1676400"/>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1222612" y="4800600"/>
            <a:ext cx="5025788" cy="1676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A loop of the total lightning signal from 438 PM (earliest radar-based SVR) to 458 PM EST.  </a:t>
            </a:r>
          </a:p>
          <a:p>
            <a:r>
              <a:rPr lang="en-US" sz="1800" dirty="0" smtClean="0"/>
              <a:t>During this time, there are 21 frames of total lightning information but only 5 frames of radar information.  </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0"/>
            <a:ext cx="3600450" cy="19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752600" y="457200"/>
            <a:ext cx="6096000" cy="923330"/>
          </a:xfrm>
          <a:prstGeom prst="rect">
            <a:avLst/>
          </a:prstGeom>
          <a:noFill/>
        </p:spPr>
        <p:txBody>
          <a:bodyPr wrap="square" rtlCol="0">
            <a:spAutoFit/>
          </a:bodyPr>
          <a:lstStyle/>
          <a:p>
            <a:r>
              <a:rPr lang="en-US" b="1" dirty="0" smtClean="0">
                <a:solidFill>
                  <a:schemeClr val="bg1"/>
                </a:solidFill>
              </a:rPr>
              <a:t>If the time lag issue relative to data delivery can be overcome, processed 1-minute (or 2-minute) total lightning products could fill in the anxious void between radar scans.  </a:t>
            </a:r>
            <a:r>
              <a:rPr lang="en-US" dirty="0" smtClean="0"/>
              <a:t> </a:t>
            </a:r>
            <a:endParaRPr lang="en-US" dirty="0"/>
          </a:p>
        </p:txBody>
      </p:sp>
    </p:spTree>
    <p:extLst>
      <p:ext uri="{BB962C8B-B14F-4D97-AF65-F5344CB8AC3E}">
        <p14:creationId xmlns:p14="http://schemas.microsoft.com/office/powerpoint/2010/main" val="116751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552" y="0"/>
            <a:ext cx="7242048" cy="6848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52600" y="457200"/>
            <a:ext cx="6096000" cy="2308324"/>
          </a:xfrm>
          <a:prstGeom prst="rect">
            <a:avLst/>
          </a:prstGeom>
          <a:noFill/>
        </p:spPr>
        <p:txBody>
          <a:bodyPr wrap="square" rtlCol="0">
            <a:spAutoFit/>
          </a:bodyPr>
          <a:lstStyle/>
          <a:p>
            <a:r>
              <a:rPr lang="en-US" b="1" dirty="0" smtClean="0">
                <a:solidFill>
                  <a:schemeClr val="bg1"/>
                </a:solidFill>
              </a:rPr>
              <a:t>Later in the warning period, LDAR did indicate a continued severe threat southwest of Titusville. </a:t>
            </a:r>
          </a:p>
          <a:p>
            <a:endParaRPr lang="en-US" b="1" dirty="0">
              <a:solidFill>
                <a:schemeClr val="bg1"/>
              </a:solidFill>
            </a:endParaRPr>
          </a:p>
          <a:p>
            <a:r>
              <a:rPr lang="en-US" b="1" dirty="0" smtClean="0">
                <a:solidFill>
                  <a:schemeClr val="bg1"/>
                </a:solidFill>
              </a:rPr>
              <a:t>Also, although not shown, LDAR did not indicate a concern for the intensification of existing storms over central and south Brevard, while CI did not indicate a concern for additional new growth there either (cirrus contamination aside).  </a:t>
            </a:r>
          </a:p>
          <a:p>
            <a:r>
              <a:rPr lang="en-US" dirty="0" smtClean="0"/>
              <a:t> </a:t>
            </a:r>
            <a:endParaRPr lang="en-US" dirty="0"/>
          </a:p>
        </p:txBody>
      </p:sp>
    </p:spTree>
    <p:extLst>
      <p:ext uri="{BB962C8B-B14F-4D97-AF65-F5344CB8AC3E}">
        <p14:creationId xmlns:p14="http://schemas.microsoft.com/office/powerpoint/2010/main" val="32871815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Verification</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8001000" cy="4525963"/>
          </a:xfrm>
        </p:spPr>
        <p:txBody>
          <a:bodyPr>
            <a:normAutofit/>
          </a:bodyPr>
          <a:lstStyle/>
          <a:p>
            <a:r>
              <a:rPr lang="en-US" sz="2800" b="1" u="sng" dirty="0" smtClean="0"/>
              <a:t>Brevard County</a:t>
            </a:r>
            <a:r>
              <a:rPr lang="en-US" sz="2800" b="1" dirty="0" smtClean="0"/>
              <a:t>: </a:t>
            </a:r>
            <a:r>
              <a:rPr lang="en-US" sz="2800" dirty="0" smtClean="0"/>
              <a:t>WFTV Channel 9 relayed reports of quarter-sized hail (E1.00 inch) recurring from 500 to 512 PM EDT around Mims.</a:t>
            </a:r>
          </a:p>
          <a:p>
            <a:r>
              <a:rPr lang="en-US" sz="2800" dirty="0" smtClean="0"/>
              <a:t>No other reports of severe weather were received in East Central Florida, to include the remainder of Brevard County.</a:t>
            </a:r>
            <a:endParaRPr lang="en-US" sz="2800" dirty="0"/>
          </a:p>
        </p:txBody>
      </p:sp>
    </p:spTree>
    <p:extLst>
      <p:ext uri="{BB962C8B-B14F-4D97-AF65-F5344CB8AC3E}">
        <p14:creationId xmlns:p14="http://schemas.microsoft.com/office/powerpoint/2010/main" val="22931117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Case Study #2</a:t>
            </a:r>
            <a:endParaRPr lang="en-US" dirty="0"/>
          </a:p>
        </p:txBody>
      </p:sp>
      <p:sp>
        <p:nvSpPr>
          <p:cNvPr id="3" name="Content Placeholder 2"/>
          <p:cNvSpPr>
            <a:spLocks noGrp="1"/>
          </p:cNvSpPr>
          <p:nvPr>
            <p:ph idx="1"/>
          </p:nvPr>
        </p:nvSpPr>
        <p:spPr>
          <a:xfrm>
            <a:off x="457200" y="1600200"/>
            <a:ext cx="8229600" cy="4525963"/>
          </a:xfrm>
        </p:spPr>
        <p:txBody>
          <a:bodyPr>
            <a:normAutofit/>
          </a:bodyPr>
          <a:lstStyle/>
          <a:p>
            <a:r>
              <a:rPr lang="en-US" sz="2400" b="1" dirty="0" smtClean="0"/>
              <a:t>Location:</a:t>
            </a:r>
            <a:r>
              <a:rPr lang="en-US" sz="2400" dirty="0" smtClean="0"/>
              <a:t> East Central Florida (ECFL); Brevard County</a:t>
            </a:r>
          </a:p>
          <a:p>
            <a:r>
              <a:rPr lang="en-US" sz="2400" b="1" dirty="0" smtClean="0"/>
              <a:t>Date:</a:t>
            </a:r>
            <a:r>
              <a:rPr lang="en-US" sz="2400" dirty="0" smtClean="0"/>
              <a:t> 16 August 2012; 1855 - 2002 UTC</a:t>
            </a:r>
          </a:p>
          <a:p>
            <a:r>
              <a:rPr lang="en-US" sz="2400" b="1" dirty="0" smtClean="0"/>
              <a:t>Collaborating WFO(s): </a:t>
            </a:r>
            <a:r>
              <a:rPr lang="en-US" sz="2400" dirty="0" smtClean="0"/>
              <a:t>Melbourne, FL (MLB) </a:t>
            </a:r>
          </a:p>
          <a:p>
            <a:r>
              <a:rPr lang="en-US" sz="2400" b="1" dirty="0" smtClean="0"/>
              <a:t>Event Description: </a:t>
            </a:r>
            <a:r>
              <a:rPr lang="en-US" sz="2400" dirty="0" smtClean="0"/>
              <a:t>Widely scattered inland storms focused toward the ECFL coast</a:t>
            </a:r>
            <a:r>
              <a:rPr lang="en-US" sz="2400" dirty="0"/>
              <a:t> </a:t>
            </a:r>
            <a:r>
              <a:rPr lang="en-US" sz="2400" dirty="0" smtClean="0"/>
              <a:t>interacting with ECSB convection, along with accentuated outflows.  Storms behind the ECSB will be of interest.</a:t>
            </a:r>
          </a:p>
          <a:p>
            <a:r>
              <a:rPr lang="en-US" sz="2400" b="1" dirty="0" smtClean="0"/>
              <a:t>Evaluation Context: </a:t>
            </a:r>
            <a:r>
              <a:rPr lang="en-US" sz="2400" dirty="0" smtClean="0"/>
              <a:t>Parallel operations and post-event.</a:t>
            </a:r>
            <a:endParaRPr lang="en-US" sz="2400" dirty="0"/>
          </a:p>
        </p:txBody>
      </p:sp>
    </p:spTree>
    <p:extLst>
      <p:ext uri="{BB962C8B-B14F-4D97-AF65-F5344CB8AC3E}">
        <p14:creationId xmlns:p14="http://schemas.microsoft.com/office/powerpoint/2010/main" val="34088053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Synoptic Background</a:t>
            </a:r>
            <a:endParaRPr lang="en-US" dirty="0"/>
          </a:p>
        </p:txBody>
      </p:sp>
      <p:pic>
        <p:nvPicPr>
          <p:cNvPr id="3" name="Picture 2" descr="Z:\sport\UAHCI\081612_Case\12Z_sf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60198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8600" y="1600200"/>
            <a:ext cx="4876800" cy="3810000"/>
          </a:xfrm>
          <a:prstGeom prst="rect">
            <a:avLst/>
          </a:prstGeom>
          <a:solidFill>
            <a:schemeClr val="accent5">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Bef>
                <a:spcPct val="20000"/>
              </a:spcBef>
              <a:buFont typeface="Arial" pitchFamily="34" charset="0"/>
              <a:buChar char="•"/>
            </a:pPr>
            <a:r>
              <a:rPr lang="en-US" sz="2400" dirty="0">
                <a:solidFill>
                  <a:prstClr val="black"/>
                </a:solidFill>
              </a:rPr>
              <a:t>Local southwest winds ahead of a stalled frontal boundary over Georgia combined with a </a:t>
            </a:r>
            <a:r>
              <a:rPr lang="en-US" sz="2400" dirty="0" smtClean="0">
                <a:solidFill>
                  <a:prstClr val="black"/>
                </a:solidFill>
              </a:rPr>
              <a:t>moist </a:t>
            </a:r>
            <a:r>
              <a:rPr lang="en-US" sz="2400" dirty="0">
                <a:solidFill>
                  <a:prstClr val="black"/>
                </a:solidFill>
              </a:rPr>
              <a:t>air mass over Florida</a:t>
            </a:r>
            <a:r>
              <a:rPr lang="en-US" sz="2400" dirty="0" smtClean="0">
                <a:solidFill>
                  <a:prstClr val="black"/>
                </a:solidFill>
              </a:rPr>
              <a:t>.</a:t>
            </a:r>
          </a:p>
          <a:p>
            <a:pPr marL="342900" indent="-342900">
              <a:spcBef>
                <a:spcPct val="20000"/>
              </a:spcBef>
              <a:buFont typeface="Arial" pitchFamily="34" charset="0"/>
              <a:buChar char="•"/>
            </a:pPr>
            <a:r>
              <a:rPr lang="en-US" sz="2400" dirty="0" smtClean="0">
                <a:solidFill>
                  <a:prstClr val="black"/>
                </a:solidFill>
              </a:rPr>
              <a:t>Ridge axis south of </a:t>
            </a:r>
            <a:r>
              <a:rPr lang="en-US" sz="2400" dirty="0" smtClean="0">
                <a:solidFill>
                  <a:prstClr val="black"/>
                </a:solidFill>
              </a:rPr>
              <a:t>ECFL. </a:t>
            </a:r>
            <a:endParaRPr lang="en-US" sz="2400" dirty="0" smtClean="0">
              <a:solidFill>
                <a:prstClr val="black"/>
              </a:solidFill>
            </a:endParaRPr>
          </a:p>
          <a:p>
            <a:pPr marL="342900" lvl="0" indent="-342900">
              <a:spcBef>
                <a:spcPct val="20000"/>
              </a:spcBef>
              <a:buFont typeface="Arial" pitchFamily="34" charset="0"/>
              <a:buChar char="•"/>
            </a:pPr>
            <a:r>
              <a:rPr lang="en-US" sz="2400" dirty="0" smtClean="0">
                <a:solidFill>
                  <a:prstClr val="black"/>
                </a:solidFill>
              </a:rPr>
              <a:t>Widely scattered inland </a:t>
            </a:r>
            <a:r>
              <a:rPr lang="en-US" sz="2400" dirty="0">
                <a:solidFill>
                  <a:prstClr val="black"/>
                </a:solidFill>
              </a:rPr>
              <a:t>storms </a:t>
            </a:r>
            <a:r>
              <a:rPr lang="en-US" sz="2400" dirty="0" smtClean="0">
                <a:solidFill>
                  <a:prstClr val="black"/>
                </a:solidFill>
              </a:rPr>
              <a:t>to </a:t>
            </a:r>
            <a:r>
              <a:rPr lang="en-US" sz="2400" dirty="0">
                <a:solidFill>
                  <a:prstClr val="black"/>
                </a:solidFill>
              </a:rPr>
              <a:t>develop; additional lift and interaction with the </a:t>
            </a:r>
            <a:r>
              <a:rPr lang="en-US" sz="2400" dirty="0" smtClean="0">
                <a:solidFill>
                  <a:prstClr val="black"/>
                </a:solidFill>
              </a:rPr>
              <a:t>ECSB near </a:t>
            </a:r>
            <a:r>
              <a:rPr lang="en-US" sz="2400" dirty="0">
                <a:solidFill>
                  <a:prstClr val="black"/>
                </a:solidFill>
              </a:rPr>
              <a:t>the coast by mid-late afternoon</a:t>
            </a:r>
            <a:r>
              <a:rPr lang="en-US" sz="2400" dirty="0" smtClean="0">
                <a:solidFill>
                  <a:prstClr val="black"/>
                </a:solidFill>
              </a:rPr>
              <a:t>.</a:t>
            </a:r>
            <a:endParaRPr lang="en-US" sz="2400" dirty="0">
              <a:solidFill>
                <a:prstClr val="black"/>
              </a:solidFill>
            </a:endParaRPr>
          </a:p>
        </p:txBody>
      </p:sp>
      <p:sp>
        <p:nvSpPr>
          <p:cNvPr id="5" name="Rectangle 4"/>
          <p:cNvSpPr/>
          <p:nvPr/>
        </p:nvSpPr>
        <p:spPr>
          <a:xfrm rot="19960058">
            <a:off x="6436631" y="4407294"/>
            <a:ext cx="1636038" cy="1766537"/>
          </a:xfrm>
          <a:prstGeom prst="rect">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61449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effectLst>
                  <a:outerShdw blurRad="38100" dist="38100" dir="2700000" algn="tl">
                    <a:srgbClr val="000000">
                      <a:alpha val="43137"/>
                    </a:srgbClr>
                  </a:outerShdw>
                </a:effectLst>
              </a:rPr>
              <a:t>Project Goals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143000"/>
            <a:ext cx="7772400" cy="5486400"/>
          </a:xfrm>
        </p:spPr>
        <p:txBody>
          <a:bodyPr>
            <a:normAutofit/>
          </a:bodyPr>
          <a:lstStyle/>
          <a:p>
            <a:r>
              <a:rPr lang="en-US" sz="2800" b="1" dirty="0" smtClean="0"/>
              <a:t>Goal #1:</a:t>
            </a:r>
            <a:r>
              <a:rPr lang="en-US" sz="2800" dirty="0" smtClean="0"/>
              <a:t> Challenge </a:t>
            </a:r>
            <a:r>
              <a:rPr lang="en-US" sz="2800" b="1" dirty="0" smtClean="0">
                <a:solidFill>
                  <a:srgbClr val="C00000"/>
                </a:solidFill>
              </a:rPr>
              <a:t>CI </a:t>
            </a:r>
            <a:r>
              <a:rPr lang="en-US" sz="2800" dirty="0" smtClean="0"/>
              <a:t>to help with limiting the </a:t>
            </a:r>
            <a:r>
              <a:rPr lang="en-US" sz="2800" dirty="0" smtClean="0"/>
              <a:t>size </a:t>
            </a:r>
            <a:r>
              <a:rPr lang="en-US" sz="2800" dirty="0" smtClean="0"/>
              <a:t>of severe thunderstorm warning polygons in select situations.</a:t>
            </a:r>
          </a:p>
          <a:p>
            <a:pPr lvl="1"/>
            <a:r>
              <a:rPr lang="en-US" sz="2400" dirty="0" smtClean="0"/>
              <a:t>Pulse severe (or hybrid-pulse severe)</a:t>
            </a:r>
          </a:p>
          <a:p>
            <a:pPr lvl="2"/>
            <a:r>
              <a:rPr lang="en-US" sz="2000" dirty="0" smtClean="0"/>
              <a:t>Situations when new cell growth must also be taken into account, in addition to the advection/propagation of existing storms.</a:t>
            </a:r>
            <a:endParaRPr lang="en-US" sz="2000" dirty="0" smtClean="0"/>
          </a:p>
          <a:p>
            <a:pPr lvl="1"/>
            <a:r>
              <a:rPr lang="en-US" sz="2400" dirty="0" smtClean="0"/>
              <a:t>Isolated to widely scattered convection within the     15-30 minute time frame </a:t>
            </a:r>
          </a:p>
          <a:p>
            <a:pPr lvl="2"/>
            <a:r>
              <a:rPr lang="en-US" sz="2000" dirty="0" smtClean="0"/>
              <a:t>Situations when CI should perform well in both space and time.</a:t>
            </a:r>
          </a:p>
          <a:p>
            <a:pPr lvl="1"/>
            <a:r>
              <a:rPr lang="en-US" sz="2400" dirty="0" smtClean="0"/>
              <a:t>Warnings for Brevard County</a:t>
            </a:r>
          </a:p>
          <a:p>
            <a:pPr lvl="2"/>
            <a:r>
              <a:rPr lang="en-US" sz="2000" dirty="0" smtClean="0"/>
              <a:t>Situations in which this large county suffers from over-warning, especially relative to initial issuances.</a:t>
            </a:r>
            <a:endParaRPr lang="en-US" sz="2000" dirty="0" smtClean="0"/>
          </a:p>
          <a:p>
            <a:pPr marL="0" indent="0">
              <a:buNone/>
            </a:pPr>
            <a:endParaRPr lang="en-US" sz="2800" dirty="0" smtClean="0"/>
          </a:p>
        </p:txBody>
      </p:sp>
    </p:spTree>
    <p:extLst>
      <p:ext uri="{BB962C8B-B14F-4D97-AF65-F5344CB8AC3E}">
        <p14:creationId xmlns:p14="http://schemas.microsoft.com/office/powerpoint/2010/main" val="155096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Z:\sport\UAHCI\081612_Case\500_120816_1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60197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76200"/>
            <a:ext cx="8229600" cy="1143000"/>
          </a:xfrm>
        </p:spPr>
        <p:txBody>
          <a:bodyPr/>
          <a:lstStyle/>
          <a:p>
            <a:r>
              <a:rPr lang="en-US" dirty="0" smtClean="0"/>
              <a:t>Synoptic Background</a:t>
            </a:r>
            <a:endParaRPr lang="en-US" dirty="0"/>
          </a:p>
        </p:txBody>
      </p:sp>
      <p:sp>
        <p:nvSpPr>
          <p:cNvPr id="6" name="Rectangle 5"/>
          <p:cNvSpPr/>
          <p:nvPr/>
        </p:nvSpPr>
        <p:spPr>
          <a:xfrm>
            <a:off x="304800" y="1447800"/>
            <a:ext cx="4572000" cy="2971800"/>
          </a:xfrm>
          <a:prstGeom prst="rect">
            <a:avLst/>
          </a:prstGeom>
          <a:solidFill>
            <a:schemeClr val="accent5">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04800" y="1524000"/>
            <a:ext cx="4648200" cy="3657600"/>
          </a:xfrm>
        </p:spPr>
        <p:txBody>
          <a:bodyPr>
            <a:noAutofit/>
          </a:bodyPr>
          <a:lstStyle/>
          <a:p>
            <a:r>
              <a:rPr lang="en-US" sz="2400" dirty="0" smtClean="0"/>
              <a:t>Broad mid-level trough  </a:t>
            </a:r>
            <a:r>
              <a:rPr lang="en-US" sz="2400" dirty="0"/>
              <a:t>positioned </a:t>
            </a:r>
            <a:r>
              <a:rPr lang="en-US" sz="2400" dirty="0" smtClean="0"/>
              <a:t>over southeastern United States.</a:t>
            </a:r>
          </a:p>
          <a:p>
            <a:r>
              <a:rPr lang="en-US" sz="2400" dirty="0" smtClean="0"/>
              <a:t>Relatively warm aloft over Florida Peninsula, but with no </a:t>
            </a:r>
            <a:r>
              <a:rPr lang="en-US" sz="2400" dirty="0" err="1" smtClean="0"/>
              <a:t>advective</a:t>
            </a:r>
            <a:r>
              <a:rPr lang="en-US" sz="2400" dirty="0" smtClean="0"/>
              <a:t> mid-level cooling. </a:t>
            </a:r>
          </a:p>
          <a:p>
            <a:r>
              <a:rPr lang="en-US" sz="2400" dirty="0" smtClean="0"/>
              <a:t>Weak tropospheric winds.</a:t>
            </a:r>
            <a:endParaRPr lang="en-US" sz="2400" dirty="0"/>
          </a:p>
        </p:txBody>
      </p:sp>
      <p:sp>
        <p:nvSpPr>
          <p:cNvPr id="7" name="Rectangle 6"/>
          <p:cNvSpPr/>
          <p:nvPr/>
        </p:nvSpPr>
        <p:spPr>
          <a:xfrm rot="19960058">
            <a:off x="6436631" y="4407294"/>
            <a:ext cx="1636038" cy="1766537"/>
          </a:xfrm>
          <a:prstGeom prst="rect">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22107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The Convective Set-up</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85800"/>
            <a:ext cx="91440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42974" y="1371600"/>
            <a:ext cx="2790826" cy="4126468"/>
          </a:xfrm>
          <a:prstGeom prst="rect">
            <a:avLst/>
          </a:prstGeom>
          <a:solidFill>
            <a:schemeClr val="tx2">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itchFamily="34" charset="0"/>
              <a:buChar char="•"/>
            </a:pPr>
            <a:r>
              <a:rPr lang="en-US" dirty="0" smtClean="0">
                <a:solidFill>
                  <a:schemeClr val="tx1"/>
                </a:solidFill>
              </a:rPr>
              <a:t>Deep moisture, but with embedded layers of drier air.</a:t>
            </a:r>
            <a:endParaRPr lang="en-US" dirty="0">
              <a:solidFill>
                <a:schemeClr val="tx1"/>
              </a:solidFill>
            </a:endParaRPr>
          </a:p>
          <a:p>
            <a:pPr marL="285750" indent="-285750">
              <a:buFont typeface="Arial" pitchFamily="34" charset="0"/>
              <a:buChar char="•"/>
            </a:pPr>
            <a:r>
              <a:rPr lang="en-US" dirty="0" smtClean="0">
                <a:solidFill>
                  <a:schemeClr val="tx1"/>
                </a:solidFill>
              </a:rPr>
              <a:t>Good instability, but still warm aloft; marginally severe hail.</a:t>
            </a:r>
            <a:endParaRPr lang="en-US" dirty="0">
              <a:solidFill>
                <a:schemeClr val="tx1"/>
              </a:solidFill>
            </a:endParaRPr>
          </a:p>
          <a:p>
            <a:pPr marL="285750" indent="-285750">
              <a:buFont typeface="Arial" pitchFamily="34" charset="0"/>
              <a:buChar char="•"/>
            </a:pPr>
            <a:r>
              <a:rPr lang="en-US" dirty="0">
                <a:solidFill>
                  <a:schemeClr val="tx1"/>
                </a:solidFill>
              </a:rPr>
              <a:t>Sea breeze will cause low-level winds to back to support </a:t>
            </a:r>
            <a:r>
              <a:rPr lang="en-US" dirty="0" smtClean="0">
                <a:solidFill>
                  <a:schemeClr val="tx1"/>
                </a:solidFill>
              </a:rPr>
              <a:t>increased </a:t>
            </a:r>
            <a:r>
              <a:rPr lang="en-US" dirty="0">
                <a:solidFill>
                  <a:schemeClr val="tx1"/>
                </a:solidFill>
              </a:rPr>
              <a:t>directional shear.</a:t>
            </a:r>
          </a:p>
          <a:p>
            <a:pPr marL="285750" indent="-285750">
              <a:buFont typeface="Arial" pitchFamily="34" charset="0"/>
              <a:buChar char="•"/>
            </a:pPr>
            <a:r>
              <a:rPr lang="en-US" dirty="0" smtClean="0">
                <a:solidFill>
                  <a:schemeClr val="tx1"/>
                </a:solidFill>
              </a:rPr>
              <a:t>Accentuated downdrafts via evaporative cooling and precipitation loading.</a:t>
            </a:r>
          </a:p>
          <a:p>
            <a:pPr marL="285750" indent="-285750">
              <a:buFont typeface="Arial" pitchFamily="34" charset="0"/>
              <a:buChar char="•"/>
            </a:pPr>
            <a:r>
              <a:rPr lang="en-US" dirty="0" smtClean="0">
                <a:solidFill>
                  <a:schemeClr val="tx1"/>
                </a:solidFill>
              </a:rPr>
              <a:t>A boundary rich day. </a:t>
            </a:r>
            <a:endParaRPr lang="en-US" dirty="0">
              <a:solidFill>
                <a:schemeClr val="tx1"/>
              </a:solidFill>
            </a:endParaRPr>
          </a:p>
        </p:txBody>
      </p:sp>
      <p:sp>
        <p:nvSpPr>
          <p:cNvPr id="3" name="TextBox 2"/>
          <p:cNvSpPr txBox="1"/>
          <p:nvPr/>
        </p:nvSpPr>
        <p:spPr>
          <a:xfrm>
            <a:off x="4876800" y="685800"/>
            <a:ext cx="3095912" cy="369332"/>
          </a:xfrm>
          <a:prstGeom prst="rect">
            <a:avLst/>
          </a:prstGeom>
          <a:noFill/>
        </p:spPr>
        <p:txBody>
          <a:bodyPr wrap="none" rtlCol="0">
            <a:spAutoFit/>
          </a:bodyPr>
          <a:lstStyle/>
          <a:p>
            <a:r>
              <a:rPr lang="en-US" dirty="0" smtClean="0">
                <a:solidFill>
                  <a:srgbClr val="C00000"/>
                </a:solidFill>
              </a:rPr>
              <a:t>Note: Sounding at 09Z, not 12Z</a:t>
            </a:r>
            <a:endParaRPr lang="en-US" dirty="0">
              <a:solidFill>
                <a:srgbClr val="C00000"/>
              </a:solidFill>
            </a:endParaRPr>
          </a:p>
        </p:txBody>
      </p:sp>
      <p:sp>
        <p:nvSpPr>
          <p:cNvPr id="5" name="TextBox 4"/>
          <p:cNvSpPr txBox="1"/>
          <p:nvPr/>
        </p:nvSpPr>
        <p:spPr>
          <a:xfrm>
            <a:off x="7467600" y="6324600"/>
            <a:ext cx="1589025" cy="369332"/>
          </a:xfrm>
          <a:prstGeom prst="rect">
            <a:avLst/>
          </a:prstGeom>
          <a:noFill/>
        </p:spPr>
        <p:txBody>
          <a:bodyPr wrap="none" rtlCol="0">
            <a:spAutoFit/>
          </a:bodyPr>
          <a:lstStyle/>
          <a:p>
            <a:r>
              <a:rPr lang="en-US" dirty="0" err="1" smtClean="0"/>
              <a:t>Pwat</a:t>
            </a:r>
            <a:r>
              <a:rPr lang="en-US" dirty="0" smtClean="0"/>
              <a:t> ~2 inches</a:t>
            </a:r>
            <a:endParaRPr lang="en-US" dirty="0"/>
          </a:p>
        </p:txBody>
      </p:sp>
      <p:grpSp>
        <p:nvGrpSpPr>
          <p:cNvPr id="7" name="Group 6"/>
          <p:cNvGrpSpPr/>
          <p:nvPr/>
        </p:nvGrpSpPr>
        <p:grpSpPr>
          <a:xfrm rot="10800000">
            <a:off x="6172200" y="5867400"/>
            <a:ext cx="457201" cy="152400"/>
            <a:chOff x="3810000" y="4038600"/>
            <a:chExt cx="762000" cy="304800"/>
          </a:xfrm>
        </p:grpSpPr>
        <p:cxnSp>
          <p:nvCxnSpPr>
            <p:cNvPr id="8" name="Straight Connector 7"/>
            <p:cNvCxnSpPr/>
            <p:nvPr/>
          </p:nvCxnSpPr>
          <p:spPr>
            <a:xfrm>
              <a:off x="3962400" y="4343400"/>
              <a:ext cx="609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3810000" y="4038600"/>
              <a:ext cx="152400" cy="304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4038600" y="4191000"/>
              <a:ext cx="7620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6019800" y="5498068"/>
            <a:ext cx="648447" cy="369332"/>
          </a:xfrm>
          <a:prstGeom prst="rect">
            <a:avLst/>
          </a:prstGeom>
          <a:noFill/>
        </p:spPr>
        <p:txBody>
          <a:bodyPr wrap="none" rtlCol="0">
            <a:spAutoFit/>
          </a:bodyPr>
          <a:lstStyle/>
          <a:p>
            <a:r>
              <a:rPr lang="en-US" b="1" dirty="0" smtClean="0"/>
              <a:t>ECSB</a:t>
            </a:r>
            <a:endParaRPr lang="en-US" b="1" dirty="0"/>
          </a:p>
        </p:txBody>
      </p:sp>
      <p:sp>
        <p:nvSpPr>
          <p:cNvPr id="12" name="Oval 11"/>
          <p:cNvSpPr/>
          <p:nvPr/>
        </p:nvSpPr>
        <p:spPr>
          <a:xfrm>
            <a:off x="5410200" y="5791200"/>
            <a:ext cx="242214" cy="228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334000" y="5345668"/>
            <a:ext cx="569387" cy="369332"/>
          </a:xfrm>
          <a:prstGeom prst="rect">
            <a:avLst/>
          </a:prstGeom>
          <a:noFill/>
        </p:spPr>
        <p:txBody>
          <a:bodyPr wrap="none" rtlCol="0">
            <a:spAutoFit/>
          </a:bodyPr>
          <a:lstStyle/>
          <a:p>
            <a:r>
              <a:rPr lang="en-US" b="1" dirty="0" smtClean="0"/>
              <a:t>CAP</a:t>
            </a:r>
            <a:endParaRPr lang="en-US" b="1" dirty="0"/>
          </a:p>
        </p:txBody>
      </p:sp>
    </p:spTree>
    <p:extLst>
      <p:ext uri="{BB962C8B-B14F-4D97-AF65-F5344CB8AC3E}">
        <p14:creationId xmlns:p14="http://schemas.microsoft.com/office/powerpoint/2010/main" val="364642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24400" cy="4781824"/>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983480"/>
            <a:ext cx="4724399" cy="4874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487985" y="19050"/>
            <a:ext cx="1084015" cy="369332"/>
          </a:xfrm>
          <a:prstGeom prst="rect">
            <a:avLst/>
          </a:prstGeom>
          <a:noFill/>
        </p:spPr>
        <p:txBody>
          <a:bodyPr wrap="none" rtlCol="0">
            <a:spAutoFit/>
          </a:bodyPr>
          <a:lstStyle/>
          <a:p>
            <a:r>
              <a:rPr lang="en-US" dirty="0" smtClean="0">
                <a:solidFill>
                  <a:schemeClr val="bg1"/>
                </a:solidFill>
              </a:rPr>
              <a:t>1904 UTC</a:t>
            </a:r>
            <a:endParaRPr lang="en-US" dirty="0">
              <a:solidFill>
                <a:schemeClr val="bg1"/>
              </a:solidFill>
            </a:endParaRPr>
          </a:p>
        </p:txBody>
      </p:sp>
      <p:sp>
        <p:nvSpPr>
          <p:cNvPr id="5" name="Freeform 4"/>
          <p:cNvSpPr/>
          <p:nvPr/>
        </p:nvSpPr>
        <p:spPr>
          <a:xfrm>
            <a:off x="3009900" y="1628775"/>
            <a:ext cx="752475" cy="2895600"/>
          </a:xfrm>
          <a:custGeom>
            <a:avLst/>
            <a:gdLst>
              <a:gd name="connsiteX0" fmla="*/ 0 w 752475"/>
              <a:gd name="connsiteY0" fmla="*/ 0 h 2895600"/>
              <a:gd name="connsiteX1" fmla="*/ 9525 w 752475"/>
              <a:gd name="connsiteY1" fmla="*/ 47625 h 2895600"/>
              <a:gd name="connsiteX2" fmla="*/ 28575 w 752475"/>
              <a:gd name="connsiteY2" fmla="*/ 104775 h 2895600"/>
              <a:gd name="connsiteX3" fmla="*/ 57150 w 752475"/>
              <a:gd name="connsiteY3" fmla="*/ 190500 h 2895600"/>
              <a:gd name="connsiteX4" fmla="*/ 66675 w 752475"/>
              <a:gd name="connsiteY4" fmla="*/ 247650 h 2895600"/>
              <a:gd name="connsiteX5" fmla="*/ 85725 w 752475"/>
              <a:gd name="connsiteY5" fmla="*/ 304800 h 2895600"/>
              <a:gd name="connsiteX6" fmla="*/ 104775 w 752475"/>
              <a:gd name="connsiteY6" fmla="*/ 361950 h 2895600"/>
              <a:gd name="connsiteX7" fmla="*/ 123825 w 752475"/>
              <a:gd name="connsiteY7" fmla="*/ 390525 h 2895600"/>
              <a:gd name="connsiteX8" fmla="*/ 114300 w 752475"/>
              <a:gd name="connsiteY8" fmla="*/ 600075 h 2895600"/>
              <a:gd name="connsiteX9" fmla="*/ 95250 w 752475"/>
              <a:gd name="connsiteY9" fmla="*/ 657225 h 2895600"/>
              <a:gd name="connsiteX10" fmla="*/ 66675 w 752475"/>
              <a:gd name="connsiteY10" fmla="*/ 714375 h 2895600"/>
              <a:gd name="connsiteX11" fmla="*/ 66675 w 752475"/>
              <a:gd name="connsiteY11" fmla="*/ 838200 h 2895600"/>
              <a:gd name="connsiteX12" fmla="*/ 95250 w 752475"/>
              <a:gd name="connsiteY12" fmla="*/ 904875 h 2895600"/>
              <a:gd name="connsiteX13" fmla="*/ 152400 w 752475"/>
              <a:gd name="connsiteY13" fmla="*/ 933450 h 2895600"/>
              <a:gd name="connsiteX14" fmla="*/ 180975 w 752475"/>
              <a:gd name="connsiteY14" fmla="*/ 952500 h 2895600"/>
              <a:gd name="connsiteX15" fmla="*/ 209550 w 752475"/>
              <a:gd name="connsiteY15" fmla="*/ 962025 h 2895600"/>
              <a:gd name="connsiteX16" fmla="*/ 219075 w 752475"/>
              <a:gd name="connsiteY16" fmla="*/ 990600 h 2895600"/>
              <a:gd name="connsiteX17" fmla="*/ 257175 w 752475"/>
              <a:gd name="connsiteY17" fmla="*/ 1047750 h 2895600"/>
              <a:gd name="connsiteX18" fmla="*/ 276225 w 752475"/>
              <a:gd name="connsiteY18" fmla="*/ 1076325 h 2895600"/>
              <a:gd name="connsiteX19" fmla="*/ 304800 w 752475"/>
              <a:gd name="connsiteY19" fmla="*/ 1095375 h 2895600"/>
              <a:gd name="connsiteX20" fmla="*/ 333375 w 752475"/>
              <a:gd name="connsiteY20" fmla="*/ 1190625 h 2895600"/>
              <a:gd name="connsiteX21" fmla="*/ 371475 w 752475"/>
              <a:gd name="connsiteY21" fmla="*/ 1247775 h 2895600"/>
              <a:gd name="connsiteX22" fmla="*/ 390525 w 752475"/>
              <a:gd name="connsiteY22" fmla="*/ 1276350 h 2895600"/>
              <a:gd name="connsiteX23" fmla="*/ 409575 w 752475"/>
              <a:gd name="connsiteY23" fmla="*/ 1333500 h 2895600"/>
              <a:gd name="connsiteX24" fmla="*/ 419100 w 752475"/>
              <a:gd name="connsiteY24" fmla="*/ 1428750 h 2895600"/>
              <a:gd name="connsiteX25" fmla="*/ 428625 w 752475"/>
              <a:gd name="connsiteY25" fmla="*/ 1647825 h 2895600"/>
              <a:gd name="connsiteX26" fmla="*/ 447675 w 752475"/>
              <a:gd name="connsiteY26" fmla="*/ 1704975 h 2895600"/>
              <a:gd name="connsiteX27" fmla="*/ 457200 w 752475"/>
              <a:gd name="connsiteY27" fmla="*/ 1733550 h 2895600"/>
              <a:gd name="connsiteX28" fmla="*/ 476250 w 752475"/>
              <a:gd name="connsiteY28" fmla="*/ 1790700 h 2895600"/>
              <a:gd name="connsiteX29" fmla="*/ 504825 w 752475"/>
              <a:gd name="connsiteY29" fmla="*/ 1847850 h 2895600"/>
              <a:gd name="connsiteX30" fmla="*/ 533400 w 752475"/>
              <a:gd name="connsiteY30" fmla="*/ 1866900 h 2895600"/>
              <a:gd name="connsiteX31" fmla="*/ 542925 w 752475"/>
              <a:gd name="connsiteY31" fmla="*/ 1905000 h 2895600"/>
              <a:gd name="connsiteX32" fmla="*/ 571500 w 752475"/>
              <a:gd name="connsiteY32" fmla="*/ 1990725 h 2895600"/>
              <a:gd name="connsiteX33" fmla="*/ 600075 w 752475"/>
              <a:gd name="connsiteY33" fmla="*/ 2019300 h 2895600"/>
              <a:gd name="connsiteX34" fmla="*/ 609600 w 752475"/>
              <a:gd name="connsiteY34" fmla="*/ 2047875 h 2895600"/>
              <a:gd name="connsiteX35" fmla="*/ 628650 w 752475"/>
              <a:gd name="connsiteY35" fmla="*/ 2076450 h 2895600"/>
              <a:gd name="connsiteX36" fmla="*/ 685800 w 752475"/>
              <a:gd name="connsiteY36" fmla="*/ 2105025 h 2895600"/>
              <a:gd name="connsiteX37" fmla="*/ 752475 w 752475"/>
              <a:gd name="connsiteY37" fmla="*/ 2171700 h 2895600"/>
              <a:gd name="connsiteX38" fmla="*/ 733425 w 752475"/>
              <a:gd name="connsiteY38" fmla="*/ 2238375 h 2895600"/>
              <a:gd name="connsiteX39" fmla="*/ 714375 w 752475"/>
              <a:gd name="connsiteY39" fmla="*/ 2295525 h 2895600"/>
              <a:gd name="connsiteX40" fmla="*/ 685800 w 752475"/>
              <a:gd name="connsiteY40" fmla="*/ 2305050 h 2895600"/>
              <a:gd name="connsiteX41" fmla="*/ 600075 w 752475"/>
              <a:gd name="connsiteY41" fmla="*/ 2352675 h 2895600"/>
              <a:gd name="connsiteX42" fmla="*/ 571500 w 752475"/>
              <a:gd name="connsiteY42" fmla="*/ 2409825 h 2895600"/>
              <a:gd name="connsiteX43" fmla="*/ 552450 w 752475"/>
              <a:gd name="connsiteY43" fmla="*/ 2438400 h 2895600"/>
              <a:gd name="connsiteX44" fmla="*/ 523875 w 752475"/>
              <a:gd name="connsiteY44" fmla="*/ 2533650 h 2895600"/>
              <a:gd name="connsiteX45" fmla="*/ 514350 w 752475"/>
              <a:gd name="connsiteY45" fmla="*/ 2562225 h 2895600"/>
              <a:gd name="connsiteX46" fmla="*/ 504825 w 752475"/>
              <a:gd name="connsiteY46" fmla="*/ 2590800 h 2895600"/>
              <a:gd name="connsiteX47" fmla="*/ 495300 w 752475"/>
              <a:gd name="connsiteY47" fmla="*/ 2657475 h 2895600"/>
              <a:gd name="connsiteX48" fmla="*/ 485775 w 752475"/>
              <a:gd name="connsiteY48" fmla="*/ 2686050 h 2895600"/>
              <a:gd name="connsiteX49" fmla="*/ 476250 w 752475"/>
              <a:gd name="connsiteY49" fmla="*/ 2752725 h 2895600"/>
              <a:gd name="connsiteX50" fmla="*/ 485775 w 752475"/>
              <a:gd name="connsiteY50" fmla="*/ 2867025 h 2895600"/>
              <a:gd name="connsiteX51" fmla="*/ 495300 w 752475"/>
              <a:gd name="connsiteY51" fmla="*/ 289560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52475" h="2895600">
                <a:moveTo>
                  <a:pt x="0" y="0"/>
                </a:moveTo>
                <a:cubicBezTo>
                  <a:pt x="3175" y="15875"/>
                  <a:pt x="5265" y="32006"/>
                  <a:pt x="9525" y="47625"/>
                </a:cubicBezTo>
                <a:cubicBezTo>
                  <a:pt x="14809" y="66998"/>
                  <a:pt x="22225" y="85725"/>
                  <a:pt x="28575" y="104775"/>
                </a:cubicBezTo>
                <a:lnTo>
                  <a:pt x="57150" y="190500"/>
                </a:lnTo>
                <a:cubicBezTo>
                  <a:pt x="63257" y="208822"/>
                  <a:pt x="61991" y="228914"/>
                  <a:pt x="66675" y="247650"/>
                </a:cubicBezTo>
                <a:cubicBezTo>
                  <a:pt x="71545" y="267131"/>
                  <a:pt x="79375" y="285750"/>
                  <a:pt x="85725" y="304800"/>
                </a:cubicBezTo>
                <a:lnTo>
                  <a:pt x="104775" y="361950"/>
                </a:lnTo>
                <a:cubicBezTo>
                  <a:pt x="108395" y="372810"/>
                  <a:pt x="117475" y="381000"/>
                  <a:pt x="123825" y="390525"/>
                </a:cubicBezTo>
                <a:cubicBezTo>
                  <a:pt x="120650" y="460375"/>
                  <a:pt x="121749" y="530551"/>
                  <a:pt x="114300" y="600075"/>
                </a:cubicBezTo>
                <a:cubicBezTo>
                  <a:pt x="112161" y="620041"/>
                  <a:pt x="101600" y="638175"/>
                  <a:pt x="95250" y="657225"/>
                </a:cubicBezTo>
                <a:cubicBezTo>
                  <a:pt x="82105" y="696660"/>
                  <a:pt x="91294" y="677446"/>
                  <a:pt x="66675" y="714375"/>
                </a:cubicBezTo>
                <a:cubicBezTo>
                  <a:pt x="53456" y="780470"/>
                  <a:pt x="53045" y="756420"/>
                  <a:pt x="66675" y="838200"/>
                </a:cubicBezTo>
                <a:cubicBezTo>
                  <a:pt x="71047" y="864432"/>
                  <a:pt x="75873" y="885498"/>
                  <a:pt x="95250" y="904875"/>
                </a:cubicBezTo>
                <a:cubicBezTo>
                  <a:pt x="113714" y="923339"/>
                  <a:pt x="129159" y="925703"/>
                  <a:pt x="152400" y="933450"/>
                </a:cubicBezTo>
                <a:cubicBezTo>
                  <a:pt x="161925" y="939800"/>
                  <a:pt x="170736" y="947380"/>
                  <a:pt x="180975" y="952500"/>
                </a:cubicBezTo>
                <a:cubicBezTo>
                  <a:pt x="189955" y="956990"/>
                  <a:pt x="202450" y="954925"/>
                  <a:pt x="209550" y="962025"/>
                </a:cubicBezTo>
                <a:cubicBezTo>
                  <a:pt x="216650" y="969125"/>
                  <a:pt x="214199" y="981823"/>
                  <a:pt x="219075" y="990600"/>
                </a:cubicBezTo>
                <a:cubicBezTo>
                  <a:pt x="230194" y="1010614"/>
                  <a:pt x="244475" y="1028700"/>
                  <a:pt x="257175" y="1047750"/>
                </a:cubicBezTo>
                <a:lnTo>
                  <a:pt x="276225" y="1076325"/>
                </a:lnTo>
                <a:cubicBezTo>
                  <a:pt x="282575" y="1085850"/>
                  <a:pt x="295275" y="1089025"/>
                  <a:pt x="304800" y="1095375"/>
                </a:cubicBezTo>
                <a:cubicBezTo>
                  <a:pt x="319195" y="1152956"/>
                  <a:pt x="310185" y="1121056"/>
                  <a:pt x="333375" y="1190625"/>
                </a:cubicBezTo>
                <a:cubicBezTo>
                  <a:pt x="340615" y="1212345"/>
                  <a:pt x="358775" y="1228725"/>
                  <a:pt x="371475" y="1247775"/>
                </a:cubicBezTo>
                <a:cubicBezTo>
                  <a:pt x="377825" y="1257300"/>
                  <a:pt x="386905" y="1265490"/>
                  <a:pt x="390525" y="1276350"/>
                </a:cubicBezTo>
                <a:lnTo>
                  <a:pt x="409575" y="1333500"/>
                </a:lnTo>
                <a:cubicBezTo>
                  <a:pt x="412750" y="1365250"/>
                  <a:pt x="417170" y="1396900"/>
                  <a:pt x="419100" y="1428750"/>
                </a:cubicBezTo>
                <a:cubicBezTo>
                  <a:pt x="423522" y="1501710"/>
                  <a:pt x="421104" y="1575119"/>
                  <a:pt x="428625" y="1647825"/>
                </a:cubicBezTo>
                <a:cubicBezTo>
                  <a:pt x="430691" y="1667799"/>
                  <a:pt x="441325" y="1685925"/>
                  <a:pt x="447675" y="1704975"/>
                </a:cubicBezTo>
                <a:lnTo>
                  <a:pt x="457200" y="1733550"/>
                </a:lnTo>
                <a:lnTo>
                  <a:pt x="476250" y="1790700"/>
                </a:lnTo>
                <a:cubicBezTo>
                  <a:pt x="483997" y="1813941"/>
                  <a:pt x="486361" y="1829386"/>
                  <a:pt x="504825" y="1847850"/>
                </a:cubicBezTo>
                <a:cubicBezTo>
                  <a:pt x="512920" y="1855945"/>
                  <a:pt x="523875" y="1860550"/>
                  <a:pt x="533400" y="1866900"/>
                </a:cubicBezTo>
                <a:cubicBezTo>
                  <a:pt x="536575" y="1879600"/>
                  <a:pt x="539163" y="1892461"/>
                  <a:pt x="542925" y="1905000"/>
                </a:cubicBezTo>
                <a:lnTo>
                  <a:pt x="571500" y="1990725"/>
                </a:lnTo>
                <a:cubicBezTo>
                  <a:pt x="575760" y="2003504"/>
                  <a:pt x="590550" y="2009775"/>
                  <a:pt x="600075" y="2019300"/>
                </a:cubicBezTo>
                <a:cubicBezTo>
                  <a:pt x="603250" y="2028825"/>
                  <a:pt x="605110" y="2038895"/>
                  <a:pt x="609600" y="2047875"/>
                </a:cubicBezTo>
                <a:cubicBezTo>
                  <a:pt x="614720" y="2058114"/>
                  <a:pt x="620555" y="2068355"/>
                  <a:pt x="628650" y="2076450"/>
                </a:cubicBezTo>
                <a:cubicBezTo>
                  <a:pt x="647114" y="2094914"/>
                  <a:pt x="662559" y="2097278"/>
                  <a:pt x="685800" y="2105025"/>
                </a:cubicBezTo>
                <a:cubicBezTo>
                  <a:pt x="751304" y="2148694"/>
                  <a:pt x="735710" y="2121405"/>
                  <a:pt x="752475" y="2171700"/>
                </a:cubicBezTo>
                <a:cubicBezTo>
                  <a:pt x="746125" y="2193925"/>
                  <a:pt x="740223" y="2216283"/>
                  <a:pt x="733425" y="2238375"/>
                </a:cubicBezTo>
                <a:cubicBezTo>
                  <a:pt x="727520" y="2257567"/>
                  <a:pt x="733425" y="2289175"/>
                  <a:pt x="714375" y="2295525"/>
                </a:cubicBezTo>
                <a:lnTo>
                  <a:pt x="685800" y="2305050"/>
                </a:lnTo>
                <a:cubicBezTo>
                  <a:pt x="620296" y="2348719"/>
                  <a:pt x="650370" y="2335910"/>
                  <a:pt x="600075" y="2352675"/>
                </a:cubicBezTo>
                <a:cubicBezTo>
                  <a:pt x="545480" y="2434567"/>
                  <a:pt x="610935" y="2330955"/>
                  <a:pt x="571500" y="2409825"/>
                </a:cubicBezTo>
                <a:cubicBezTo>
                  <a:pt x="566380" y="2420064"/>
                  <a:pt x="558800" y="2428875"/>
                  <a:pt x="552450" y="2438400"/>
                </a:cubicBezTo>
                <a:cubicBezTo>
                  <a:pt x="538055" y="2495981"/>
                  <a:pt x="547065" y="2464081"/>
                  <a:pt x="523875" y="2533650"/>
                </a:cubicBezTo>
                <a:lnTo>
                  <a:pt x="514350" y="2562225"/>
                </a:lnTo>
                <a:lnTo>
                  <a:pt x="504825" y="2590800"/>
                </a:lnTo>
                <a:cubicBezTo>
                  <a:pt x="501650" y="2613025"/>
                  <a:pt x="499703" y="2635460"/>
                  <a:pt x="495300" y="2657475"/>
                </a:cubicBezTo>
                <a:cubicBezTo>
                  <a:pt x="493331" y="2667320"/>
                  <a:pt x="487744" y="2676205"/>
                  <a:pt x="485775" y="2686050"/>
                </a:cubicBezTo>
                <a:cubicBezTo>
                  <a:pt x="481372" y="2708065"/>
                  <a:pt x="479425" y="2730500"/>
                  <a:pt x="476250" y="2752725"/>
                </a:cubicBezTo>
                <a:cubicBezTo>
                  <a:pt x="479425" y="2790825"/>
                  <a:pt x="480722" y="2829128"/>
                  <a:pt x="485775" y="2867025"/>
                </a:cubicBezTo>
                <a:cubicBezTo>
                  <a:pt x="487102" y="2876977"/>
                  <a:pt x="495300" y="2895600"/>
                  <a:pt x="495300" y="2895600"/>
                </a:cubicBezTo>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685676" y="1240393"/>
            <a:ext cx="648447" cy="369332"/>
          </a:xfrm>
          <a:prstGeom prst="rect">
            <a:avLst/>
          </a:prstGeom>
          <a:noFill/>
        </p:spPr>
        <p:txBody>
          <a:bodyPr wrap="none" rtlCol="0">
            <a:spAutoFit/>
          </a:bodyPr>
          <a:lstStyle/>
          <a:p>
            <a:r>
              <a:rPr lang="en-US" b="1" dirty="0" smtClean="0">
                <a:solidFill>
                  <a:schemeClr val="bg1"/>
                </a:solidFill>
              </a:rPr>
              <a:t>ECSB</a:t>
            </a:r>
            <a:endParaRPr lang="en-US" b="1" dirty="0">
              <a:solidFill>
                <a:schemeClr val="bg1"/>
              </a:solidFill>
            </a:endParaRPr>
          </a:p>
        </p:txBody>
      </p:sp>
      <p:cxnSp>
        <p:nvCxnSpPr>
          <p:cNvPr id="11" name="Straight Arrow Connector 10"/>
          <p:cNvCxnSpPr/>
          <p:nvPr/>
        </p:nvCxnSpPr>
        <p:spPr>
          <a:xfrm flipH="1">
            <a:off x="3124200" y="3288196"/>
            <a:ext cx="261937" cy="35201"/>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2819400" y="2031105"/>
            <a:ext cx="265134" cy="176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326433" y="2211625"/>
            <a:ext cx="331167" cy="42109"/>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162800" y="3121130"/>
            <a:ext cx="648447" cy="369332"/>
          </a:xfrm>
          <a:prstGeom prst="rect">
            <a:avLst/>
          </a:prstGeom>
          <a:noFill/>
        </p:spPr>
        <p:txBody>
          <a:bodyPr wrap="none" rtlCol="0">
            <a:spAutoFit/>
          </a:bodyPr>
          <a:lstStyle/>
          <a:p>
            <a:r>
              <a:rPr lang="en-US" b="1" dirty="0" smtClean="0">
                <a:solidFill>
                  <a:schemeClr val="bg1"/>
                </a:solidFill>
              </a:rPr>
              <a:t>ECSB</a:t>
            </a:r>
            <a:endParaRPr lang="en-US" b="1" dirty="0">
              <a:solidFill>
                <a:schemeClr val="bg1"/>
              </a:solidFill>
            </a:endParaRPr>
          </a:p>
        </p:txBody>
      </p:sp>
      <p:sp>
        <p:nvSpPr>
          <p:cNvPr id="27" name="TextBox 26"/>
          <p:cNvSpPr txBox="1"/>
          <p:nvPr/>
        </p:nvSpPr>
        <p:spPr>
          <a:xfrm>
            <a:off x="6248400" y="5257800"/>
            <a:ext cx="1057982" cy="369332"/>
          </a:xfrm>
          <a:prstGeom prst="rect">
            <a:avLst/>
          </a:prstGeom>
          <a:noFill/>
        </p:spPr>
        <p:txBody>
          <a:bodyPr wrap="none" rtlCol="0">
            <a:spAutoFit/>
          </a:bodyPr>
          <a:lstStyle/>
          <a:p>
            <a:r>
              <a:rPr lang="en-US" b="1" dirty="0" smtClean="0">
                <a:solidFill>
                  <a:schemeClr val="bg1"/>
                </a:solidFill>
              </a:rPr>
              <a:t>Outflows</a:t>
            </a:r>
            <a:endParaRPr lang="en-US" b="1" dirty="0">
              <a:solidFill>
                <a:schemeClr val="bg1"/>
              </a:solidFill>
            </a:endParaRPr>
          </a:p>
        </p:txBody>
      </p:sp>
      <p:cxnSp>
        <p:nvCxnSpPr>
          <p:cNvPr id="25" name="Straight Connector 24"/>
          <p:cNvCxnSpPr/>
          <p:nvPr/>
        </p:nvCxnSpPr>
        <p:spPr>
          <a:xfrm flipV="1">
            <a:off x="6958032" y="4724400"/>
            <a:ext cx="414318" cy="5334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014809" y="5627132"/>
            <a:ext cx="853215" cy="39266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28600" y="4419600"/>
            <a:ext cx="875561" cy="369332"/>
          </a:xfrm>
          <a:prstGeom prst="rect">
            <a:avLst/>
          </a:prstGeom>
          <a:noFill/>
        </p:spPr>
        <p:txBody>
          <a:bodyPr wrap="none" rtlCol="0">
            <a:spAutoFit/>
          </a:bodyPr>
          <a:lstStyle/>
          <a:p>
            <a:r>
              <a:rPr lang="en-US" dirty="0" smtClean="0">
                <a:solidFill>
                  <a:schemeClr val="bg1"/>
                </a:solidFill>
              </a:rPr>
              <a:t>0.5 </a:t>
            </a:r>
            <a:r>
              <a:rPr lang="en-US" dirty="0" err="1" smtClean="0">
                <a:solidFill>
                  <a:schemeClr val="bg1"/>
                </a:solidFill>
              </a:rPr>
              <a:t>deg</a:t>
            </a:r>
            <a:endParaRPr lang="en-US" dirty="0">
              <a:solidFill>
                <a:schemeClr val="bg1"/>
              </a:solidFill>
            </a:endParaRPr>
          </a:p>
        </p:txBody>
      </p:sp>
      <p:sp>
        <p:nvSpPr>
          <p:cNvPr id="37" name="TextBox 36"/>
          <p:cNvSpPr txBox="1"/>
          <p:nvPr/>
        </p:nvSpPr>
        <p:spPr>
          <a:xfrm>
            <a:off x="4687039" y="6488668"/>
            <a:ext cx="875561" cy="369332"/>
          </a:xfrm>
          <a:prstGeom prst="rect">
            <a:avLst/>
          </a:prstGeom>
          <a:noFill/>
        </p:spPr>
        <p:txBody>
          <a:bodyPr wrap="none" rtlCol="0">
            <a:spAutoFit/>
          </a:bodyPr>
          <a:lstStyle/>
          <a:p>
            <a:r>
              <a:rPr lang="en-US" dirty="0" smtClean="0">
                <a:solidFill>
                  <a:schemeClr val="bg1"/>
                </a:solidFill>
              </a:rPr>
              <a:t>0.5 </a:t>
            </a:r>
            <a:r>
              <a:rPr lang="en-US" dirty="0" err="1" smtClean="0">
                <a:solidFill>
                  <a:schemeClr val="bg1"/>
                </a:solidFill>
              </a:rPr>
              <a:t>deg</a:t>
            </a:r>
            <a:endParaRPr lang="en-US" dirty="0">
              <a:solidFill>
                <a:schemeClr val="bg1"/>
              </a:solidFill>
            </a:endParaRPr>
          </a:p>
        </p:txBody>
      </p:sp>
      <p:sp>
        <p:nvSpPr>
          <p:cNvPr id="9" name="Freeform 8"/>
          <p:cNvSpPr/>
          <p:nvPr/>
        </p:nvSpPr>
        <p:spPr>
          <a:xfrm>
            <a:off x="7314528" y="3524250"/>
            <a:ext cx="829347" cy="2924175"/>
          </a:xfrm>
          <a:custGeom>
            <a:avLst/>
            <a:gdLst>
              <a:gd name="connsiteX0" fmla="*/ 657897 w 829347"/>
              <a:gd name="connsiteY0" fmla="*/ 2924175 h 2924175"/>
              <a:gd name="connsiteX1" fmla="*/ 638847 w 829347"/>
              <a:gd name="connsiteY1" fmla="*/ 2876550 h 2924175"/>
              <a:gd name="connsiteX2" fmla="*/ 629322 w 829347"/>
              <a:gd name="connsiteY2" fmla="*/ 2847975 h 2924175"/>
              <a:gd name="connsiteX3" fmla="*/ 610272 w 829347"/>
              <a:gd name="connsiteY3" fmla="*/ 2819400 h 2924175"/>
              <a:gd name="connsiteX4" fmla="*/ 591222 w 829347"/>
              <a:gd name="connsiteY4" fmla="*/ 2762250 h 2924175"/>
              <a:gd name="connsiteX5" fmla="*/ 572172 w 829347"/>
              <a:gd name="connsiteY5" fmla="*/ 2695575 h 2924175"/>
              <a:gd name="connsiteX6" fmla="*/ 581697 w 829347"/>
              <a:gd name="connsiteY6" fmla="*/ 2552700 h 2924175"/>
              <a:gd name="connsiteX7" fmla="*/ 600747 w 829347"/>
              <a:gd name="connsiteY7" fmla="*/ 2495550 h 2924175"/>
              <a:gd name="connsiteX8" fmla="*/ 629322 w 829347"/>
              <a:gd name="connsiteY8" fmla="*/ 2476500 h 2924175"/>
              <a:gd name="connsiteX9" fmla="*/ 657897 w 829347"/>
              <a:gd name="connsiteY9" fmla="*/ 2419350 h 2924175"/>
              <a:gd name="connsiteX10" fmla="*/ 667422 w 829347"/>
              <a:gd name="connsiteY10" fmla="*/ 2390775 h 2924175"/>
              <a:gd name="connsiteX11" fmla="*/ 695997 w 829347"/>
              <a:gd name="connsiteY11" fmla="*/ 2371725 h 2924175"/>
              <a:gd name="connsiteX12" fmla="*/ 743622 w 829347"/>
              <a:gd name="connsiteY12" fmla="*/ 2333625 h 2924175"/>
              <a:gd name="connsiteX13" fmla="*/ 800772 w 829347"/>
              <a:gd name="connsiteY13" fmla="*/ 2295525 h 2924175"/>
              <a:gd name="connsiteX14" fmla="*/ 829347 w 829347"/>
              <a:gd name="connsiteY14" fmla="*/ 2238375 h 2924175"/>
              <a:gd name="connsiteX15" fmla="*/ 781722 w 829347"/>
              <a:gd name="connsiteY15" fmla="*/ 2143125 h 2924175"/>
              <a:gd name="connsiteX16" fmla="*/ 753147 w 829347"/>
              <a:gd name="connsiteY16" fmla="*/ 2133600 h 2924175"/>
              <a:gd name="connsiteX17" fmla="*/ 667422 w 829347"/>
              <a:gd name="connsiteY17" fmla="*/ 2076450 h 2924175"/>
              <a:gd name="connsiteX18" fmla="*/ 629322 w 829347"/>
              <a:gd name="connsiteY18" fmla="*/ 2057400 h 2924175"/>
              <a:gd name="connsiteX19" fmla="*/ 638847 w 829347"/>
              <a:gd name="connsiteY19" fmla="*/ 1971675 h 2924175"/>
              <a:gd name="connsiteX20" fmla="*/ 648372 w 829347"/>
              <a:gd name="connsiteY20" fmla="*/ 1943100 h 2924175"/>
              <a:gd name="connsiteX21" fmla="*/ 638847 w 829347"/>
              <a:gd name="connsiteY21" fmla="*/ 1800225 h 2924175"/>
              <a:gd name="connsiteX22" fmla="*/ 619797 w 829347"/>
              <a:gd name="connsiteY22" fmla="*/ 1743075 h 2924175"/>
              <a:gd name="connsiteX23" fmla="*/ 610272 w 829347"/>
              <a:gd name="connsiteY23" fmla="*/ 1714500 h 2924175"/>
              <a:gd name="connsiteX24" fmla="*/ 619797 w 829347"/>
              <a:gd name="connsiteY24" fmla="*/ 1543050 h 2924175"/>
              <a:gd name="connsiteX25" fmla="*/ 619797 w 829347"/>
              <a:gd name="connsiteY25" fmla="*/ 1457325 h 2924175"/>
              <a:gd name="connsiteX26" fmla="*/ 610272 w 829347"/>
              <a:gd name="connsiteY26" fmla="*/ 1428750 h 2924175"/>
              <a:gd name="connsiteX27" fmla="*/ 553122 w 829347"/>
              <a:gd name="connsiteY27" fmla="*/ 1390650 h 2924175"/>
              <a:gd name="connsiteX28" fmla="*/ 543597 w 829347"/>
              <a:gd name="connsiteY28" fmla="*/ 1352550 h 2924175"/>
              <a:gd name="connsiteX29" fmla="*/ 534072 w 829347"/>
              <a:gd name="connsiteY29" fmla="*/ 1238250 h 2924175"/>
              <a:gd name="connsiteX30" fmla="*/ 486447 w 829347"/>
              <a:gd name="connsiteY30" fmla="*/ 1190625 h 2924175"/>
              <a:gd name="connsiteX31" fmla="*/ 467397 w 829347"/>
              <a:gd name="connsiteY31" fmla="*/ 1162050 h 2924175"/>
              <a:gd name="connsiteX32" fmla="*/ 438822 w 829347"/>
              <a:gd name="connsiteY32" fmla="*/ 1104900 h 2924175"/>
              <a:gd name="connsiteX33" fmla="*/ 372147 w 829347"/>
              <a:gd name="connsiteY33" fmla="*/ 1095375 h 2924175"/>
              <a:gd name="connsiteX34" fmla="*/ 353097 w 829347"/>
              <a:gd name="connsiteY34" fmla="*/ 1066800 h 2924175"/>
              <a:gd name="connsiteX35" fmla="*/ 295947 w 829347"/>
              <a:gd name="connsiteY35" fmla="*/ 1047750 h 2924175"/>
              <a:gd name="connsiteX36" fmla="*/ 143547 w 829347"/>
              <a:gd name="connsiteY36" fmla="*/ 1028700 h 2924175"/>
              <a:gd name="connsiteX37" fmla="*/ 105447 w 829347"/>
              <a:gd name="connsiteY37" fmla="*/ 962025 h 2924175"/>
              <a:gd name="connsiteX38" fmla="*/ 67347 w 829347"/>
              <a:gd name="connsiteY38" fmla="*/ 904875 h 2924175"/>
              <a:gd name="connsiteX39" fmla="*/ 48297 w 829347"/>
              <a:gd name="connsiteY39" fmla="*/ 847725 h 2924175"/>
              <a:gd name="connsiteX40" fmla="*/ 19722 w 829347"/>
              <a:gd name="connsiteY40" fmla="*/ 790575 h 2924175"/>
              <a:gd name="connsiteX41" fmla="*/ 10197 w 829347"/>
              <a:gd name="connsiteY41" fmla="*/ 762000 h 2924175"/>
              <a:gd name="connsiteX42" fmla="*/ 10197 w 829347"/>
              <a:gd name="connsiteY42" fmla="*/ 561975 h 2924175"/>
              <a:gd name="connsiteX43" fmla="*/ 29247 w 829347"/>
              <a:gd name="connsiteY43" fmla="*/ 485775 h 2924175"/>
              <a:gd name="connsiteX44" fmla="*/ 48297 w 829347"/>
              <a:gd name="connsiteY44" fmla="*/ 457200 h 2924175"/>
              <a:gd name="connsiteX45" fmla="*/ 76872 w 829347"/>
              <a:gd name="connsiteY45" fmla="*/ 390525 h 2924175"/>
              <a:gd name="connsiteX46" fmla="*/ 134022 w 829347"/>
              <a:gd name="connsiteY46" fmla="*/ 304800 h 2924175"/>
              <a:gd name="connsiteX47" fmla="*/ 143547 w 829347"/>
              <a:gd name="connsiteY47" fmla="*/ 276225 h 2924175"/>
              <a:gd name="connsiteX48" fmla="*/ 153072 w 829347"/>
              <a:gd name="connsiteY48" fmla="*/ 209550 h 2924175"/>
              <a:gd name="connsiteX49" fmla="*/ 134022 w 829347"/>
              <a:gd name="connsiteY49" fmla="*/ 95250 h 2924175"/>
              <a:gd name="connsiteX50" fmla="*/ 124497 w 829347"/>
              <a:gd name="connsiteY50" fmla="*/ 38100 h 2924175"/>
              <a:gd name="connsiteX51" fmla="*/ 114972 w 829347"/>
              <a:gd name="connsiteY51" fmla="*/ 0 h 292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29347" h="2924175">
                <a:moveTo>
                  <a:pt x="657897" y="2924175"/>
                </a:moveTo>
                <a:cubicBezTo>
                  <a:pt x="651547" y="2908300"/>
                  <a:pt x="644850" y="2892559"/>
                  <a:pt x="638847" y="2876550"/>
                </a:cubicBezTo>
                <a:cubicBezTo>
                  <a:pt x="635322" y="2867149"/>
                  <a:pt x="633812" y="2856955"/>
                  <a:pt x="629322" y="2847975"/>
                </a:cubicBezTo>
                <a:cubicBezTo>
                  <a:pt x="624202" y="2837736"/>
                  <a:pt x="614921" y="2829861"/>
                  <a:pt x="610272" y="2819400"/>
                </a:cubicBezTo>
                <a:cubicBezTo>
                  <a:pt x="602117" y="2801050"/>
                  <a:pt x="597572" y="2781300"/>
                  <a:pt x="591222" y="2762250"/>
                </a:cubicBezTo>
                <a:cubicBezTo>
                  <a:pt x="577557" y="2721256"/>
                  <a:pt x="584132" y="2743415"/>
                  <a:pt x="572172" y="2695575"/>
                </a:cubicBezTo>
                <a:cubicBezTo>
                  <a:pt x="575347" y="2647950"/>
                  <a:pt x="574947" y="2599951"/>
                  <a:pt x="581697" y="2552700"/>
                </a:cubicBezTo>
                <a:cubicBezTo>
                  <a:pt x="584537" y="2532821"/>
                  <a:pt x="584039" y="2506689"/>
                  <a:pt x="600747" y="2495550"/>
                </a:cubicBezTo>
                <a:lnTo>
                  <a:pt x="629322" y="2476500"/>
                </a:lnTo>
                <a:cubicBezTo>
                  <a:pt x="653263" y="2404676"/>
                  <a:pt x="620968" y="2493208"/>
                  <a:pt x="657897" y="2419350"/>
                </a:cubicBezTo>
                <a:cubicBezTo>
                  <a:pt x="662387" y="2410370"/>
                  <a:pt x="661150" y="2398615"/>
                  <a:pt x="667422" y="2390775"/>
                </a:cubicBezTo>
                <a:cubicBezTo>
                  <a:pt x="674573" y="2381836"/>
                  <a:pt x="686472" y="2378075"/>
                  <a:pt x="695997" y="2371725"/>
                </a:cubicBezTo>
                <a:cubicBezTo>
                  <a:pt x="731196" y="2318927"/>
                  <a:pt x="694908" y="2360688"/>
                  <a:pt x="743622" y="2333625"/>
                </a:cubicBezTo>
                <a:cubicBezTo>
                  <a:pt x="763636" y="2322506"/>
                  <a:pt x="800772" y="2295525"/>
                  <a:pt x="800772" y="2295525"/>
                </a:cubicBezTo>
                <a:cubicBezTo>
                  <a:pt x="810404" y="2281078"/>
                  <a:pt x="829347" y="2258093"/>
                  <a:pt x="829347" y="2238375"/>
                </a:cubicBezTo>
                <a:cubicBezTo>
                  <a:pt x="829347" y="2213348"/>
                  <a:pt x="800713" y="2149455"/>
                  <a:pt x="781722" y="2143125"/>
                </a:cubicBezTo>
                <a:lnTo>
                  <a:pt x="753147" y="2133600"/>
                </a:lnTo>
                <a:lnTo>
                  <a:pt x="667422" y="2076450"/>
                </a:lnTo>
                <a:cubicBezTo>
                  <a:pt x="655608" y="2068574"/>
                  <a:pt x="642022" y="2063750"/>
                  <a:pt x="629322" y="2057400"/>
                </a:cubicBezTo>
                <a:cubicBezTo>
                  <a:pt x="613447" y="2009775"/>
                  <a:pt x="616622" y="2038350"/>
                  <a:pt x="638847" y="1971675"/>
                </a:cubicBezTo>
                <a:lnTo>
                  <a:pt x="648372" y="1943100"/>
                </a:lnTo>
                <a:cubicBezTo>
                  <a:pt x="645197" y="1895475"/>
                  <a:pt x="645597" y="1847476"/>
                  <a:pt x="638847" y="1800225"/>
                </a:cubicBezTo>
                <a:cubicBezTo>
                  <a:pt x="636007" y="1780346"/>
                  <a:pt x="626147" y="1762125"/>
                  <a:pt x="619797" y="1743075"/>
                </a:cubicBezTo>
                <a:lnTo>
                  <a:pt x="610272" y="1714500"/>
                </a:lnTo>
                <a:cubicBezTo>
                  <a:pt x="613447" y="1657350"/>
                  <a:pt x="614370" y="1600030"/>
                  <a:pt x="619797" y="1543050"/>
                </a:cubicBezTo>
                <a:cubicBezTo>
                  <a:pt x="627032" y="1467081"/>
                  <a:pt x="647125" y="1580300"/>
                  <a:pt x="619797" y="1457325"/>
                </a:cubicBezTo>
                <a:cubicBezTo>
                  <a:pt x="617619" y="1447524"/>
                  <a:pt x="617372" y="1435850"/>
                  <a:pt x="610272" y="1428750"/>
                </a:cubicBezTo>
                <a:cubicBezTo>
                  <a:pt x="594083" y="1412561"/>
                  <a:pt x="553122" y="1390650"/>
                  <a:pt x="553122" y="1390650"/>
                </a:cubicBezTo>
                <a:cubicBezTo>
                  <a:pt x="549947" y="1377950"/>
                  <a:pt x="545221" y="1365540"/>
                  <a:pt x="543597" y="1352550"/>
                </a:cubicBezTo>
                <a:cubicBezTo>
                  <a:pt x="538855" y="1314613"/>
                  <a:pt x="541570" y="1275740"/>
                  <a:pt x="534072" y="1238250"/>
                </a:cubicBezTo>
                <a:cubicBezTo>
                  <a:pt x="529187" y="1213827"/>
                  <a:pt x="504032" y="1202348"/>
                  <a:pt x="486447" y="1190625"/>
                </a:cubicBezTo>
                <a:cubicBezTo>
                  <a:pt x="480097" y="1181100"/>
                  <a:pt x="472517" y="1172289"/>
                  <a:pt x="467397" y="1162050"/>
                </a:cubicBezTo>
                <a:cubicBezTo>
                  <a:pt x="460454" y="1148163"/>
                  <a:pt x="456370" y="1112699"/>
                  <a:pt x="438822" y="1104900"/>
                </a:cubicBezTo>
                <a:cubicBezTo>
                  <a:pt x="418306" y="1095782"/>
                  <a:pt x="394372" y="1098550"/>
                  <a:pt x="372147" y="1095375"/>
                </a:cubicBezTo>
                <a:cubicBezTo>
                  <a:pt x="365797" y="1085850"/>
                  <a:pt x="362805" y="1072867"/>
                  <a:pt x="353097" y="1066800"/>
                </a:cubicBezTo>
                <a:cubicBezTo>
                  <a:pt x="336069" y="1056157"/>
                  <a:pt x="314997" y="1054100"/>
                  <a:pt x="295947" y="1047750"/>
                </a:cubicBezTo>
                <a:cubicBezTo>
                  <a:pt x="245820" y="1031041"/>
                  <a:pt x="197694" y="1033212"/>
                  <a:pt x="143547" y="1028700"/>
                </a:cubicBezTo>
                <a:cubicBezTo>
                  <a:pt x="86530" y="1009694"/>
                  <a:pt x="136090" y="1035568"/>
                  <a:pt x="105447" y="962025"/>
                </a:cubicBezTo>
                <a:cubicBezTo>
                  <a:pt x="96641" y="940891"/>
                  <a:pt x="80047" y="923925"/>
                  <a:pt x="67347" y="904875"/>
                </a:cubicBezTo>
                <a:cubicBezTo>
                  <a:pt x="56208" y="888167"/>
                  <a:pt x="54647" y="866775"/>
                  <a:pt x="48297" y="847725"/>
                </a:cubicBezTo>
                <a:cubicBezTo>
                  <a:pt x="24356" y="775901"/>
                  <a:pt x="56651" y="864433"/>
                  <a:pt x="19722" y="790575"/>
                </a:cubicBezTo>
                <a:cubicBezTo>
                  <a:pt x="15232" y="781595"/>
                  <a:pt x="13372" y="771525"/>
                  <a:pt x="10197" y="762000"/>
                </a:cubicBezTo>
                <a:cubicBezTo>
                  <a:pt x="-2791" y="658094"/>
                  <a:pt x="-3994" y="689697"/>
                  <a:pt x="10197" y="561975"/>
                </a:cubicBezTo>
                <a:cubicBezTo>
                  <a:pt x="11750" y="548001"/>
                  <a:pt x="20768" y="502733"/>
                  <a:pt x="29247" y="485775"/>
                </a:cubicBezTo>
                <a:cubicBezTo>
                  <a:pt x="34367" y="475536"/>
                  <a:pt x="43177" y="467439"/>
                  <a:pt x="48297" y="457200"/>
                </a:cubicBezTo>
                <a:cubicBezTo>
                  <a:pt x="87712" y="378370"/>
                  <a:pt x="17411" y="489627"/>
                  <a:pt x="76872" y="390525"/>
                </a:cubicBezTo>
                <a:lnTo>
                  <a:pt x="134022" y="304800"/>
                </a:lnTo>
                <a:cubicBezTo>
                  <a:pt x="139591" y="296446"/>
                  <a:pt x="140372" y="285750"/>
                  <a:pt x="143547" y="276225"/>
                </a:cubicBezTo>
                <a:cubicBezTo>
                  <a:pt x="146722" y="254000"/>
                  <a:pt x="153072" y="232001"/>
                  <a:pt x="153072" y="209550"/>
                </a:cubicBezTo>
                <a:cubicBezTo>
                  <a:pt x="153072" y="145339"/>
                  <a:pt x="144054" y="145409"/>
                  <a:pt x="134022" y="95250"/>
                </a:cubicBezTo>
                <a:cubicBezTo>
                  <a:pt x="130234" y="76312"/>
                  <a:pt x="128285" y="57038"/>
                  <a:pt x="124497" y="38100"/>
                </a:cubicBezTo>
                <a:cubicBezTo>
                  <a:pt x="121930" y="25263"/>
                  <a:pt x="114972" y="0"/>
                  <a:pt x="114972" y="0"/>
                </a:cubicBezTo>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7064635" y="4124325"/>
            <a:ext cx="393440" cy="523875"/>
          </a:xfrm>
          <a:custGeom>
            <a:avLst/>
            <a:gdLst>
              <a:gd name="connsiteX0" fmla="*/ 145790 w 393440"/>
              <a:gd name="connsiteY0" fmla="*/ 0 h 523875"/>
              <a:gd name="connsiteX1" fmla="*/ 107690 w 393440"/>
              <a:gd name="connsiteY1" fmla="*/ 47625 h 523875"/>
              <a:gd name="connsiteX2" fmla="*/ 79115 w 393440"/>
              <a:gd name="connsiteY2" fmla="*/ 66675 h 523875"/>
              <a:gd name="connsiteX3" fmla="*/ 60065 w 393440"/>
              <a:gd name="connsiteY3" fmla="*/ 123825 h 523875"/>
              <a:gd name="connsiteX4" fmla="*/ 41015 w 393440"/>
              <a:gd name="connsiteY4" fmla="*/ 152400 h 523875"/>
              <a:gd name="connsiteX5" fmla="*/ 12440 w 393440"/>
              <a:gd name="connsiteY5" fmla="*/ 209550 h 523875"/>
              <a:gd name="connsiteX6" fmla="*/ 12440 w 393440"/>
              <a:gd name="connsiteY6" fmla="*/ 371475 h 523875"/>
              <a:gd name="connsiteX7" fmla="*/ 21965 w 393440"/>
              <a:gd name="connsiteY7" fmla="*/ 400050 h 523875"/>
              <a:gd name="connsiteX8" fmla="*/ 41015 w 393440"/>
              <a:gd name="connsiteY8" fmla="*/ 428625 h 523875"/>
              <a:gd name="connsiteX9" fmla="*/ 50540 w 393440"/>
              <a:gd name="connsiteY9" fmla="*/ 457200 h 523875"/>
              <a:gd name="connsiteX10" fmla="*/ 107690 w 393440"/>
              <a:gd name="connsiteY10" fmla="*/ 495300 h 523875"/>
              <a:gd name="connsiteX11" fmla="*/ 164840 w 393440"/>
              <a:gd name="connsiteY11" fmla="*/ 523875 h 523875"/>
              <a:gd name="connsiteX12" fmla="*/ 317240 w 393440"/>
              <a:gd name="connsiteY12" fmla="*/ 514350 h 523875"/>
              <a:gd name="connsiteX13" fmla="*/ 374390 w 393440"/>
              <a:gd name="connsiteY13" fmla="*/ 495300 h 523875"/>
              <a:gd name="connsiteX14" fmla="*/ 393440 w 393440"/>
              <a:gd name="connsiteY14" fmla="*/ 47625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440" h="523875">
                <a:moveTo>
                  <a:pt x="145790" y="0"/>
                </a:moveTo>
                <a:cubicBezTo>
                  <a:pt x="133090" y="15875"/>
                  <a:pt x="122065" y="33250"/>
                  <a:pt x="107690" y="47625"/>
                </a:cubicBezTo>
                <a:cubicBezTo>
                  <a:pt x="99595" y="55720"/>
                  <a:pt x="85182" y="56967"/>
                  <a:pt x="79115" y="66675"/>
                </a:cubicBezTo>
                <a:cubicBezTo>
                  <a:pt x="68472" y="83703"/>
                  <a:pt x="66415" y="104775"/>
                  <a:pt x="60065" y="123825"/>
                </a:cubicBezTo>
                <a:cubicBezTo>
                  <a:pt x="56445" y="134685"/>
                  <a:pt x="46135" y="142161"/>
                  <a:pt x="41015" y="152400"/>
                </a:cubicBezTo>
                <a:cubicBezTo>
                  <a:pt x="1580" y="231270"/>
                  <a:pt x="67035" y="127658"/>
                  <a:pt x="12440" y="209550"/>
                </a:cubicBezTo>
                <a:cubicBezTo>
                  <a:pt x="-5738" y="282262"/>
                  <a:pt x="-2476" y="252146"/>
                  <a:pt x="12440" y="371475"/>
                </a:cubicBezTo>
                <a:cubicBezTo>
                  <a:pt x="13685" y="381438"/>
                  <a:pt x="17475" y="391070"/>
                  <a:pt x="21965" y="400050"/>
                </a:cubicBezTo>
                <a:cubicBezTo>
                  <a:pt x="27085" y="410289"/>
                  <a:pt x="35895" y="418386"/>
                  <a:pt x="41015" y="428625"/>
                </a:cubicBezTo>
                <a:cubicBezTo>
                  <a:pt x="45505" y="437605"/>
                  <a:pt x="43440" y="450100"/>
                  <a:pt x="50540" y="457200"/>
                </a:cubicBezTo>
                <a:cubicBezTo>
                  <a:pt x="66729" y="473389"/>
                  <a:pt x="88640" y="482600"/>
                  <a:pt x="107690" y="495300"/>
                </a:cubicBezTo>
                <a:cubicBezTo>
                  <a:pt x="144619" y="519919"/>
                  <a:pt x="125405" y="510730"/>
                  <a:pt x="164840" y="523875"/>
                </a:cubicBezTo>
                <a:cubicBezTo>
                  <a:pt x="215640" y="520700"/>
                  <a:pt x="266808" y="521227"/>
                  <a:pt x="317240" y="514350"/>
                </a:cubicBezTo>
                <a:cubicBezTo>
                  <a:pt x="337136" y="511637"/>
                  <a:pt x="360191" y="509499"/>
                  <a:pt x="374390" y="495300"/>
                </a:cubicBezTo>
                <a:lnTo>
                  <a:pt x="393440" y="476250"/>
                </a:lnTo>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7372350" y="4162425"/>
            <a:ext cx="180975" cy="288599"/>
          </a:xfrm>
          <a:custGeom>
            <a:avLst/>
            <a:gdLst>
              <a:gd name="connsiteX0" fmla="*/ 0 w 180975"/>
              <a:gd name="connsiteY0" fmla="*/ 0 h 288599"/>
              <a:gd name="connsiteX1" fmla="*/ 47625 w 180975"/>
              <a:gd name="connsiteY1" fmla="*/ 9525 h 288599"/>
              <a:gd name="connsiteX2" fmla="*/ 66675 w 180975"/>
              <a:gd name="connsiteY2" fmla="*/ 38100 h 288599"/>
              <a:gd name="connsiteX3" fmla="*/ 95250 w 180975"/>
              <a:gd name="connsiteY3" fmla="*/ 47625 h 288599"/>
              <a:gd name="connsiteX4" fmla="*/ 133350 w 180975"/>
              <a:gd name="connsiteY4" fmla="*/ 133350 h 288599"/>
              <a:gd name="connsiteX5" fmla="*/ 142875 w 180975"/>
              <a:gd name="connsiteY5" fmla="*/ 161925 h 288599"/>
              <a:gd name="connsiteX6" fmla="*/ 152400 w 180975"/>
              <a:gd name="connsiteY6" fmla="*/ 190500 h 288599"/>
              <a:gd name="connsiteX7" fmla="*/ 180975 w 180975"/>
              <a:gd name="connsiteY7" fmla="*/ 266700 h 28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75" h="288599">
                <a:moveTo>
                  <a:pt x="0" y="0"/>
                </a:moveTo>
                <a:cubicBezTo>
                  <a:pt x="15875" y="3175"/>
                  <a:pt x="33569" y="1493"/>
                  <a:pt x="47625" y="9525"/>
                </a:cubicBezTo>
                <a:cubicBezTo>
                  <a:pt x="57564" y="15205"/>
                  <a:pt x="57736" y="30949"/>
                  <a:pt x="66675" y="38100"/>
                </a:cubicBezTo>
                <a:cubicBezTo>
                  <a:pt x="74515" y="44372"/>
                  <a:pt x="85725" y="44450"/>
                  <a:pt x="95250" y="47625"/>
                </a:cubicBezTo>
                <a:cubicBezTo>
                  <a:pt x="125439" y="92908"/>
                  <a:pt x="110680" y="65340"/>
                  <a:pt x="133350" y="133350"/>
                </a:cubicBezTo>
                <a:lnTo>
                  <a:pt x="142875" y="161925"/>
                </a:lnTo>
                <a:lnTo>
                  <a:pt x="152400" y="190500"/>
                </a:lnTo>
                <a:cubicBezTo>
                  <a:pt x="162819" y="294686"/>
                  <a:pt x="139362" y="308313"/>
                  <a:pt x="180975" y="266700"/>
                </a:cubicBezTo>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7724775" y="5257632"/>
            <a:ext cx="152400" cy="304968"/>
          </a:xfrm>
          <a:custGeom>
            <a:avLst/>
            <a:gdLst>
              <a:gd name="connsiteX0" fmla="*/ 152400 w 152400"/>
              <a:gd name="connsiteY0" fmla="*/ 9693 h 304968"/>
              <a:gd name="connsiteX1" fmla="*/ 66675 w 152400"/>
              <a:gd name="connsiteY1" fmla="*/ 9693 h 304968"/>
              <a:gd name="connsiteX2" fmla="*/ 47625 w 152400"/>
              <a:gd name="connsiteY2" fmla="*/ 38268 h 304968"/>
              <a:gd name="connsiteX3" fmla="*/ 19050 w 152400"/>
              <a:gd name="connsiteY3" fmla="*/ 57318 h 304968"/>
              <a:gd name="connsiteX4" fmla="*/ 0 w 152400"/>
              <a:gd name="connsiteY4" fmla="*/ 143043 h 304968"/>
              <a:gd name="connsiteX5" fmla="*/ 28575 w 152400"/>
              <a:gd name="connsiteY5" fmla="*/ 238293 h 304968"/>
              <a:gd name="connsiteX6" fmla="*/ 57150 w 152400"/>
              <a:gd name="connsiteY6" fmla="*/ 257343 h 304968"/>
              <a:gd name="connsiteX7" fmla="*/ 114300 w 152400"/>
              <a:gd name="connsiteY7" fmla="*/ 276393 h 304968"/>
              <a:gd name="connsiteX8" fmla="*/ 152400 w 152400"/>
              <a:gd name="connsiteY8" fmla="*/ 304968 h 30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 h="304968">
                <a:moveTo>
                  <a:pt x="152400" y="9693"/>
                </a:moveTo>
                <a:cubicBezTo>
                  <a:pt x="123929" y="3999"/>
                  <a:pt x="94613" y="-8932"/>
                  <a:pt x="66675" y="9693"/>
                </a:cubicBezTo>
                <a:cubicBezTo>
                  <a:pt x="57150" y="16043"/>
                  <a:pt x="55720" y="30173"/>
                  <a:pt x="47625" y="38268"/>
                </a:cubicBezTo>
                <a:cubicBezTo>
                  <a:pt x="39530" y="46363"/>
                  <a:pt x="28575" y="50968"/>
                  <a:pt x="19050" y="57318"/>
                </a:cubicBezTo>
                <a:cubicBezTo>
                  <a:pt x="9228" y="86785"/>
                  <a:pt x="0" y="109516"/>
                  <a:pt x="0" y="143043"/>
                </a:cubicBezTo>
                <a:cubicBezTo>
                  <a:pt x="0" y="157438"/>
                  <a:pt x="27467" y="234968"/>
                  <a:pt x="28575" y="238293"/>
                </a:cubicBezTo>
                <a:cubicBezTo>
                  <a:pt x="32195" y="249153"/>
                  <a:pt x="46689" y="252694"/>
                  <a:pt x="57150" y="257343"/>
                </a:cubicBezTo>
                <a:cubicBezTo>
                  <a:pt x="75500" y="265498"/>
                  <a:pt x="114300" y="276393"/>
                  <a:pt x="114300" y="276393"/>
                </a:cubicBezTo>
                <a:cubicBezTo>
                  <a:pt x="146611" y="297934"/>
                  <a:pt x="134780" y="287348"/>
                  <a:pt x="152400" y="304968"/>
                </a:cubicBezTo>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8001000" y="2069068"/>
            <a:ext cx="1084015" cy="369332"/>
          </a:xfrm>
          <a:prstGeom prst="rect">
            <a:avLst/>
          </a:prstGeom>
          <a:noFill/>
        </p:spPr>
        <p:txBody>
          <a:bodyPr wrap="none" rtlCol="0">
            <a:spAutoFit/>
          </a:bodyPr>
          <a:lstStyle/>
          <a:p>
            <a:r>
              <a:rPr lang="en-US" dirty="0" smtClean="0">
                <a:solidFill>
                  <a:schemeClr val="bg1"/>
                </a:solidFill>
              </a:rPr>
              <a:t>1928 UTC</a:t>
            </a:r>
            <a:endParaRPr lang="en-US" dirty="0">
              <a:solidFill>
                <a:schemeClr val="bg1"/>
              </a:solidFill>
            </a:endParaRPr>
          </a:p>
        </p:txBody>
      </p:sp>
      <p:sp>
        <p:nvSpPr>
          <p:cNvPr id="17" name="Freeform 16"/>
          <p:cNvSpPr/>
          <p:nvPr/>
        </p:nvSpPr>
        <p:spPr>
          <a:xfrm>
            <a:off x="8210550" y="5610225"/>
            <a:ext cx="76200" cy="142875"/>
          </a:xfrm>
          <a:custGeom>
            <a:avLst/>
            <a:gdLst>
              <a:gd name="connsiteX0" fmla="*/ 0 w 76200"/>
              <a:gd name="connsiteY0" fmla="*/ 142875 h 142875"/>
              <a:gd name="connsiteX1" fmla="*/ 28575 w 76200"/>
              <a:gd name="connsiteY1" fmla="*/ 95250 h 142875"/>
              <a:gd name="connsiteX2" fmla="*/ 66675 w 76200"/>
              <a:gd name="connsiteY2" fmla="*/ 38100 h 142875"/>
              <a:gd name="connsiteX3" fmla="*/ 76200 w 76200"/>
              <a:gd name="connsiteY3" fmla="*/ 0 h 142875"/>
            </a:gdLst>
            <a:ahLst/>
            <a:cxnLst>
              <a:cxn ang="0">
                <a:pos x="connsiteX0" y="connsiteY0"/>
              </a:cxn>
              <a:cxn ang="0">
                <a:pos x="connsiteX1" y="connsiteY1"/>
              </a:cxn>
              <a:cxn ang="0">
                <a:pos x="connsiteX2" y="connsiteY2"/>
              </a:cxn>
              <a:cxn ang="0">
                <a:pos x="connsiteX3" y="connsiteY3"/>
              </a:cxn>
            </a:cxnLst>
            <a:rect l="l" t="t" r="r" b="b"/>
            <a:pathLst>
              <a:path w="76200" h="142875">
                <a:moveTo>
                  <a:pt x="0" y="142875"/>
                </a:moveTo>
                <a:cubicBezTo>
                  <a:pt x="9525" y="127000"/>
                  <a:pt x="18636" y="110869"/>
                  <a:pt x="28575" y="95250"/>
                </a:cubicBezTo>
                <a:cubicBezTo>
                  <a:pt x="40867" y="75934"/>
                  <a:pt x="66675" y="38100"/>
                  <a:pt x="66675" y="38100"/>
                </a:cubicBezTo>
                <a:lnTo>
                  <a:pt x="76200" y="0"/>
                </a:lnTo>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7781925" y="4457700"/>
            <a:ext cx="257175" cy="190500"/>
          </a:xfrm>
          <a:custGeom>
            <a:avLst/>
            <a:gdLst>
              <a:gd name="connsiteX0" fmla="*/ 0 w 257175"/>
              <a:gd name="connsiteY0" fmla="*/ 190500 h 190500"/>
              <a:gd name="connsiteX1" fmla="*/ 85725 w 257175"/>
              <a:gd name="connsiteY1" fmla="*/ 180975 h 190500"/>
              <a:gd name="connsiteX2" fmla="*/ 142875 w 257175"/>
              <a:gd name="connsiteY2" fmla="*/ 142875 h 190500"/>
              <a:gd name="connsiteX3" fmla="*/ 171450 w 257175"/>
              <a:gd name="connsiteY3" fmla="*/ 133350 h 190500"/>
              <a:gd name="connsiteX4" fmla="*/ 209550 w 257175"/>
              <a:gd name="connsiteY4" fmla="*/ 76200 h 190500"/>
              <a:gd name="connsiteX5" fmla="*/ 247650 w 257175"/>
              <a:gd name="connsiteY5" fmla="*/ 19050 h 190500"/>
              <a:gd name="connsiteX6" fmla="*/ 257175 w 257175"/>
              <a:gd name="connsiteY6"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175" h="190500">
                <a:moveTo>
                  <a:pt x="0" y="190500"/>
                </a:moveTo>
                <a:cubicBezTo>
                  <a:pt x="28575" y="187325"/>
                  <a:pt x="58450" y="190067"/>
                  <a:pt x="85725" y="180975"/>
                </a:cubicBezTo>
                <a:cubicBezTo>
                  <a:pt x="107445" y="173735"/>
                  <a:pt x="121155" y="150115"/>
                  <a:pt x="142875" y="142875"/>
                </a:cubicBezTo>
                <a:lnTo>
                  <a:pt x="171450" y="133350"/>
                </a:lnTo>
                <a:lnTo>
                  <a:pt x="209550" y="76200"/>
                </a:lnTo>
                <a:lnTo>
                  <a:pt x="247650" y="19050"/>
                </a:lnTo>
                <a:cubicBezTo>
                  <a:pt x="251588" y="13143"/>
                  <a:pt x="254000" y="6350"/>
                  <a:pt x="257175" y="0"/>
                </a:cubicBezTo>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flipV="1">
            <a:off x="7314528" y="5402437"/>
            <a:ext cx="305472" cy="4002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55565" y="5906869"/>
            <a:ext cx="3349635" cy="646331"/>
          </a:xfrm>
          <a:prstGeom prst="rect">
            <a:avLst/>
          </a:prstGeom>
          <a:noFill/>
        </p:spPr>
        <p:txBody>
          <a:bodyPr wrap="none" rtlCol="0">
            <a:spAutoFit/>
          </a:bodyPr>
          <a:lstStyle/>
          <a:p>
            <a:r>
              <a:rPr lang="en-US" dirty="0" smtClean="0"/>
              <a:t>Concern: severe hail &amp; wind gusts</a:t>
            </a:r>
          </a:p>
          <a:p>
            <a:r>
              <a:rPr lang="en-US" dirty="0" smtClean="0"/>
              <a:t>Motion: 290DEG 7KT</a:t>
            </a:r>
            <a:endParaRPr lang="en-US" dirty="0"/>
          </a:p>
        </p:txBody>
      </p:sp>
      <p:sp>
        <p:nvSpPr>
          <p:cNvPr id="47" name="TextBox 46"/>
          <p:cNvSpPr txBox="1"/>
          <p:nvPr/>
        </p:nvSpPr>
        <p:spPr>
          <a:xfrm>
            <a:off x="609600" y="5144869"/>
            <a:ext cx="2895600" cy="646331"/>
          </a:xfrm>
          <a:prstGeom prst="rect">
            <a:avLst/>
          </a:prstGeom>
          <a:noFill/>
        </p:spPr>
        <p:txBody>
          <a:bodyPr wrap="square" rtlCol="0">
            <a:spAutoFit/>
          </a:bodyPr>
          <a:lstStyle/>
          <a:p>
            <a:pPr algn="ctr"/>
            <a:r>
              <a:rPr lang="en-US" dirty="0" smtClean="0"/>
              <a:t>Warning Decision Making</a:t>
            </a:r>
          </a:p>
          <a:p>
            <a:pPr algn="ctr"/>
            <a:r>
              <a:rPr lang="en-US" i="1" dirty="0" smtClean="0"/>
              <a:t>(radar-based viewpoint)</a:t>
            </a:r>
            <a:endParaRPr lang="en-US" i="1" dirty="0"/>
          </a:p>
        </p:txBody>
      </p:sp>
      <p:sp>
        <p:nvSpPr>
          <p:cNvPr id="48" name="TextBox 47"/>
          <p:cNvSpPr txBox="1"/>
          <p:nvPr/>
        </p:nvSpPr>
        <p:spPr>
          <a:xfrm>
            <a:off x="4876800" y="89118"/>
            <a:ext cx="4038600" cy="1815882"/>
          </a:xfrm>
          <a:prstGeom prst="rect">
            <a:avLst/>
          </a:prstGeom>
          <a:noFill/>
        </p:spPr>
        <p:txBody>
          <a:bodyPr wrap="square" rtlCol="0">
            <a:spAutoFit/>
          </a:bodyPr>
          <a:lstStyle/>
          <a:p>
            <a:r>
              <a:rPr lang="en-US" sz="1600" b="1" u="sng" dirty="0" smtClean="0"/>
              <a:t>Situation</a:t>
            </a:r>
            <a:r>
              <a:rPr lang="en-US" sz="1600" b="1" dirty="0" smtClean="0"/>
              <a:t>:</a:t>
            </a:r>
            <a:r>
              <a:rPr lang="en-US" sz="1600" dirty="0" smtClean="0"/>
              <a:t> Inland convection has formed, but with the ECSB providing lift for convection near coast.  Storms behind ECSB realize low-level direction shear due to locally backed winds.  Storms are moving slow, however.  Downdraft outflows make for a boundary rich environment.</a:t>
            </a:r>
            <a:endParaRPr lang="en-US" sz="1600" dirty="0"/>
          </a:p>
        </p:txBody>
      </p:sp>
    </p:spTree>
    <p:extLst>
      <p:ext uri="{BB962C8B-B14F-4D97-AF65-F5344CB8AC3E}">
        <p14:creationId xmlns:p14="http://schemas.microsoft.com/office/powerpoint/2010/main" val="13173805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49496"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564185" y="26432"/>
            <a:ext cx="1084015" cy="369332"/>
          </a:xfrm>
          <a:prstGeom prst="rect">
            <a:avLst/>
          </a:prstGeom>
          <a:noFill/>
        </p:spPr>
        <p:txBody>
          <a:bodyPr wrap="none" rtlCol="0">
            <a:spAutoFit/>
          </a:bodyPr>
          <a:lstStyle/>
          <a:p>
            <a:r>
              <a:rPr lang="en-US" dirty="0" smtClean="0">
                <a:solidFill>
                  <a:schemeClr val="bg1"/>
                </a:solidFill>
              </a:rPr>
              <a:t>1933 UTC</a:t>
            </a:r>
            <a:endParaRPr lang="en-US" dirty="0">
              <a:solidFill>
                <a:schemeClr val="bg1"/>
              </a:solidFill>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917" y="1981200"/>
            <a:ext cx="4678083"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8001000" y="2069068"/>
            <a:ext cx="1084015" cy="369332"/>
          </a:xfrm>
          <a:prstGeom prst="rect">
            <a:avLst/>
          </a:prstGeom>
          <a:noFill/>
        </p:spPr>
        <p:txBody>
          <a:bodyPr wrap="none" rtlCol="0">
            <a:spAutoFit/>
          </a:bodyPr>
          <a:lstStyle/>
          <a:p>
            <a:r>
              <a:rPr lang="en-US" dirty="0" smtClean="0">
                <a:solidFill>
                  <a:schemeClr val="bg1"/>
                </a:solidFill>
              </a:rPr>
              <a:t>1933 UTC</a:t>
            </a:r>
            <a:endParaRPr lang="en-US" dirty="0">
              <a:solidFill>
                <a:schemeClr val="bg1"/>
              </a:solidFill>
            </a:endParaRPr>
          </a:p>
        </p:txBody>
      </p:sp>
      <p:sp>
        <p:nvSpPr>
          <p:cNvPr id="12" name="TextBox 11"/>
          <p:cNvSpPr txBox="1"/>
          <p:nvPr/>
        </p:nvSpPr>
        <p:spPr>
          <a:xfrm>
            <a:off x="6899544" y="3059668"/>
            <a:ext cx="1643463" cy="369332"/>
          </a:xfrm>
          <a:prstGeom prst="rect">
            <a:avLst/>
          </a:prstGeom>
          <a:noFill/>
        </p:spPr>
        <p:txBody>
          <a:bodyPr wrap="none" rtlCol="0">
            <a:spAutoFit/>
          </a:bodyPr>
          <a:lstStyle/>
          <a:p>
            <a:r>
              <a:rPr lang="en-US" b="1" dirty="0" smtClean="0">
                <a:solidFill>
                  <a:schemeClr val="bg1"/>
                </a:solidFill>
              </a:rPr>
              <a:t>High VIL Values</a:t>
            </a:r>
            <a:endParaRPr lang="en-US" b="1" dirty="0">
              <a:solidFill>
                <a:schemeClr val="bg1"/>
              </a:solidFill>
            </a:endParaRPr>
          </a:p>
        </p:txBody>
      </p:sp>
      <p:sp>
        <p:nvSpPr>
          <p:cNvPr id="13" name="TextBox 12"/>
          <p:cNvSpPr txBox="1"/>
          <p:nvPr/>
        </p:nvSpPr>
        <p:spPr>
          <a:xfrm>
            <a:off x="1066800" y="2895600"/>
            <a:ext cx="2389437" cy="369332"/>
          </a:xfrm>
          <a:prstGeom prst="rect">
            <a:avLst/>
          </a:prstGeom>
          <a:noFill/>
        </p:spPr>
        <p:txBody>
          <a:bodyPr wrap="none" rtlCol="0">
            <a:spAutoFit/>
          </a:bodyPr>
          <a:lstStyle/>
          <a:p>
            <a:r>
              <a:rPr lang="en-US" b="1" dirty="0" smtClean="0">
                <a:solidFill>
                  <a:schemeClr val="bg1"/>
                </a:solidFill>
              </a:rPr>
              <a:t>Boundary Interactions</a:t>
            </a:r>
            <a:endParaRPr lang="en-US" b="1" dirty="0">
              <a:solidFill>
                <a:schemeClr val="bg1"/>
              </a:solidFill>
            </a:endParaRPr>
          </a:p>
        </p:txBody>
      </p:sp>
      <p:sp>
        <p:nvSpPr>
          <p:cNvPr id="14" name="TextBox 13"/>
          <p:cNvSpPr txBox="1"/>
          <p:nvPr/>
        </p:nvSpPr>
        <p:spPr>
          <a:xfrm>
            <a:off x="228600" y="4419600"/>
            <a:ext cx="875561" cy="369332"/>
          </a:xfrm>
          <a:prstGeom prst="rect">
            <a:avLst/>
          </a:prstGeom>
          <a:noFill/>
        </p:spPr>
        <p:txBody>
          <a:bodyPr wrap="none" rtlCol="0">
            <a:spAutoFit/>
          </a:bodyPr>
          <a:lstStyle/>
          <a:p>
            <a:r>
              <a:rPr lang="en-US" dirty="0" smtClean="0">
                <a:solidFill>
                  <a:schemeClr val="bg1"/>
                </a:solidFill>
              </a:rPr>
              <a:t>0.5 </a:t>
            </a:r>
            <a:r>
              <a:rPr lang="en-US" dirty="0" err="1" smtClean="0">
                <a:solidFill>
                  <a:schemeClr val="bg1"/>
                </a:solidFill>
              </a:rPr>
              <a:t>deg</a:t>
            </a:r>
            <a:endParaRPr lang="en-US" dirty="0">
              <a:solidFill>
                <a:schemeClr val="bg1"/>
              </a:solidFill>
            </a:endParaRPr>
          </a:p>
        </p:txBody>
      </p:sp>
      <p:sp>
        <p:nvSpPr>
          <p:cNvPr id="7" name="Freeform 6"/>
          <p:cNvSpPr/>
          <p:nvPr/>
        </p:nvSpPr>
        <p:spPr>
          <a:xfrm>
            <a:off x="3009900" y="1571625"/>
            <a:ext cx="790575" cy="2919241"/>
          </a:xfrm>
          <a:custGeom>
            <a:avLst/>
            <a:gdLst>
              <a:gd name="connsiteX0" fmla="*/ 104775 w 790575"/>
              <a:gd name="connsiteY0" fmla="*/ 0 h 2919241"/>
              <a:gd name="connsiteX1" fmla="*/ 95250 w 790575"/>
              <a:gd name="connsiteY1" fmla="*/ 200025 h 2919241"/>
              <a:gd name="connsiteX2" fmla="*/ 76200 w 790575"/>
              <a:gd name="connsiteY2" fmla="*/ 257175 h 2919241"/>
              <a:gd name="connsiteX3" fmla="*/ 47625 w 790575"/>
              <a:gd name="connsiteY3" fmla="*/ 342900 h 2919241"/>
              <a:gd name="connsiteX4" fmla="*/ 38100 w 790575"/>
              <a:gd name="connsiteY4" fmla="*/ 371475 h 2919241"/>
              <a:gd name="connsiteX5" fmla="*/ 28575 w 790575"/>
              <a:gd name="connsiteY5" fmla="*/ 400050 h 2919241"/>
              <a:gd name="connsiteX6" fmla="*/ 19050 w 790575"/>
              <a:gd name="connsiteY6" fmla="*/ 447675 h 2919241"/>
              <a:gd name="connsiteX7" fmla="*/ 0 w 790575"/>
              <a:gd name="connsiteY7" fmla="*/ 523875 h 2919241"/>
              <a:gd name="connsiteX8" fmla="*/ 9525 w 790575"/>
              <a:gd name="connsiteY8" fmla="*/ 704850 h 2919241"/>
              <a:gd name="connsiteX9" fmla="*/ 19050 w 790575"/>
              <a:gd name="connsiteY9" fmla="*/ 733425 h 2919241"/>
              <a:gd name="connsiteX10" fmla="*/ 28575 w 790575"/>
              <a:gd name="connsiteY10" fmla="*/ 790575 h 2919241"/>
              <a:gd name="connsiteX11" fmla="*/ 57150 w 790575"/>
              <a:gd name="connsiteY11" fmla="*/ 885825 h 2919241"/>
              <a:gd name="connsiteX12" fmla="*/ 85725 w 790575"/>
              <a:gd name="connsiteY12" fmla="*/ 904875 h 2919241"/>
              <a:gd name="connsiteX13" fmla="*/ 133350 w 790575"/>
              <a:gd name="connsiteY13" fmla="*/ 981075 h 2919241"/>
              <a:gd name="connsiteX14" fmla="*/ 161925 w 790575"/>
              <a:gd name="connsiteY14" fmla="*/ 990600 h 2919241"/>
              <a:gd name="connsiteX15" fmla="*/ 247650 w 790575"/>
              <a:gd name="connsiteY15" fmla="*/ 1028700 h 2919241"/>
              <a:gd name="connsiteX16" fmla="*/ 276225 w 790575"/>
              <a:gd name="connsiteY16" fmla="*/ 1038225 h 2919241"/>
              <a:gd name="connsiteX17" fmla="*/ 304800 w 790575"/>
              <a:gd name="connsiteY17" fmla="*/ 1047750 h 2919241"/>
              <a:gd name="connsiteX18" fmla="*/ 342900 w 790575"/>
              <a:gd name="connsiteY18" fmla="*/ 1057275 h 2919241"/>
              <a:gd name="connsiteX19" fmla="*/ 390525 w 790575"/>
              <a:gd name="connsiteY19" fmla="*/ 1066800 h 2919241"/>
              <a:gd name="connsiteX20" fmla="*/ 447675 w 790575"/>
              <a:gd name="connsiteY20" fmla="*/ 1085850 h 2919241"/>
              <a:gd name="connsiteX21" fmla="*/ 476250 w 790575"/>
              <a:gd name="connsiteY21" fmla="*/ 1095375 h 2919241"/>
              <a:gd name="connsiteX22" fmla="*/ 495300 w 790575"/>
              <a:gd name="connsiteY22" fmla="*/ 1123950 h 2919241"/>
              <a:gd name="connsiteX23" fmla="*/ 504825 w 790575"/>
              <a:gd name="connsiteY23" fmla="*/ 1171575 h 2919241"/>
              <a:gd name="connsiteX24" fmla="*/ 523875 w 790575"/>
              <a:gd name="connsiteY24" fmla="*/ 1228725 h 2919241"/>
              <a:gd name="connsiteX25" fmla="*/ 561975 w 790575"/>
              <a:gd name="connsiteY25" fmla="*/ 1285875 h 2919241"/>
              <a:gd name="connsiteX26" fmla="*/ 581025 w 790575"/>
              <a:gd name="connsiteY26" fmla="*/ 1314450 h 2919241"/>
              <a:gd name="connsiteX27" fmla="*/ 581025 w 790575"/>
              <a:gd name="connsiteY27" fmla="*/ 1609725 h 2919241"/>
              <a:gd name="connsiteX28" fmla="*/ 600075 w 790575"/>
              <a:gd name="connsiteY28" fmla="*/ 1676400 h 2919241"/>
              <a:gd name="connsiteX29" fmla="*/ 619125 w 790575"/>
              <a:gd name="connsiteY29" fmla="*/ 1704975 h 2919241"/>
              <a:gd name="connsiteX30" fmla="*/ 609600 w 790575"/>
              <a:gd name="connsiteY30" fmla="*/ 1914525 h 2919241"/>
              <a:gd name="connsiteX31" fmla="*/ 619125 w 790575"/>
              <a:gd name="connsiteY31" fmla="*/ 1943100 h 2919241"/>
              <a:gd name="connsiteX32" fmla="*/ 647700 w 790575"/>
              <a:gd name="connsiteY32" fmla="*/ 1962150 h 2919241"/>
              <a:gd name="connsiteX33" fmla="*/ 685800 w 790575"/>
              <a:gd name="connsiteY33" fmla="*/ 2019300 h 2919241"/>
              <a:gd name="connsiteX34" fmla="*/ 704850 w 790575"/>
              <a:gd name="connsiteY34" fmla="*/ 2047875 h 2919241"/>
              <a:gd name="connsiteX35" fmla="*/ 733425 w 790575"/>
              <a:gd name="connsiteY35" fmla="*/ 2066925 h 2919241"/>
              <a:gd name="connsiteX36" fmla="*/ 742950 w 790575"/>
              <a:gd name="connsiteY36" fmla="*/ 2095500 h 2919241"/>
              <a:gd name="connsiteX37" fmla="*/ 790575 w 790575"/>
              <a:gd name="connsiteY37" fmla="*/ 2152650 h 2919241"/>
              <a:gd name="connsiteX38" fmla="*/ 752475 w 790575"/>
              <a:gd name="connsiteY38" fmla="*/ 2162175 h 2919241"/>
              <a:gd name="connsiteX39" fmla="*/ 695325 w 790575"/>
              <a:gd name="connsiteY39" fmla="*/ 2200275 h 2919241"/>
              <a:gd name="connsiteX40" fmla="*/ 676275 w 790575"/>
              <a:gd name="connsiteY40" fmla="*/ 2228850 h 2919241"/>
              <a:gd name="connsiteX41" fmla="*/ 647700 w 790575"/>
              <a:gd name="connsiteY41" fmla="*/ 2247900 h 2919241"/>
              <a:gd name="connsiteX42" fmla="*/ 638175 w 790575"/>
              <a:gd name="connsiteY42" fmla="*/ 2276475 h 2919241"/>
              <a:gd name="connsiteX43" fmla="*/ 600075 w 790575"/>
              <a:gd name="connsiteY43" fmla="*/ 2333625 h 2919241"/>
              <a:gd name="connsiteX44" fmla="*/ 561975 w 790575"/>
              <a:gd name="connsiteY44" fmla="*/ 2390775 h 2919241"/>
              <a:gd name="connsiteX45" fmla="*/ 542925 w 790575"/>
              <a:gd name="connsiteY45" fmla="*/ 2447925 h 2919241"/>
              <a:gd name="connsiteX46" fmla="*/ 523875 w 790575"/>
              <a:gd name="connsiteY46" fmla="*/ 2476500 h 2919241"/>
              <a:gd name="connsiteX47" fmla="*/ 514350 w 790575"/>
              <a:gd name="connsiteY47" fmla="*/ 2514600 h 2919241"/>
              <a:gd name="connsiteX48" fmla="*/ 495300 w 790575"/>
              <a:gd name="connsiteY48" fmla="*/ 2571750 h 2919241"/>
              <a:gd name="connsiteX49" fmla="*/ 514350 w 790575"/>
              <a:gd name="connsiteY49" fmla="*/ 2667000 h 2919241"/>
              <a:gd name="connsiteX50" fmla="*/ 523875 w 790575"/>
              <a:gd name="connsiteY50" fmla="*/ 2771775 h 2919241"/>
              <a:gd name="connsiteX51" fmla="*/ 552450 w 790575"/>
              <a:gd name="connsiteY51" fmla="*/ 2828925 h 2919241"/>
              <a:gd name="connsiteX52" fmla="*/ 581025 w 790575"/>
              <a:gd name="connsiteY52" fmla="*/ 2886075 h 2919241"/>
              <a:gd name="connsiteX53" fmla="*/ 619125 w 790575"/>
              <a:gd name="connsiteY53" fmla="*/ 2905125 h 291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90575" h="2919241">
                <a:moveTo>
                  <a:pt x="104775" y="0"/>
                </a:moveTo>
                <a:cubicBezTo>
                  <a:pt x="101600" y="66675"/>
                  <a:pt x="102621" y="133683"/>
                  <a:pt x="95250" y="200025"/>
                </a:cubicBezTo>
                <a:cubicBezTo>
                  <a:pt x="93032" y="219983"/>
                  <a:pt x="82550" y="238125"/>
                  <a:pt x="76200" y="257175"/>
                </a:cubicBezTo>
                <a:lnTo>
                  <a:pt x="47625" y="342900"/>
                </a:lnTo>
                <a:lnTo>
                  <a:pt x="38100" y="371475"/>
                </a:lnTo>
                <a:cubicBezTo>
                  <a:pt x="34925" y="381000"/>
                  <a:pt x="30544" y="390205"/>
                  <a:pt x="28575" y="400050"/>
                </a:cubicBezTo>
                <a:cubicBezTo>
                  <a:pt x="25400" y="415925"/>
                  <a:pt x="22690" y="431900"/>
                  <a:pt x="19050" y="447675"/>
                </a:cubicBezTo>
                <a:cubicBezTo>
                  <a:pt x="13163" y="473186"/>
                  <a:pt x="0" y="523875"/>
                  <a:pt x="0" y="523875"/>
                </a:cubicBezTo>
                <a:cubicBezTo>
                  <a:pt x="3175" y="584200"/>
                  <a:pt x="4056" y="644690"/>
                  <a:pt x="9525" y="704850"/>
                </a:cubicBezTo>
                <a:cubicBezTo>
                  <a:pt x="10434" y="714849"/>
                  <a:pt x="16872" y="723624"/>
                  <a:pt x="19050" y="733425"/>
                </a:cubicBezTo>
                <a:cubicBezTo>
                  <a:pt x="23240" y="752278"/>
                  <a:pt x="24787" y="771637"/>
                  <a:pt x="28575" y="790575"/>
                </a:cubicBezTo>
                <a:cubicBezTo>
                  <a:pt x="31508" y="805239"/>
                  <a:pt x="51543" y="882087"/>
                  <a:pt x="57150" y="885825"/>
                </a:cubicBezTo>
                <a:lnTo>
                  <a:pt x="85725" y="904875"/>
                </a:lnTo>
                <a:cubicBezTo>
                  <a:pt x="103100" y="956999"/>
                  <a:pt x="91086" y="959943"/>
                  <a:pt x="133350" y="981075"/>
                </a:cubicBezTo>
                <a:cubicBezTo>
                  <a:pt x="142330" y="985565"/>
                  <a:pt x="152400" y="987425"/>
                  <a:pt x="161925" y="990600"/>
                </a:cubicBezTo>
                <a:cubicBezTo>
                  <a:pt x="207208" y="1020789"/>
                  <a:pt x="179640" y="1006030"/>
                  <a:pt x="247650" y="1028700"/>
                </a:cubicBezTo>
                <a:lnTo>
                  <a:pt x="276225" y="1038225"/>
                </a:lnTo>
                <a:cubicBezTo>
                  <a:pt x="285750" y="1041400"/>
                  <a:pt x="295060" y="1045315"/>
                  <a:pt x="304800" y="1047750"/>
                </a:cubicBezTo>
                <a:cubicBezTo>
                  <a:pt x="317500" y="1050925"/>
                  <a:pt x="330121" y="1054435"/>
                  <a:pt x="342900" y="1057275"/>
                </a:cubicBezTo>
                <a:cubicBezTo>
                  <a:pt x="358704" y="1060787"/>
                  <a:pt x="374906" y="1062540"/>
                  <a:pt x="390525" y="1066800"/>
                </a:cubicBezTo>
                <a:cubicBezTo>
                  <a:pt x="409898" y="1072084"/>
                  <a:pt x="428625" y="1079500"/>
                  <a:pt x="447675" y="1085850"/>
                </a:cubicBezTo>
                <a:lnTo>
                  <a:pt x="476250" y="1095375"/>
                </a:lnTo>
                <a:cubicBezTo>
                  <a:pt x="482600" y="1104900"/>
                  <a:pt x="491280" y="1113231"/>
                  <a:pt x="495300" y="1123950"/>
                </a:cubicBezTo>
                <a:cubicBezTo>
                  <a:pt x="500984" y="1139109"/>
                  <a:pt x="500565" y="1155956"/>
                  <a:pt x="504825" y="1171575"/>
                </a:cubicBezTo>
                <a:cubicBezTo>
                  <a:pt x="510109" y="1190948"/>
                  <a:pt x="517525" y="1209675"/>
                  <a:pt x="523875" y="1228725"/>
                </a:cubicBezTo>
                <a:cubicBezTo>
                  <a:pt x="531115" y="1250445"/>
                  <a:pt x="549275" y="1266825"/>
                  <a:pt x="561975" y="1285875"/>
                </a:cubicBezTo>
                <a:lnTo>
                  <a:pt x="581025" y="1314450"/>
                </a:lnTo>
                <a:cubicBezTo>
                  <a:pt x="572004" y="1467800"/>
                  <a:pt x="565075" y="1466177"/>
                  <a:pt x="581025" y="1609725"/>
                </a:cubicBezTo>
                <a:cubicBezTo>
                  <a:pt x="581897" y="1617573"/>
                  <a:pt x="594915" y="1666079"/>
                  <a:pt x="600075" y="1676400"/>
                </a:cubicBezTo>
                <a:cubicBezTo>
                  <a:pt x="605195" y="1686639"/>
                  <a:pt x="612775" y="1695450"/>
                  <a:pt x="619125" y="1704975"/>
                </a:cubicBezTo>
                <a:cubicBezTo>
                  <a:pt x="615950" y="1774825"/>
                  <a:pt x="609600" y="1844603"/>
                  <a:pt x="609600" y="1914525"/>
                </a:cubicBezTo>
                <a:cubicBezTo>
                  <a:pt x="609600" y="1924565"/>
                  <a:pt x="612853" y="1935260"/>
                  <a:pt x="619125" y="1943100"/>
                </a:cubicBezTo>
                <a:cubicBezTo>
                  <a:pt x="626276" y="1952039"/>
                  <a:pt x="638175" y="1955800"/>
                  <a:pt x="647700" y="1962150"/>
                </a:cubicBezTo>
                <a:lnTo>
                  <a:pt x="685800" y="2019300"/>
                </a:lnTo>
                <a:cubicBezTo>
                  <a:pt x="692150" y="2028825"/>
                  <a:pt x="695325" y="2041525"/>
                  <a:pt x="704850" y="2047875"/>
                </a:cubicBezTo>
                <a:lnTo>
                  <a:pt x="733425" y="2066925"/>
                </a:lnTo>
                <a:cubicBezTo>
                  <a:pt x="736600" y="2076450"/>
                  <a:pt x="738460" y="2086520"/>
                  <a:pt x="742950" y="2095500"/>
                </a:cubicBezTo>
                <a:cubicBezTo>
                  <a:pt x="756211" y="2122022"/>
                  <a:pt x="769509" y="2131584"/>
                  <a:pt x="790575" y="2152650"/>
                </a:cubicBezTo>
                <a:cubicBezTo>
                  <a:pt x="777875" y="2155825"/>
                  <a:pt x="763841" y="2155680"/>
                  <a:pt x="752475" y="2162175"/>
                </a:cubicBezTo>
                <a:cubicBezTo>
                  <a:pt x="652586" y="2219254"/>
                  <a:pt x="784542" y="2170536"/>
                  <a:pt x="695325" y="2200275"/>
                </a:cubicBezTo>
                <a:cubicBezTo>
                  <a:pt x="688975" y="2209800"/>
                  <a:pt x="684370" y="2220755"/>
                  <a:pt x="676275" y="2228850"/>
                </a:cubicBezTo>
                <a:cubicBezTo>
                  <a:pt x="668180" y="2236945"/>
                  <a:pt x="654851" y="2238961"/>
                  <a:pt x="647700" y="2247900"/>
                </a:cubicBezTo>
                <a:cubicBezTo>
                  <a:pt x="641428" y="2255740"/>
                  <a:pt x="643051" y="2267698"/>
                  <a:pt x="638175" y="2276475"/>
                </a:cubicBezTo>
                <a:cubicBezTo>
                  <a:pt x="627056" y="2296489"/>
                  <a:pt x="612775" y="2314575"/>
                  <a:pt x="600075" y="2333625"/>
                </a:cubicBezTo>
                <a:lnTo>
                  <a:pt x="561975" y="2390775"/>
                </a:lnTo>
                <a:cubicBezTo>
                  <a:pt x="550836" y="2407483"/>
                  <a:pt x="549275" y="2428875"/>
                  <a:pt x="542925" y="2447925"/>
                </a:cubicBezTo>
                <a:cubicBezTo>
                  <a:pt x="539305" y="2458785"/>
                  <a:pt x="530225" y="2466975"/>
                  <a:pt x="523875" y="2476500"/>
                </a:cubicBezTo>
                <a:cubicBezTo>
                  <a:pt x="520700" y="2489200"/>
                  <a:pt x="518112" y="2502061"/>
                  <a:pt x="514350" y="2514600"/>
                </a:cubicBezTo>
                <a:cubicBezTo>
                  <a:pt x="508580" y="2533834"/>
                  <a:pt x="495300" y="2571750"/>
                  <a:pt x="495300" y="2571750"/>
                </a:cubicBezTo>
                <a:cubicBezTo>
                  <a:pt x="505112" y="2610997"/>
                  <a:pt x="509160" y="2622886"/>
                  <a:pt x="514350" y="2667000"/>
                </a:cubicBezTo>
                <a:cubicBezTo>
                  <a:pt x="518448" y="2701829"/>
                  <a:pt x="518915" y="2737058"/>
                  <a:pt x="523875" y="2771775"/>
                </a:cubicBezTo>
                <a:cubicBezTo>
                  <a:pt x="528663" y="2805293"/>
                  <a:pt x="537359" y="2798743"/>
                  <a:pt x="552450" y="2828925"/>
                </a:cubicBezTo>
                <a:cubicBezTo>
                  <a:pt x="563954" y="2851932"/>
                  <a:pt x="558277" y="2867877"/>
                  <a:pt x="581025" y="2886075"/>
                </a:cubicBezTo>
                <a:cubicBezTo>
                  <a:pt x="690474" y="2973634"/>
                  <a:pt x="568238" y="2854238"/>
                  <a:pt x="619125" y="2905125"/>
                </a:cubicBezTo>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848100" y="3600450"/>
            <a:ext cx="95250" cy="104775"/>
          </a:xfrm>
          <a:custGeom>
            <a:avLst/>
            <a:gdLst>
              <a:gd name="connsiteX0" fmla="*/ 0 w 95250"/>
              <a:gd name="connsiteY0" fmla="*/ 104775 h 104775"/>
              <a:gd name="connsiteX1" fmla="*/ 47625 w 95250"/>
              <a:gd name="connsiteY1" fmla="*/ 66675 h 104775"/>
              <a:gd name="connsiteX2" fmla="*/ 57150 w 95250"/>
              <a:gd name="connsiteY2" fmla="*/ 38100 h 104775"/>
              <a:gd name="connsiteX3" fmla="*/ 95250 w 95250"/>
              <a:gd name="connsiteY3" fmla="*/ 0 h 104775"/>
            </a:gdLst>
            <a:ahLst/>
            <a:cxnLst>
              <a:cxn ang="0">
                <a:pos x="connsiteX0" y="connsiteY0"/>
              </a:cxn>
              <a:cxn ang="0">
                <a:pos x="connsiteX1" y="connsiteY1"/>
              </a:cxn>
              <a:cxn ang="0">
                <a:pos x="connsiteX2" y="connsiteY2"/>
              </a:cxn>
              <a:cxn ang="0">
                <a:pos x="connsiteX3" y="connsiteY3"/>
              </a:cxn>
            </a:cxnLst>
            <a:rect l="l" t="t" r="r" b="b"/>
            <a:pathLst>
              <a:path w="95250" h="104775">
                <a:moveTo>
                  <a:pt x="0" y="104775"/>
                </a:moveTo>
                <a:cubicBezTo>
                  <a:pt x="15875" y="92075"/>
                  <a:pt x="34394" y="82111"/>
                  <a:pt x="47625" y="66675"/>
                </a:cubicBezTo>
                <a:cubicBezTo>
                  <a:pt x="54159" y="59052"/>
                  <a:pt x="50878" y="45940"/>
                  <a:pt x="57150" y="38100"/>
                </a:cubicBezTo>
                <a:cubicBezTo>
                  <a:pt x="118452" y="-38527"/>
                  <a:pt x="63973" y="62555"/>
                  <a:pt x="95250" y="0"/>
                </a:cubicBezTo>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3552825" y="2257425"/>
            <a:ext cx="371475" cy="381000"/>
          </a:xfrm>
          <a:custGeom>
            <a:avLst/>
            <a:gdLst>
              <a:gd name="connsiteX0" fmla="*/ 371475 w 371475"/>
              <a:gd name="connsiteY0" fmla="*/ 0 h 381000"/>
              <a:gd name="connsiteX1" fmla="*/ 323850 w 371475"/>
              <a:gd name="connsiteY1" fmla="*/ 66675 h 381000"/>
              <a:gd name="connsiteX2" fmla="*/ 285750 w 371475"/>
              <a:gd name="connsiteY2" fmla="*/ 123825 h 381000"/>
              <a:gd name="connsiteX3" fmla="*/ 266700 w 371475"/>
              <a:gd name="connsiteY3" fmla="*/ 152400 h 381000"/>
              <a:gd name="connsiteX4" fmla="*/ 238125 w 371475"/>
              <a:gd name="connsiteY4" fmla="*/ 171450 h 381000"/>
              <a:gd name="connsiteX5" fmla="*/ 161925 w 371475"/>
              <a:gd name="connsiteY5" fmla="*/ 257175 h 381000"/>
              <a:gd name="connsiteX6" fmla="*/ 142875 w 371475"/>
              <a:gd name="connsiteY6" fmla="*/ 285750 h 381000"/>
              <a:gd name="connsiteX7" fmla="*/ 114300 w 371475"/>
              <a:gd name="connsiteY7" fmla="*/ 304800 h 381000"/>
              <a:gd name="connsiteX8" fmla="*/ 57150 w 371475"/>
              <a:gd name="connsiteY8" fmla="*/ 342900 h 381000"/>
              <a:gd name="connsiteX9" fmla="*/ 0 w 371475"/>
              <a:gd name="connsiteY9" fmla="*/ 3810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1475" h="381000">
                <a:moveTo>
                  <a:pt x="371475" y="0"/>
                </a:moveTo>
                <a:cubicBezTo>
                  <a:pt x="325743" y="114330"/>
                  <a:pt x="381669" y="596"/>
                  <a:pt x="323850" y="66675"/>
                </a:cubicBezTo>
                <a:cubicBezTo>
                  <a:pt x="308773" y="83905"/>
                  <a:pt x="298450" y="104775"/>
                  <a:pt x="285750" y="123825"/>
                </a:cubicBezTo>
                <a:lnTo>
                  <a:pt x="266700" y="152400"/>
                </a:lnTo>
                <a:cubicBezTo>
                  <a:pt x="260350" y="161925"/>
                  <a:pt x="247650" y="165100"/>
                  <a:pt x="238125" y="171450"/>
                </a:cubicBezTo>
                <a:cubicBezTo>
                  <a:pt x="204131" y="222441"/>
                  <a:pt x="227170" y="191930"/>
                  <a:pt x="161925" y="257175"/>
                </a:cubicBezTo>
                <a:cubicBezTo>
                  <a:pt x="153830" y="265270"/>
                  <a:pt x="150970" y="277655"/>
                  <a:pt x="142875" y="285750"/>
                </a:cubicBezTo>
                <a:cubicBezTo>
                  <a:pt x="134780" y="293845"/>
                  <a:pt x="123094" y="297471"/>
                  <a:pt x="114300" y="304800"/>
                </a:cubicBezTo>
                <a:cubicBezTo>
                  <a:pt x="66734" y="344438"/>
                  <a:pt x="107368" y="326161"/>
                  <a:pt x="57150" y="342900"/>
                </a:cubicBezTo>
                <a:lnTo>
                  <a:pt x="0" y="381000"/>
                </a:lnTo>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3438525" y="3209925"/>
            <a:ext cx="152400" cy="324998"/>
          </a:xfrm>
          <a:custGeom>
            <a:avLst/>
            <a:gdLst>
              <a:gd name="connsiteX0" fmla="*/ 133350 w 152400"/>
              <a:gd name="connsiteY0" fmla="*/ 0 h 324998"/>
              <a:gd name="connsiteX1" fmla="*/ 85725 w 152400"/>
              <a:gd name="connsiteY1" fmla="*/ 9525 h 324998"/>
              <a:gd name="connsiteX2" fmla="*/ 57150 w 152400"/>
              <a:gd name="connsiteY2" fmla="*/ 28575 h 324998"/>
              <a:gd name="connsiteX3" fmla="*/ 9525 w 152400"/>
              <a:gd name="connsiteY3" fmla="*/ 114300 h 324998"/>
              <a:gd name="connsiteX4" fmla="*/ 0 w 152400"/>
              <a:gd name="connsiteY4" fmla="*/ 152400 h 324998"/>
              <a:gd name="connsiteX5" fmla="*/ 9525 w 152400"/>
              <a:gd name="connsiteY5" fmla="*/ 247650 h 324998"/>
              <a:gd name="connsiteX6" fmla="*/ 19050 w 152400"/>
              <a:gd name="connsiteY6" fmla="*/ 276225 h 324998"/>
              <a:gd name="connsiteX7" fmla="*/ 47625 w 152400"/>
              <a:gd name="connsiteY7" fmla="*/ 285750 h 324998"/>
              <a:gd name="connsiteX8" fmla="*/ 66675 w 152400"/>
              <a:gd name="connsiteY8" fmla="*/ 314325 h 324998"/>
              <a:gd name="connsiteX9" fmla="*/ 152400 w 152400"/>
              <a:gd name="connsiteY9" fmla="*/ 323850 h 32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324998">
                <a:moveTo>
                  <a:pt x="133350" y="0"/>
                </a:moveTo>
                <a:cubicBezTo>
                  <a:pt x="117475" y="3175"/>
                  <a:pt x="100884" y="3841"/>
                  <a:pt x="85725" y="9525"/>
                </a:cubicBezTo>
                <a:cubicBezTo>
                  <a:pt x="75006" y="13545"/>
                  <a:pt x="64688" y="19960"/>
                  <a:pt x="57150" y="28575"/>
                </a:cubicBezTo>
                <a:cubicBezTo>
                  <a:pt x="28207" y="61653"/>
                  <a:pt x="19832" y="78224"/>
                  <a:pt x="9525" y="114300"/>
                </a:cubicBezTo>
                <a:cubicBezTo>
                  <a:pt x="5929" y="126887"/>
                  <a:pt x="3175" y="139700"/>
                  <a:pt x="0" y="152400"/>
                </a:cubicBezTo>
                <a:cubicBezTo>
                  <a:pt x="3175" y="184150"/>
                  <a:pt x="4673" y="216113"/>
                  <a:pt x="9525" y="247650"/>
                </a:cubicBezTo>
                <a:cubicBezTo>
                  <a:pt x="11052" y="257573"/>
                  <a:pt x="11950" y="269125"/>
                  <a:pt x="19050" y="276225"/>
                </a:cubicBezTo>
                <a:cubicBezTo>
                  <a:pt x="26150" y="283325"/>
                  <a:pt x="38100" y="282575"/>
                  <a:pt x="47625" y="285750"/>
                </a:cubicBezTo>
                <a:cubicBezTo>
                  <a:pt x="53975" y="295275"/>
                  <a:pt x="57736" y="307174"/>
                  <a:pt x="66675" y="314325"/>
                </a:cubicBezTo>
                <a:cubicBezTo>
                  <a:pt x="86111" y="329874"/>
                  <a:pt x="136839" y="323850"/>
                  <a:pt x="152400" y="323850"/>
                </a:cubicBezTo>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733675" y="2133600"/>
            <a:ext cx="381000" cy="485974"/>
          </a:xfrm>
          <a:custGeom>
            <a:avLst/>
            <a:gdLst>
              <a:gd name="connsiteX0" fmla="*/ 95250 w 381000"/>
              <a:gd name="connsiteY0" fmla="*/ 0 h 485974"/>
              <a:gd name="connsiteX1" fmla="*/ 38100 w 381000"/>
              <a:gd name="connsiteY1" fmla="*/ 76200 h 485974"/>
              <a:gd name="connsiteX2" fmla="*/ 19050 w 381000"/>
              <a:gd name="connsiteY2" fmla="*/ 133350 h 485974"/>
              <a:gd name="connsiteX3" fmla="*/ 9525 w 381000"/>
              <a:gd name="connsiteY3" fmla="*/ 161925 h 485974"/>
              <a:gd name="connsiteX4" fmla="*/ 0 w 381000"/>
              <a:gd name="connsiteY4" fmla="*/ 190500 h 485974"/>
              <a:gd name="connsiteX5" fmla="*/ 9525 w 381000"/>
              <a:gd name="connsiteY5" fmla="*/ 285750 h 485974"/>
              <a:gd name="connsiteX6" fmla="*/ 28575 w 381000"/>
              <a:gd name="connsiteY6" fmla="*/ 342900 h 485974"/>
              <a:gd name="connsiteX7" fmla="*/ 47625 w 381000"/>
              <a:gd name="connsiteY7" fmla="*/ 419100 h 485974"/>
              <a:gd name="connsiteX8" fmla="*/ 95250 w 381000"/>
              <a:gd name="connsiteY8" fmla="*/ 466725 h 485974"/>
              <a:gd name="connsiteX9" fmla="*/ 152400 w 381000"/>
              <a:gd name="connsiteY9" fmla="*/ 485775 h 485974"/>
              <a:gd name="connsiteX10" fmla="*/ 314325 w 381000"/>
              <a:gd name="connsiteY10" fmla="*/ 476250 h 485974"/>
              <a:gd name="connsiteX11" fmla="*/ 371475 w 381000"/>
              <a:gd name="connsiteY11" fmla="*/ 485775 h 485974"/>
              <a:gd name="connsiteX12" fmla="*/ 381000 w 381000"/>
              <a:gd name="connsiteY12" fmla="*/ 485775 h 48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000" h="485974">
                <a:moveTo>
                  <a:pt x="95250" y="0"/>
                </a:moveTo>
                <a:cubicBezTo>
                  <a:pt x="90392" y="6072"/>
                  <a:pt x="45682" y="59141"/>
                  <a:pt x="38100" y="76200"/>
                </a:cubicBezTo>
                <a:cubicBezTo>
                  <a:pt x="29945" y="94550"/>
                  <a:pt x="25400" y="114300"/>
                  <a:pt x="19050" y="133350"/>
                </a:cubicBezTo>
                <a:lnTo>
                  <a:pt x="9525" y="161925"/>
                </a:lnTo>
                <a:lnTo>
                  <a:pt x="0" y="190500"/>
                </a:lnTo>
                <a:cubicBezTo>
                  <a:pt x="3175" y="222250"/>
                  <a:pt x="3645" y="254388"/>
                  <a:pt x="9525" y="285750"/>
                </a:cubicBezTo>
                <a:cubicBezTo>
                  <a:pt x="13226" y="305487"/>
                  <a:pt x="24637" y="323209"/>
                  <a:pt x="28575" y="342900"/>
                </a:cubicBezTo>
                <a:cubicBezTo>
                  <a:pt x="32198" y="361014"/>
                  <a:pt x="37862" y="399574"/>
                  <a:pt x="47625" y="419100"/>
                </a:cubicBezTo>
                <a:cubicBezTo>
                  <a:pt x="59418" y="442686"/>
                  <a:pt x="70757" y="455839"/>
                  <a:pt x="95250" y="466725"/>
                </a:cubicBezTo>
                <a:cubicBezTo>
                  <a:pt x="113600" y="474880"/>
                  <a:pt x="152400" y="485775"/>
                  <a:pt x="152400" y="485775"/>
                </a:cubicBezTo>
                <a:cubicBezTo>
                  <a:pt x="206375" y="482600"/>
                  <a:pt x="260257" y="476250"/>
                  <a:pt x="314325" y="476250"/>
                </a:cubicBezTo>
                <a:cubicBezTo>
                  <a:pt x="333638" y="476250"/>
                  <a:pt x="352356" y="483044"/>
                  <a:pt x="371475" y="485775"/>
                </a:cubicBezTo>
                <a:cubicBezTo>
                  <a:pt x="374618" y="486224"/>
                  <a:pt x="377825" y="485775"/>
                  <a:pt x="381000" y="485775"/>
                </a:cubicBezTo>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3086100" y="2124075"/>
            <a:ext cx="152400" cy="400050"/>
          </a:xfrm>
          <a:custGeom>
            <a:avLst/>
            <a:gdLst>
              <a:gd name="connsiteX0" fmla="*/ 0 w 152400"/>
              <a:gd name="connsiteY0" fmla="*/ 0 h 400050"/>
              <a:gd name="connsiteX1" fmla="*/ 47625 w 152400"/>
              <a:gd name="connsiteY1" fmla="*/ 28575 h 400050"/>
              <a:gd name="connsiteX2" fmla="*/ 57150 w 152400"/>
              <a:gd name="connsiteY2" fmla="*/ 57150 h 400050"/>
              <a:gd name="connsiteX3" fmla="*/ 95250 w 152400"/>
              <a:gd name="connsiteY3" fmla="*/ 114300 h 400050"/>
              <a:gd name="connsiteX4" fmla="*/ 114300 w 152400"/>
              <a:gd name="connsiteY4" fmla="*/ 142875 h 400050"/>
              <a:gd name="connsiteX5" fmla="*/ 123825 w 152400"/>
              <a:gd name="connsiteY5" fmla="*/ 171450 h 400050"/>
              <a:gd name="connsiteX6" fmla="*/ 152400 w 152400"/>
              <a:gd name="connsiteY6" fmla="*/ 228600 h 400050"/>
              <a:gd name="connsiteX7" fmla="*/ 133350 w 152400"/>
              <a:gd name="connsiteY7" fmla="*/ 381000 h 400050"/>
              <a:gd name="connsiteX8" fmla="*/ 123825 w 152400"/>
              <a:gd name="connsiteY8" fmla="*/ 40005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 h="400050">
                <a:moveTo>
                  <a:pt x="0" y="0"/>
                </a:moveTo>
                <a:cubicBezTo>
                  <a:pt x="15875" y="9525"/>
                  <a:pt x="34534" y="15484"/>
                  <a:pt x="47625" y="28575"/>
                </a:cubicBezTo>
                <a:cubicBezTo>
                  <a:pt x="54725" y="35675"/>
                  <a:pt x="52274" y="48373"/>
                  <a:pt x="57150" y="57150"/>
                </a:cubicBezTo>
                <a:cubicBezTo>
                  <a:pt x="68269" y="77164"/>
                  <a:pt x="82550" y="95250"/>
                  <a:pt x="95250" y="114300"/>
                </a:cubicBezTo>
                <a:cubicBezTo>
                  <a:pt x="101600" y="123825"/>
                  <a:pt x="110680" y="132015"/>
                  <a:pt x="114300" y="142875"/>
                </a:cubicBezTo>
                <a:cubicBezTo>
                  <a:pt x="117475" y="152400"/>
                  <a:pt x="119335" y="162470"/>
                  <a:pt x="123825" y="171450"/>
                </a:cubicBezTo>
                <a:cubicBezTo>
                  <a:pt x="160754" y="245308"/>
                  <a:pt x="128459" y="156776"/>
                  <a:pt x="152400" y="228600"/>
                </a:cubicBezTo>
                <a:cubicBezTo>
                  <a:pt x="146545" y="304711"/>
                  <a:pt x="154889" y="327153"/>
                  <a:pt x="133350" y="381000"/>
                </a:cubicBezTo>
                <a:cubicBezTo>
                  <a:pt x="130713" y="387592"/>
                  <a:pt x="127000" y="393700"/>
                  <a:pt x="123825" y="400050"/>
                </a:cubicBezTo>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315346" y="3187758"/>
            <a:ext cx="1732654" cy="369332"/>
          </a:xfrm>
          <a:prstGeom prst="rect">
            <a:avLst/>
          </a:prstGeom>
          <a:noFill/>
        </p:spPr>
        <p:txBody>
          <a:bodyPr wrap="none" rtlCol="0">
            <a:spAutoFit/>
          </a:bodyPr>
          <a:lstStyle/>
          <a:p>
            <a:r>
              <a:rPr lang="en-US" b="1" dirty="0" smtClean="0">
                <a:solidFill>
                  <a:schemeClr val="bg1"/>
                </a:solidFill>
              </a:rPr>
              <a:t>ECSB / Outflows</a:t>
            </a:r>
            <a:endParaRPr lang="en-US" b="1" dirty="0">
              <a:solidFill>
                <a:schemeClr val="bg1"/>
              </a:solidFill>
            </a:endParaRPr>
          </a:p>
        </p:txBody>
      </p:sp>
      <p:sp>
        <p:nvSpPr>
          <p:cNvPr id="26" name="TextBox 25"/>
          <p:cNvSpPr txBox="1"/>
          <p:nvPr/>
        </p:nvSpPr>
        <p:spPr>
          <a:xfrm>
            <a:off x="609600" y="5144869"/>
            <a:ext cx="2895600" cy="646331"/>
          </a:xfrm>
          <a:prstGeom prst="rect">
            <a:avLst/>
          </a:prstGeom>
          <a:noFill/>
        </p:spPr>
        <p:txBody>
          <a:bodyPr wrap="square" rtlCol="0">
            <a:spAutoFit/>
          </a:bodyPr>
          <a:lstStyle/>
          <a:p>
            <a:pPr algn="ctr"/>
            <a:r>
              <a:rPr lang="en-US" dirty="0" smtClean="0"/>
              <a:t>Warning Decision Making</a:t>
            </a:r>
          </a:p>
          <a:p>
            <a:pPr algn="ctr"/>
            <a:r>
              <a:rPr lang="en-US" i="1" dirty="0" smtClean="0"/>
              <a:t>(radar-based viewpoint)</a:t>
            </a:r>
            <a:endParaRPr lang="en-US" i="1" dirty="0"/>
          </a:p>
        </p:txBody>
      </p:sp>
      <p:sp>
        <p:nvSpPr>
          <p:cNvPr id="27" name="TextBox 26"/>
          <p:cNvSpPr txBox="1"/>
          <p:nvPr/>
        </p:nvSpPr>
        <p:spPr>
          <a:xfrm>
            <a:off x="155565" y="5906869"/>
            <a:ext cx="3349635" cy="646331"/>
          </a:xfrm>
          <a:prstGeom prst="rect">
            <a:avLst/>
          </a:prstGeom>
          <a:noFill/>
        </p:spPr>
        <p:txBody>
          <a:bodyPr wrap="none" rtlCol="0">
            <a:spAutoFit/>
          </a:bodyPr>
          <a:lstStyle/>
          <a:p>
            <a:r>
              <a:rPr lang="en-US" dirty="0" smtClean="0"/>
              <a:t>Concern: severe hail &amp; wind gusts</a:t>
            </a:r>
          </a:p>
          <a:p>
            <a:r>
              <a:rPr lang="en-US" dirty="0" smtClean="0"/>
              <a:t>Motion: 290DEG 7KT</a:t>
            </a:r>
            <a:endParaRPr lang="en-US" dirty="0"/>
          </a:p>
        </p:txBody>
      </p:sp>
      <p:sp>
        <p:nvSpPr>
          <p:cNvPr id="28" name="TextBox 27"/>
          <p:cNvSpPr txBox="1"/>
          <p:nvPr/>
        </p:nvSpPr>
        <p:spPr>
          <a:xfrm>
            <a:off x="7239000" y="4507468"/>
            <a:ext cx="1063433" cy="369332"/>
          </a:xfrm>
          <a:prstGeom prst="rect">
            <a:avLst/>
          </a:prstGeom>
          <a:noFill/>
        </p:spPr>
        <p:txBody>
          <a:bodyPr wrap="none" rtlCol="0">
            <a:spAutoFit/>
          </a:bodyPr>
          <a:lstStyle/>
          <a:p>
            <a:r>
              <a:rPr lang="en-US" b="1" dirty="0">
                <a:solidFill>
                  <a:schemeClr val="bg1"/>
                </a:solidFill>
              </a:rPr>
              <a:t>70 </a:t>
            </a:r>
            <a:r>
              <a:rPr lang="en-US" b="1" dirty="0" smtClean="0">
                <a:solidFill>
                  <a:schemeClr val="bg1"/>
                </a:solidFill>
              </a:rPr>
              <a:t>kg/m</a:t>
            </a:r>
            <a:r>
              <a:rPr lang="en-US" b="1" baseline="30000" dirty="0" smtClean="0">
                <a:solidFill>
                  <a:schemeClr val="bg1"/>
                </a:solidFill>
              </a:rPr>
              <a:t>2</a:t>
            </a:r>
            <a:endParaRPr lang="en-US" dirty="0"/>
          </a:p>
        </p:txBody>
      </p:sp>
      <p:cxnSp>
        <p:nvCxnSpPr>
          <p:cNvPr id="23" name="Straight Connector 22"/>
          <p:cNvCxnSpPr/>
          <p:nvPr/>
        </p:nvCxnSpPr>
        <p:spPr>
          <a:xfrm flipV="1">
            <a:off x="6804958" y="4876800"/>
            <a:ext cx="513686" cy="68580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876800" y="89118"/>
            <a:ext cx="4038600" cy="1815882"/>
          </a:xfrm>
          <a:prstGeom prst="rect">
            <a:avLst/>
          </a:prstGeom>
          <a:noFill/>
        </p:spPr>
        <p:txBody>
          <a:bodyPr wrap="square" rtlCol="0">
            <a:spAutoFit/>
          </a:bodyPr>
          <a:lstStyle/>
          <a:p>
            <a:r>
              <a:rPr lang="en-US" sz="1600" b="1" u="sng" dirty="0" smtClean="0"/>
              <a:t>Situation</a:t>
            </a:r>
            <a:r>
              <a:rPr lang="en-US" sz="1600" b="1" dirty="0" smtClean="0"/>
              <a:t>:</a:t>
            </a:r>
            <a:r>
              <a:rPr lang="en-US" sz="1600" dirty="0" smtClean="0"/>
              <a:t> Inland convection has formed, but with the ECSB providing lift for convection near coast.  Storms behind ECSB realize low-level direction shear due to locally backed winds.  Storms are moving slow, however.  Downdraft outflows make for a boundary rich environment.</a:t>
            </a:r>
            <a:endParaRPr lang="en-US" sz="1600" dirty="0"/>
          </a:p>
        </p:txBody>
      </p:sp>
    </p:spTree>
    <p:extLst>
      <p:ext uri="{BB962C8B-B14F-4D97-AF65-F5344CB8AC3E}">
        <p14:creationId xmlns:p14="http://schemas.microsoft.com/office/powerpoint/2010/main" val="2839587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Z:\sport\UAHCI\081612_Case\ldar_1935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9050"/>
            <a:ext cx="7354682" cy="68770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086600" y="31671"/>
            <a:ext cx="1084015" cy="369332"/>
          </a:xfrm>
          <a:prstGeom prst="rect">
            <a:avLst/>
          </a:prstGeom>
          <a:noFill/>
        </p:spPr>
        <p:txBody>
          <a:bodyPr wrap="none" rtlCol="0">
            <a:spAutoFit/>
          </a:bodyPr>
          <a:lstStyle/>
          <a:p>
            <a:r>
              <a:rPr lang="en-US" dirty="0" smtClean="0">
                <a:solidFill>
                  <a:schemeClr val="bg1"/>
                </a:solidFill>
              </a:rPr>
              <a:t>1935 UTC</a:t>
            </a:r>
            <a:endParaRPr lang="en-US" dirty="0">
              <a:solidFill>
                <a:schemeClr val="bg1"/>
              </a:solidFill>
            </a:endParaRPr>
          </a:p>
        </p:txBody>
      </p:sp>
      <p:sp>
        <p:nvSpPr>
          <p:cNvPr id="6" name="Right Arrow 5"/>
          <p:cNvSpPr/>
          <p:nvPr/>
        </p:nvSpPr>
        <p:spPr>
          <a:xfrm rot="1654758">
            <a:off x="2707575" y="1010585"/>
            <a:ext cx="838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01347" y="5181600"/>
            <a:ext cx="313130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101347" y="5181600"/>
            <a:ext cx="3193823" cy="369332"/>
          </a:xfrm>
          <a:prstGeom prst="rect">
            <a:avLst/>
          </a:prstGeom>
          <a:noFill/>
        </p:spPr>
        <p:txBody>
          <a:bodyPr wrap="none" rtlCol="0">
            <a:spAutoFit/>
          </a:bodyPr>
          <a:lstStyle/>
          <a:p>
            <a:r>
              <a:rPr lang="en-US" dirty="0" smtClean="0"/>
              <a:t>LDAR: 80-90 sources per minute</a:t>
            </a:r>
            <a:endParaRPr lang="en-US" dirty="0"/>
          </a:p>
        </p:txBody>
      </p:sp>
    </p:spTree>
    <p:extLst>
      <p:ext uri="{BB962C8B-B14F-4D97-AF65-F5344CB8AC3E}">
        <p14:creationId xmlns:p14="http://schemas.microsoft.com/office/powerpoint/2010/main" val="29807889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Z:\sport\UAHCI\081612_Case\ldar_1942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0"/>
            <a:ext cx="7315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086600" y="31671"/>
            <a:ext cx="1084015" cy="369332"/>
          </a:xfrm>
          <a:prstGeom prst="rect">
            <a:avLst/>
          </a:prstGeom>
          <a:noFill/>
        </p:spPr>
        <p:txBody>
          <a:bodyPr wrap="none" rtlCol="0">
            <a:spAutoFit/>
          </a:bodyPr>
          <a:lstStyle/>
          <a:p>
            <a:r>
              <a:rPr lang="en-US" dirty="0" smtClean="0">
                <a:solidFill>
                  <a:schemeClr val="bg1"/>
                </a:solidFill>
              </a:rPr>
              <a:t>1942 UTC</a:t>
            </a:r>
            <a:endParaRPr lang="en-US" dirty="0">
              <a:solidFill>
                <a:schemeClr val="bg1"/>
              </a:solidFill>
            </a:endParaRPr>
          </a:p>
        </p:txBody>
      </p:sp>
      <p:sp>
        <p:nvSpPr>
          <p:cNvPr id="6" name="Right Arrow 5"/>
          <p:cNvSpPr/>
          <p:nvPr/>
        </p:nvSpPr>
        <p:spPr>
          <a:xfrm rot="1654758">
            <a:off x="3683699" y="3829987"/>
            <a:ext cx="838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43000" y="5181600"/>
            <a:ext cx="313130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101347" y="5181600"/>
            <a:ext cx="3193823" cy="369332"/>
          </a:xfrm>
          <a:prstGeom prst="rect">
            <a:avLst/>
          </a:prstGeom>
          <a:noFill/>
        </p:spPr>
        <p:txBody>
          <a:bodyPr wrap="none" rtlCol="0">
            <a:spAutoFit/>
          </a:bodyPr>
          <a:lstStyle/>
          <a:p>
            <a:r>
              <a:rPr lang="en-US" dirty="0" smtClean="0"/>
              <a:t>LDAR: 80-90 sources per minute</a:t>
            </a:r>
            <a:endParaRPr lang="en-US" dirty="0"/>
          </a:p>
        </p:txBody>
      </p:sp>
    </p:spTree>
    <p:extLst>
      <p:ext uri="{BB962C8B-B14F-4D97-AF65-F5344CB8AC3E}">
        <p14:creationId xmlns:p14="http://schemas.microsoft.com/office/powerpoint/2010/main" val="36758565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0"/>
            <a:ext cx="7315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86600" y="31671"/>
            <a:ext cx="1084015" cy="369332"/>
          </a:xfrm>
          <a:prstGeom prst="rect">
            <a:avLst/>
          </a:prstGeom>
          <a:noFill/>
        </p:spPr>
        <p:txBody>
          <a:bodyPr wrap="none" rtlCol="0">
            <a:spAutoFit/>
          </a:bodyPr>
          <a:lstStyle/>
          <a:p>
            <a:r>
              <a:rPr lang="en-US" dirty="0" smtClean="0">
                <a:solidFill>
                  <a:schemeClr val="bg1"/>
                </a:solidFill>
              </a:rPr>
              <a:t>1945 UTC</a:t>
            </a:r>
            <a:endParaRPr lang="en-US" dirty="0">
              <a:solidFill>
                <a:schemeClr val="bg1"/>
              </a:solidFill>
            </a:endParaRPr>
          </a:p>
        </p:txBody>
      </p:sp>
      <p:sp>
        <p:nvSpPr>
          <p:cNvPr id="6" name="Oval 5"/>
          <p:cNvSpPr/>
          <p:nvPr/>
        </p:nvSpPr>
        <p:spPr>
          <a:xfrm>
            <a:off x="4191000" y="3200400"/>
            <a:ext cx="1143000" cy="1143000"/>
          </a:xfrm>
          <a:prstGeom prst="ellipse">
            <a:avLst/>
          </a:prstGeom>
          <a:noFill/>
          <a:ln w="635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FFFF"/>
              </a:solidFill>
            </a:endParaRPr>
          </a:p>
        </p:txBody>
      </p:sp>
      <p:sp>
        <p:nvSpPr>
          <p:cNvPr id="7" name="TextBox 6"/>
          <p:cNvSpPr txBox="1"/>
          <p:nvPr/>
        </p:nvSpPr>
        <p:spPr>
          <a:xfrm>
            <a:off x="4359184" y="3587234"/>
            <a:ext cx="806631" cy="369332"/>
          </a:xfrm>
          <a:prstGeom prst="rect">
            <a:avLst/>
          </a:prstGeom>
          <a:noFill/>
        </p:spPr>
        <p:txBody>
          <a:bodyPr wrap="none" rtlCol="0">
            <a:spAutoFit/>
          </a:bodyPr>
          <a:lstStyle/>
          <a:p>
            <a:r>
              <a:rPr lang="en-US" b="1" dirty="0" smtClean="0">
                <a:solidFill>
                  <a:srgbClr val="00FFFF"/>
                </a:solidFill>
                <a:effectLst>
                  <a:outerShdw blurRad="38100" dist="38100" dir="2700000" algn="tl">
                    <a:srgbClr val="000000">
                      <a:alpha val="43137"/>
                    </a:srgbClr>
                  </a:outerShdw>
                </a:effectLst>
              </a:rPr>
              <a:t>G56KT</a:t>
            </a:r>
            <a:endParaRPr lang="en-US" b="1" dirty="0">
              <a:solidFill>
                <a:srgbClr val="00FFFF"/>
              </a:solidFill>
              <a:effectLst>
                <a:outerShdw blurRad="38100" dist="38100" dir="2700000" algn="tl">
                  <a:srgbClr val="000000">
                    <a:alpha val="43137"/>
                  </a:srgbClr>
                </a:outerShdw>
              </a:effectLst>
            </a:endParaRPr>
          </a:p>
        </p:txBody>
      </p:sp>
      <p:sp>
        <p:nvSpPr>
          <p:cNvPr id="9" name="TextBox 8"/>
          <p:cNvSpPr txBox="1"/>
          <p:nvPr/>
        </p:nvSpPr>
        <p:spPr>
          <a:xfrm>
            <a:off x="1143000" y="6096000"/>
            <a:ext cx="1996316" cy="369332"/>
          </a:xfrm>
          <a:prstGeom prst="rect">
            <a:avLst/>
          </a:prstGeom>
          <a:noFill/>
        </p:spPr>
        <p:txBody>
          <a:bodyPr wrap="none" rtlCol="0">
            <a:spAutoFit/>
          </a:bodyPr>
          <a:lstStyle/>
          <a:p>
            <a:r>
              <a:rPr lang="en-US" b="1" dirty="0" smtClean="0">
                <a:solidFill>
                  <a:srgbClr val="00FFFF"/>
                </a:solidFill>
                <a:effectLst>
                  <a:outerShdw blurRad="38100" dist="38100" dir="2700000" algn="tl">
                    <a:srgbClr val="000000">
                      <a:alpha val="43137"/>
                    </a:srgbClr>
                  </a:outerShdw>
                </a:effectLst>
              </a:rPr>
              <a:t>Wind Tower – 54 </a:t>
            </a:r>
            <a:r>
              <a:rPr lang="en-US" b="1" dirty="0" err="1" smtClean="0">
                <a:solidFill>
                  <a:srgbClr val="00FFFF"/>
                </a:solidFill>
                <a:effectLst>
                  <a:outerShdw blurRad="38100" dist="38100" dir="2700000" algn="tl">
                    <a:srgbClr val="000000">
                      <a:alpha val="43137"/>
                    </a:srgbClr>
                  </a:outerShdw>
                </a:effectLst>
              </a:rPr>
              <a:t>ft</a:t>
            </a:r>
            <a:endParaRPr lang="en-US" b="1" dirty="0">
              <a:solidFill>
                <a:srgbClr val="00FFFF"/>
              </a:solidFill>
              <a:effectLst>
                <a:outerShdw blurRad="38100" dist="38100" dir="2700000" algn="tl">
                  <a:srgbClr val="000000">
                    <a:alpha val="43137"/>
                  </a:srgbClr>
                </a:outerShdw>
              </a:effectLst>
            </a:endParaRPr>
          </a:p>
        </p:txBody>
      </p:sp>
      <p:sp>
        <p:nvSpPr>
          <p:cNvPr id="12" name="Rectangle 11"/>
          <p:cNvSpPr/>
          <p:nvPr/>
        </p:nvSpPr>
        <p:spPr>
          <a:xfrm>
            <a:off x="1142999" y="5181600"/>
            <a:ext cx="3415447"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101347" y="5193268"/>
            <a:ext cx="3457100" cy="369332"/>
          </a:xfrm>
          <a:prstGeom prst="rect">
            <a:avLst/>
          </a:prstGeom>
          <a:noFill/>
        </p:spPr>
        <p:txBody>
          <a:bodyPr wrap="none" rtlCol="0">
            <a:spAutoFit/>
          </a:bodyPr>
          <a:lstStyle/>
          <a:p>
            <a:r>
              <a:rPr lang="en-US" dirty="0" smtClean="0"/>
              <a:t>LDAR: A noticeable drop in sources</a:t>
            </a:r>
            <a:endParaRPr lang="en-US" dirty="0"/>
          </a:p>
        </p:txBody>
      </p:sp>
    </p:spTree>
    <p:extLst>
      <p:ext uri="{BB962C8B-B14F-4D97-AF65-F5344CB8AC3E}">
        <p14:creationId xmlns:p14="http://schemas.microsoft.com/office/powerpoint/2010/main" val="16954166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0"/>
            <a:ext cx="7315200" cy="690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4191000" y="3200400"/>
            <a:ext cx="1143000" cy="1143000"/>
          </a:xfrm>
          <a:prstGeom prst="ellipse">
            <a:avLst/>
          </a:prstGeom>
          <a:noFill/>
          <a:ln w="635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FFFF"/>
              </a:solidFill>
            </a:endParaRPr>
          </a:p>
        </p:txBody>
      </p:sp>
      <p:sp>
        <p:nvSpPr>
          <p:cNvPr id="6" name="TextBox 5"/>
          <p:cNvSpPr txBox="1"/>
          <p:nvPr/>
        </p:nvSpPr>
        <p:spPr>
          <a:xfrm>
            <a:off x="4359184" y="3587234"/>
            <a:ext cx="806631" cy="369332"/>
          </a:xfrm>
          <a:prstGeom prst="rect">
            <a:avLst/>
          </a:prstGeom>
          <a:noFill/>
        </p:spPr>
        <p:txBody>
          <a:bodyPr wrap="none" rtlCol="0">
            <a:spAutoFit/>
          </a:bodyPr>
          <a:lstStyle/>
          <a:p>
            <a:r>
              <a:rPr lang="en-US" b="1" dirty="0" smtClean="0">
                <a:solidFill>
                  <a:srgbClr val="00FFFF"/>
                </a:solidFill>
                <a:effectLst>
                  <a:outerShdw blurRad="38100" dist="38100" dir="2700000" algn="tl">
                    <a:srgbClr val="000000">
                      <a:alpha val="43137"/>
                    </a:srgbClr>
                  </a:outerShdw>
                </a:effectLst>
              </a:rPr>
              <a:t>G67KT</a:t>
            </a:r>
            <a:endParaRPr lang="en-US" b="1" dirty="0">
              <a:solidFill>
                <a:srgbClr val="00FFFF"/>
              </a:solidFill>
              <a:effectLst>
                <a:outerShdw blurRad="38100" dist="38100" dir="2700000" algn="tl">
                  <a:srgbClr val="000000">
                    <a:alpha val="43137"/>
                  </a:srgbClr>
                </a:outerShdw>
              </a:effectLst>
            </a:endParaRPr>
          </a:p>
        </p:txBody>
      </p:sp>
      <p:sp>
        <p:nvSpPr>
          <p:cNvPr id="4" name="TextBox 3"/>
          <p:cNvSpPr txBox="1"/>
          <p:nvPr/>
        </p:nvSpPr>
        <p:spPr>
          <a:xfrm>
            <a:off x="1143000" y="6096000"/>
            <a:ext cx="1996316" cy="369332"/>
          </a:xfrm>
          <a:prstGeom prst="rect">
            <a:avLst/>
          </a:prstGeom>
          <a:noFill/>
        </p:spPr>
        <p:txBody>
          <a:bodyPr wrap="none" rtlCol="0">
            <a:spAutoFit/>
          </a:bodyPr>
          <a:lstStyle/>
          <a:p>
            <a:r>
              <a:rPr lang="en-US" b="1" dirty="0" smtClean="0">
                <a:solidFill>
                  <a:srgbClr val="00FFFF"/>
                </a:solidFill>
                <a:effectLst>
                  <a:outerShdw blurRad="38100" dist="38100" dir="2700000" algn="tl">
                    <a:srgbClr val="000000">
                      <a:alpha val="43137"/>
                    </a:srgbClr>
                  </a:outerShdw>
                </a:effectLst>
              </a:rPr>
              <a:t>Wind Tower – 54 </a:t>
            </a:r>
            <a:r>
              <a:rPr lang="en-US" b="1" dirty="0" err="1" smtClean="0">
                <a:solidFill>
                  <a:srgbClr val="00FFFF"/>
                </a:solidFill>
                <a:effectLst>
                  <a:outerShdw blurRad="38100" dist="38100" dir="2700000" algn="tl">
                    <a:srgbClr val="000000">
                      <a:alpha val="43137"/>
                    </a:srgbClr>
                  </a:outerShdw>
                </a:effectLst>
              </a:rPr>
              <a:t>ft</a:t>
            </a:r>
            <a:endParaRPr lang="en-US" b="1" dirty="0">
              <a:solidFill>
                <a:srgbClr val="00FFFF"/>
              </a:solidFill>
              <a:effectLst>
                <a:outerShdw blurRad="38100" dist="38100" dir="2700000" algn="tl">
                  <a:srgbClr val="000000">
                    <a:alpha val="43137"/>
                  </a:srgbClr>
                </a:outerShdw>
              </a:effectLst>
            </a:endParaRPr>
          </a:p>
        </p:txBody>
      </p:sp>
      <p:sp>
        <p:nvSpPr>
          <p:cNvPr id="8" name="TextBox 7"/>
          <p:cNvSpPr txBox="1"/>
          <p:nvPr/>
        </p:nvSpPr>
        <p:spPr>
          <a:xfrm>
            <a:off x="7086600" y="31671"/>
            <a:ext cx="1084015" cy="369332"/>
          </a:xfrm>
          <a:prstGeom prst="rect">
            <a:avLst/>
          </a:prstGeom>
          <a:noFill/>
        </p:spPr>
        <p:txBody>
          <a:bodyPr wrap="none" rtlCol="0">
            <a:spAutoFit/>
          </a:bodyPr>
          <a:lstStyle/>
          <a:p>
            <a:r>
              <a:rPr lang="en-US" dirty="0" smtClean="0">
                <a:solidFill>
                  <a:schemeClr val="bg1"/>
                </a:solidFill>
              </a:rPr>
              <a:t>1950 UTC</a:t>
            </a:r>
            <a:endParaRPr lang="en-US" dirty="0">
              <a:solidFill>
                <a:schemeClr val="bg1"/>
              </a:solidFill>
            </a:endParaRPr>
          </a:p>
        </p:txBody>
      </p:sp>
      <p:sp>
        <p:nvSpPr>
          <p:cNvPr id="9" name="Rectangle 8"/>
          <p:cNvSpPr/>
          <p:nvPr/>
        </p:nvSpPr>
        <p:spPr>
          <a:xfrm>
            <a:off x="1142999" y="5181600"/>
            <a:ext cx="3415447"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101347" y="5193268"/>
            <a:ext cx="3242298" cy="369332"/>
          </a:xfrm>
          <a:prstGeom prst="rect">
            <a:avLst/>
          </a:prstGeom>
          <a:noFill/>
        </p:spPr>
        <p:txBody>
          <a:bodyPr wrap="none" rtlCol="0">
            <a:spAutoFit/>
          </a:bodyPr>
          <a:lstStyle/>
          <a:p>
            <a:r>
              <a:rPr lang="en-US" dirty="0" smtClean="0"/>
              <a:t>LDAR: A further drop in sources</a:t>
            </a:r>
            <a:endParaRPr lang="en-US" dirty="0"/>
          </a:p>
        </p:txBody>
      </p:sp>
    </p:spTree>
    <p:extLst>
      <p:ext uri="{BB962C8B-B14F-4D97-AF65-F5344CB8AC3E}">
        <p14:creationId xmlns:p14="http://schemas.microsoft.com/office/powerpoint/2010/main" val="8887522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92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1219200" y="2286000"/>
            <a:ext cx="3581400" cy="3429000"/>
          </a:xfrm>
          <a:prstGeom prst="ellipse">
            <a:avLst/>
          </a:prstGeom>
          <a:noFill/>
          <a:ln w="635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FFFF"/>
              </a:solidFill>
            </a:endParaRPr>
          </a:p>
        </p:txBody>
      </p:sp>
      <p:sp>
        <p:nvSpPr>
          <p:cNvPr id="4" name="Right Arrow 3"/>
          <p:cNvSpPr/>
          <p:nvPr/>
        </p:nvSpPr>
        <p:spPr>
          <a:xfrm rot="3820200">
            <a:off x="2604517" y="4268401"/>
            <a:ext cx="568223" cy="226198"/>
          </a:xfrm>
          <a:prstGeom prst="rightArrow">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3820200">
            <a:off x="2991269" y="4077902"/>
            <a:ext cx="568223" cy="226198"/>
          </a:xfrm>
          <a:prstGeom prst="rightArrow">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4612034">
            <a:off x="2610754" y="3239642"/>
            <a:ext cx="568223" cy="226198"/>
          </a:xfrm>
          <a:prstGeom prst="rightArrow">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4612034">
            <a:off x="2231223" y="3392042"/>
            <a:ext cx="568223" cy="226198"/>
          </a:xfrm>
          <a:prstGeom prst="rightArrow">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924800" y="152400"/>
            <a:ext cx="1084015" cy="369332"/>
          </a:xfrm>
          <a:prstGeom prst="rect">
            <a:avLst/>
          </a:prstGeom>
          <a:noFill/>
        </p:spPr>
        <p:txBody>
          <a:bodyPr wrap="none" rtlCol="0">
            <a:spAutoFit/>
          </a:bodyPr>
          <a:lstStyle/>
          <a:p>
            <a:r>
              <a:rPr lang="en-US" b="1" dirty="0" smtClean="0">
                <a:solidFill>
                  <a:schemeClr val="bg1"/>
                </a:solidFill>
              </a:rPr>
              <a:t>1952 UTC</a:t>
            </a:r>
            <a:endParaRPr lang="en-US" b="1" dirty="0">
              <a:solidFill>
                <a:schemeClr val="bg1"/>
              </a:solidFill>
            </a:endParaRPr>
          </a:p>
        </p:txBody>
      </p:sp>
      <p:sp>
        <p:nvSpPr>
          <p:cNvPr id="10" name="TextBox 9"/>
          <p:cNvSpPr txBox="1"/>
          <p:nvPr/>
        </p:nvSpPr>
        <p:spPr>
          <a:xfrm>
            <a:off x="7620000" y="6135469"/>
            <a:ext cx="1448795" cy="646331"/>
          </a:xfrm>
          <a:prstGeom prst="rect">
            <a:avLst/>
          </a:prstGeom>
          <a:noFill/>
        </p:spPr>
        <p:txBody>
          <a:bodyPr wrap="none" rtlCol="0">
            <a:spAutoFit/>
          </a:bodyPr>
          <a:lstStyle/>
          <a:p>
            <a:r>
              <a:rPr lang="en-US" b="1" dirty="0" smtClean="0">
                <a:solidFill>
                  <a:schemeClr val="bg1"/>
                </a:solidFill>
              </a:rPr>
              <a:t>Base Velocity</a:t>
            </a:r>
          </a:p>
          <a:p>
            <a:r>
              <a:rPr lang="en-US" b="1" dirty="0" smtClean="0">
                <a:solidFill>
                  <a:schemeClr val="bg1"/>
                </a:solidFill>
              </a:rPr>
              <a:t>0.5 </a:t>
            </a:r>
            <a:r>
              <a:rPr lang="en-US" b="1" dirty="0" err="1" smtClean="0">
                <a:solidFill>
                  <a:schemeClr val="bg1"/>
                </a:solidFill>
              </a:rPr>
              <a:t>deg</a:t>
            </a:r>
            <a:endParaRPr lang="en-US" b="1" dirty="0">
              <a:solidFill>
                <a:schemeClr val="bg1"/>
              </a:solidFill>
            </a:endParaRPr>
          </a:p>
        </p:txBody>
      </p:sp>
      <p:sp>
        <p:nvSpPr>
          <p:cNvPr id="11" name="TextBox 10"/>
          <p:cNvSpPr txBox="1"/>
          <p:nvPr/>
        </p:nvSpPr>
        <p:spPr>
          <a:xfrm>
            <a:off x="2169868" y="676870"/>
            <a:ext cx="4969437" cy="923330"/>
          </a:xfrm>
          <a:prstGeom prst="rect">
            <a:avLst/>
          </a:prstGeom>
          <a:noFill/>
        </p:spPr>
        <p:txBody>
          <a:bodyPr wrap="none" rtlCol="0">
            <a:spAutoFit/>
          </a:bodyPr>
          <a:lstStyle/>
          <a:p>
            <a:r>
              <a:rPr lang="en-US" b="1" dirty="0" smtClean="0">
                <a:solidFill>
                  <a:srgbClr val="00FFFF"/>
                </a:solidFill>
              </a:rPr>
              <a:t>Divergent radial velocities around 950 </a:t>
            </a:r>
            <a:r>
              <a:rPr lang="en-US" b="1" dirty="0" err="1" smtClean="0">
                <a:solidFill>
                  <a:srgbClr val="00FFFF"/>
                </a:solidFill>
              </a:rPr>
              <a:t>ft</a:t>
            </a:r>
            <a:r>
              <a:rPr lang="en-US" b="1" dirty="0" smtClean="0">
                <a:solidFill>
                  <a:srgbClr val="00FFFF"/>
                </a:solidFill>
              </a:rPr>
              <a:t>;</a:t>
            </a:r>
          </a:p>
          <a:p>
            <a:r>
              <a:rPr lang="en-US" b="1" dirty="0" smtClean="0">
                <a:solidFill>
                  <a:srgbClr val="00FFFF"/>
                </a:solidFill>
              </a:rPr>
              <a:t>Highest sampled velocities about 44 </a:t>
            </a:r>
            <a:r>
              <a:rPr lang="en-US" b="1" dirty="0" err="1" smtClean="0">
                <a:solidFill>
                  <a:srgbClr val="00FFFF"/>
                </a:solidFill>
              </a:rPr>
              <a:t>kt</a:t>
            </a:r>
            <a:r>
              <a:rPr lang="en-US" b="1" dirty="0" smtClean="0">
                <a:solidFill>
                  <a:srgbClr val="00FFFF"/>
                </a:solidFill>
              </a:rPr>
              <a:t>;</a:t>
            </a:r>
          </a:p>
          <a:p>
            <a:r>
              <a:rPr lang="en-US" b="1" dirty="0" smtClean="0">
                <a:solidFill>
                  <a:srgbClr val="00FFFF"/>
                </a:solidFill>
              </a:rPr>
              <a:t>Likely a mini-microburst directly over wind tower. </a:t>
            </a:r>
            <a:endParaRPr lang="en-US" b="1" dirty="0">
              <a:solidFill>
                <a:srgbClr val="00FFFF"/>
              </a:solidFill>
            </a:endParaRPr>
          </a:p>
        </p:txBody>
      </p:sp>
    </p:spTree>
    <p:extLst>
      <p:ext uri="{BB962C8B-B14F-4D97-AF65-F5344CB8AC3E}">
        <p14:creationId xmlns:p14="http://schemas.microsoft.com/office/powerpoint/2010/main" val="131872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Z:\sport\UAHCI\081612_Case\ldar_1955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1" y="0"/>
            <a:ext cx="73151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p:cNvSpPr/>
          <p:nvPr/>
        </p:nvSpPr>
        <p:spPr>
          <a:xfrm>
            <a:off x="3800475" y="866775"/>
            <a:ext cx="3686175" cy="5057775"/>
          </a:xfrm>
          <a:custGeom>
            <a:avLst/>
            <a:gdLst>
              <a:gd name="connsiteX0" fmla="*/ 2743200 w 3686175"/>
              <a:gd name="connsiteY0" fmla="*/ 0 h 5057775"/>
              <a:gd name="connsiteX1" fmla="*/ 981075 w 3686175"/>
              <a:gd name="connsiteY1" fmla="*/ 1552575 h 5057775"/>
              <a:gd name="connsiteX2" fmla="*/ 1238250 w 3686175"/>
              <a:gd name="connsiteY2" fmla="*/ 2762250 h 5057775"/>
              <a:gd name="connsiteX3" fmla="*/ 666750 w 3686175"/>
              <a:gd name="connsiteY3" fmla="*/ 1866900 h 5057775"/>
              <a:gd name="connsiteX4" fmla="*/ 0 w 3686175"/>
              <a:gd name="connsiteY4" fmla="*/ 2457450 h 5057775"/>
              <a:gd name="connsiteX5" fmla="*/ 238125 w 3686175"/>
              <a:gd name="connsiteY5" fmla="*/ 4781550 h 5057775"/>
              <a:gd name="connsiteX6" fmla="*/ 2438400 w 3686175"/>
              <a:gd name="connsiteY6" fmla="*/ 4962525 h 5057775"/>
              <a:gd name="connsiteX7" fmla="*/ 2238375 w 3686175"/>
              <a:gd name="connsiteY7" fmla="*/ 4295775 h 5057775"/>
              <a:gd name="connsiteX8" fmla="*/ 2343150 w 3686175"/>
              <a:gd name="connsiteY8" fmla="*/ 4019550 h 5057775"/>
              <a:gd name="connsiteX9" fmla="*/ 2838450 w 3686175"/>
              <a:gd name="connsiteY9" fmla="*/ 4352925 h 5057775"/>
              <a:gd name="connsiteX10" fmla="*/ 2809875 w 3686175"/>
              <a:gd name="connsiteY10" fmla="*/ 5057775 h 5057775"/>
              <a:gd name="connsiteX11" fmla="*/ 3181350 w 3686175"/>
              <a:gd name="connsiteY11" fmla="*/ 5010150 h 5057775"/>
              <a:gd name="connsiteX12" fmla="*/ 2933700 w 3686175"/>
              <a:gd name="connsiteY12" fmla="*/ 2714625 h 5057775"/>
              <a:gd name="connsiteX13" fmla="*/ 3333750 w 3686175"/>
              <a:gd name="connsiteY13" fmla="*/ 2133600 h 5057775"/>
              <a:gd name="connsiteX14" fmla="*/ 3686175 w 3686175"/>
              <a:gd name="connsiteY14" fmla="*/ 1943100 h 5057775"/>
              <a:gd name="connsiteX15" fmla="*/ 2743200 w 3686175"/>
              <a:gd name="connsiteY15" fmla="*/ 0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86175" h="5057775">
                <a:moveTo>
                  <a:pt x="2743200" y="0"/>
                </a:moveTo>
                <a:lnTo>
                  <a:pt x="981075" y="1552575"/>
                </a:lnTo>
                <a:lnTo>
                  <a:pt x="1238250" y="2762250"/>
                </a:lnTo>
                <a:lnTo>
                  <a:pt x="666750" y="1866900"/>
                </a:lnTo>
                <a:lnTo>
                  <a:pt x="0" y="2457450"/>
                </a:lnTo>
                <a:lnTo>
                  <a:pt x="238125" y="4781550"/>
                </a:lnTo>
                <a:lnTo>
                  <a:pt x="2438400" y="4962525"/>
                </a:lnTo>
                <a:lnTo>
                  <a:pt x="2238375" y="4295775"/>
                </a:lnTo>
                <a:lnTo>
                  <a:pt x="2343150" y="4019550"/>
                </a:lnTo>
                <a:lnTo>
                  <a:pt x="2838450" y="4352925"/>
                </a:lnTo>
                <a:lnTo>
                  <a:pt x="2809875" y="5057775"/>
                </a:lnTo>
                <a:lnTo>
                  <a:pt x="3181350" y="5010150"/>
                </a:lnTo>
                <a:lnTo>
                  <a:pt x="2933700" y="2714625"/>
                </a:lnTo>
                <a:lnTo>
                  <a:pt x="3333750" y="2133600"/>
                </a:lnTo>
                <a:lnTo>
                  <a:pt x="3686175" y="1943100"/>
                </a:lnTo>
                <a:lnTo>
                  <a:pt x="2743200" y="0"/>
                </a:lnTo>
                <a:close/>
              </a:path>
            </a:pathLst>
          </a:cu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9889388">
            <a:off x="4179495" y="3643730"/>
            <a:ext cx="2688428" cy="954107"/>
          </a:xfrm>
          <a:prstGeom prst="rect">
            <a:avLst/>
          </a:prstGeom>
          <a:noFill/>
        </p:spPr>
        <p:txBody>
          <a:bodyPr wrap="none" rtlCol="0">
            <a:spAutoFit/>
          </a:bodyPr>
          <a:lstStyle/>
          <a:p>
            <a:r>
              <a:rPr lang="en-US" sz="2800" b="1" dirty="0" smtClean="0">
                <a:solidFill>
                  <a:srgbClr val="FFFF00"/>
                </a:solidFill>
                <a:effectLst>
                  <a:outerShdw blurRad="38100" dist="38100" dir="2700000" algn="tl">
                    <a:srgbClr val="000000">
                      <a:alpha val="43137"/>
                    </a:srgbClr>
                  </a:outerShdw>
                </a:effectLst>
              </a:rPr>
              <a:t>Missed Warning;</a:t>
            </a:r>
          </a:p>
          <a:p>
            <a:r>
              <a:rPr lang="en-US" sz="2800" b="1" dirty="0" smtClean="0">
                <a:solidFill>
                  <a:srgbClr val="FFFF00"/>
                </a:solidFill>
                <a:effectLst>
                  <a:outerShdw blurRad="38100" dist="38100" dir="2700000" algn="tl">
                    <a:srgbClr val="000000">
                      <a:alpha val="43137"/>
                    </a:srgbClr>
                  </a:outerShdw>
                </a:effectLst>
              </a:rPr>
              <a:t>Reactive SVR</a:t>
            </a:r>
            <a:endParaRPr lang="en-US" sz="2800" b="1" dirty="0">
              <a:solidFill>
                <a:srgbClr val="FFFF00"/>
              </a:solidFill>
              <a:effectLst>
                <a:outerShdw blurRad="38100" dist="38100" dir="2700000" algn="tl">
                  <a:srgbClr val="000000">
                    <a:alpha val="43137"/>
                  </a:srgbClr>
                </a:outerShdw>
              </a:effectLst>
            </a:endParaRPr>
          </a:p>
        </p:txBody>
      </p:sp>
      <p:sp>
        <p:nvSpPr>
          <p:cNvPr id="10" name="TextBox 9"/>
          <p:cNvSpPr txBox="1"/>
          <p:nvPr/>
        </p:nvSpPr>
        <p:spPr>
          <a:xfrm>
            <a:off x="7086600" y="31671"/>
            <a:ext cx="1084015" cy="369332"/>
          </a:xfrm>
          <a:prstGeom prst="rect">
            <a:avLst/>
          </a:prstGeom>
          <a:noFill/>
        </p:spPr>
        <p:txBody>
          <a:bodyPr wrap="none" rtlCol="0">
            <a:spAutoFit/>
          </a:bodyPr>
          <a:lstStyle/>
          <a:p>
            <a:r>
              <a:rPr lang="en-US" dirty="0" smtClean="0">
                <a:solidFill>
                  <a:schemeClr val="bg1"/>
                </a:solidFill>
              </a:rPr>
              <a:t>1955 UTC</a:t>
            </a:r>
            <a:endParaRPr lang="en-US" dirty="0">
              <a:solidFill>
                <a:schemeClr val="bg1"/>
              </a:solidFill>
            </a:endParaRPr>
          </a:p>
        </p:txBody>
      </p:sp>
    </p:spTree>
    <p:extLst>
      <p:ext uri="{BB962C8B-B14F-4D97-AF65-F5344CB8AC3E}">
        <p14:creationId xmlns:p14="http://schemas.microsoft.com/office/powerpoint/2010/main" val="19759814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effectLst>
                  <a:outerShdw blurRad="38100" dist="38100" dir="2700000" algn="tl">
                    <a:srgbClr val="000000">
                      <a:alpha val="43137"/>
                    </a:srgbClr>
                  </a:outerShdw>
                </a:effectLst>
              </a:rPr>
              <a:t>Project Goals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143000"/>
            <a:ext cx="7924800" cy="5486400"/>
          </a:xfrm>
        </p:spPr>
        <p:txBody>
          <a:bodyPr>
            <a:normAutofit/>
          </a:bodyPr>
          <a:lstStyle/>
          <a:p>
            <a:r>
              <a:rPr lang="en-US" sz="2800" b="1" dirty="0" smtClean="0"/>
              <a:t>Goal #2:</a:t>
            </a:r>
            <a:r>
              <a:rPr lang="en-US" sz="2800" dirty="0" smtClean="0"/>
              <a:t> Challenge </a:t>
            </a:r>
            <a:r>
              <a:rPr lang="en-US" sz="2800" b="1" dirty="0" smtClean="0">
                <a:solidFill>
                  <a:srgbClr val="C00000"/>
                </a:solidFill>
              </a:rPr>
              <a:t>LDAR</a:t>
            </a:r>
            <a:r>
              <a:rPr lang="en-US" sz="2800" dirty="0" smtClean="0"/>
              <a:t> </a:t>
            </a:r>
            <a:r>
              <a:rPr lang="en-US" sz="2800" dirty="0" smtClean="0"/>
              <a:t>(Lightning Detection and </a:t>
            </a:r>
            <a:r>
              <a:rPr lang="en-US" sz="2800" dirty="0" smtClean="0"/>
              <a:t>Ranging; total lightning data) to help with gaining a few minutes of lead time when warning for pulse severe storms, and to then help with providing enhanced information during the warning period.</a:t>
            </a:r>
          </a:p>
          <a:p>
            <a:pPr lvl="1"/>
            <a:r>
              <a:rPr lang="en-US" sz="2400" dirty="0" smtClean="0"/>
              <a:t>Use source counts of 80-90 sources per minute (columnar) for highlighting storms of particular interest.</a:t>
            </a:r>
          </a:p>
          <a:p>
            <a:pPr lvl="1"/>
            <a:r>
              <a:rPr lang="en-US" sz="2400" dirty="0" smtClean="0"/>
              <a:t>Use source counts that well-exceed 80-90 sources per minute for highlighting suspect severe storms.</a:t>
            </a:r>
          </a:p>
          <a:p>
            <a:pPr lvl="1"/>
            <a:r>
              <a:rPr lang="en-US" sz="2400" dirty="0" smtClean="0"/>
              <a:t>Use locations of relative maxima for highlighting threatened areas and polygon maintenance.   </a:t>
            </a:r>
            <a:endParaRPr lang="en-US" sz="2400" dirty="0" smtClean="0"/>
          </a:p>
          <a:p>
            <a:pPr lvl="1"/>
            <a:endParaRPr lang="en-US" sz="2400" dirty="0" smtClean="0"/>
          </a:p>
        </p:txBody>
      </p:sp>
    </p:spTree>
    <p:extLst>
      <p:ext uri="{BB962C8B-B14F-4D97-AF65-F5344CB8AC3E}">
        <p14:creationId xmlns:p14="http://schemas.microsoft.com/office/powerpoint/2010/main" val="374076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191000" y="705653"/>
            <a:ext cx="1084015" cy="369332"/>
          </a:xfrm>
          <a:prstGeom prst="rect">
            <a:avLst/>
          </a:prstGeom>
          <a:noFill/>
        </p:spPr>
        <p:txBody>
          <a:bodyPr wrap="none" rtlCol="0">
            <a:spAutoFit/>
          </a:bodyPr>
          <a:lstStyle/>
          <a:p>
            <a:r>
              <a:rPr lang="en-US" dirty="0" smtClean="0">
                <a:solidFill>
                  <a:schemeClr val="bg1"/>
                </a:solidFill>
              </a:rPr>
              <a:t>1957 UTC</a:t>
            </a:r>
            <a:endParaRPr lang="en-US" dirty="0">
              <a:solidFill>
                <a:schemeClr val="bg1"/>
              </a:solidFill>
            </a:endParaRPr>
          </a:p>
        </p:txBody>
      </p:sp>
      <p:sp>
        <p:nvSpPr>
          <p:cNvPr id="8" name="TextBox 7"/>
          <p:cNvSpPr txBox="1"/>
          <p:nvPr/>
        </p:nvSpPr>
        <p:spPr>
          <a:xfrm>
            <a:off x="4364298" y="0"/>
            <a:ext cx="1084015" cy="369332"/>
          </a:xfrm>
          <a:prstGeom prst="rect">
            <a:avLst/>
          </a:prstGeom>
          <a:noFill/>
        </p:spPr>
        <p:txBody>
          <a:bodyPr wrap="none" rtlCol="0">
            <a:spAutoFit/>
          </a:bodyPr>
          <a:lstStyle/>
          <a:p>
            <a:r>
              <a:rPr lang="en-US" dirty="0" smtClean="0">
                <a:solidFill>
                  <a:schemeClr val="bg1"/>
                </a:solidFill>
              </a:rPr>
              <a:t>2038 UTC</a:t>
            </a:r>
            <a:endParaRPr lang="en-US" dirty="0">
              <a:solidFill>
                <a:schemeClr val="bg1"/>
              </a:solidFill>
            </a:endParaRPr>
          </a:p>
        </p:txBody>
      </p:sp>
      <p:sp>
        <p:nvSpPr>
          <p:cNvPr id="11" name="TextBox 10"/>
          <p:cNvSpPr txBox="1"/>
          <p:nvPr/>
        </p:nvSpPr>
        <p:spPr>
          <a:xfrm rot="20588395">
            <a:off x="7472717" y="3852070"/>
            <a:ext cx="911340" cy="646331"/>
          </a:xfrm>
          <a:prstGeom prst="rect">
            <a:avLst/>
          </a:prstGeom>
          <a:noFill/>
        </p:spPr>
        <p:txBody>
          <a:bodyPr wrap="none" rtlCol="0">
            <a:spAutoFit/>
          </a:bodyPr>
          <a:lstStyle/>
          <a:p>
            <a:pPr algn="ctr"/>
            <a:r>
              <a:rPr lang="en-US" dirty="0" smtClean="0">
                <a:solidFill>
                  <a:schemeClr val="bg1"/>
                </a:solidFill>
              </a:rPr>
              <a:t>Brevard</a:t>
            </a:r>
          </a:p>
          <a:p>
            <a:pPr algn="ctr"/>
            <a:r>
              <a:rPr lang="en-US" dirty="0" smtClean="0">
                <a:solidFill>
                  <a:schemeClr val="bg1"/>
                </a:solidFill>
              </a:rPr>
              <a:t>County</a:t>
            </a:r>
            <a:endParaRPr lang="en-US" dirty="0">
              <a:solidFill>
                <a:schemeClr val="bg1"/>
              </a:solidFill>
            </a:endParaRPr>
          </a:p>
        </p:txBody>
      </p:sp>
      <p:sp>
        <p:nvSpPr>
          <p:cNvPr id="14" name="Right Brace 13"/>
          <p:cNvSpPr/>
          <p:nvPr/>
        </p:nvSpPr>
        <p:spPr>
          <a:xfrm rot="20734359">
            <a:off x="6445888" y="3216259"/>
            <a:ext cx="914399" cy="2564113"/>
          </a:xfrm>
          <a:prstGeom prst="rightBrace">
            <a:avLst/>
          </a:prstGeom>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Arrow Connector 15"/>
          <p:cNvCxnSpPr/>
          <p:nvPr/>
        </p:nvCxnSpPr>
        <p:spPr>
          <a:xfrm>
            <a:off x="2057400" y="2057400"/>
            <a:ext cx="290475" cy="330358"/>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828800" y="2133600"/>
            <a:ext cx="290475" cy="330358"/>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a:off x="1133450" y="1733550"/>
            <a:ext cx="1228750" cy="2181225"/>
          </a:xfrm>
          <a:custGeom>
            <a:avLst/>
            <a:gdLst>
              <a:gd name="connsiteX0" fmla="*/ 0 w 1228750"/>
              <a:gd name="connsiteY0" fmla="*/ 0 h 2181225"/>
              <a:gd name="connsiteX1" fmla="*/ 19050 w 1228750"/>
              <a:gd name="connsiteY1" fmla="*/ 85725 h 2181225"/>
              <a:gd name="connsiteX2" fmla="*/ 57150 w 1228750"/>
              <a:gd name="connsiteY2" fmla="*/ 142875 h 2181225"/>
              <a:gd name="connsiteX3" fmla="*/ 76200 w 1228750"/>
              <a:gd name="connsiteY3" fmla="*/ 171450 h 2181225"/>
              <a:gd name="connsiteX4" fmla="*/ 114300 w 1228750"/>
              <a:gd name="connsiteY4" fmla="*/ 228600 h 2181225"/>
              <a:gd name="connsiteX5" fmla="*/ 133350 w 1228750"/>
              <a:gd name="connsiteY5" fmla="*/ 257175 h 2181225"/>
              <a:gd name="connsiteX6" fmla="*/ 161925 w 1228750"/>
              <a:gd name="connsiteY6" fmla="*/ 276225 h 2181225"/>
              <a:gd name="connsiteX7" fmla="*/ 209550 w 1228750"/>
              <a:gd name="connsiteY7" fmla="*/ 314325 h 2181225"/>
              <a:gd name="connsiteX8" fmla="*/ 266700 w 1228750"/>
              <a:gd name="connsiteY8" fmla="*/ 352425 h 2181225"/>
              <a:gd name="connsiteX9" fmla="*/ 342900 w 1228750"/>
              <a:gd name="connsiteY9" fmla="*/ 466725 h 2181225"/>
              <a:gd name="connsiteX10" fmla="*/ 361950 w 1228750"/>
              <a:gd name="connsiteY10" fmla="*/ 495300 h 2181225"/>
              <a:gd name="connsiteX11" fmla="*/ 381000 w 1228750"/>
              <a:gd name="connsiteY11" fmla="*/ 552450 h 2181225"/>
              <a:gd name="connsiteX12" fmla="*/ 390525 w 1228750"/>
              <a:gd name="connsiteY12" fmla="*/ 619125 h 2181225"/>
              <a:gd name="connsiteX13" fmla="*/ 409575 w 1228750"/>
              <a:gd name="connsiteY13" fmla="*/ 676275 h 2181225"/>
              <a:gd name="connsiteX14" fmla="*/ 428625 w 1228750"/>
              <a:gd name="connsiteY14" fmla="*/ 733425 h 2181225"/>
              <a:gd name="connsiteX15" fmla="*/ 457200 w 1228750"/>
              <a:gd name="connsiteY15" fmla="*/ 752475 h 2181225"/>
              <a:gd name="connsiteX16" fmla="*/ 495300 w 1228750"/>
              <a:gd name="connsiteY16" fmla="*/ 847725 h 2181225"/>
              <a:gd name="connsiteX17" fmla="*/ 504825 w 1228750"/>
              <a:gd name="connsiteY17" fmla="*/ 876300 h 2181225"/>
              <a:gd name="connsiteX18" fmla="*/ 523875 w 1228750"/>
              <a:gd name="connsiteY18" fmla="*/ 914400 h 2181225"/>
              <a:gd name="connsiteX19" fmla="*/ 533400 w 1228750"/>
              <a:gd name="connsiteY19" fmla="*/ 942975 h 2181225"/>
              <a:gd name="connsiteX20" fmla="*/ 590550 w 1228750"/>
              <a:gd name="connsiteY20" fmla="*/ 962025 h 2181225"/>
              <a:gd name="connsiteX21" fmla="*/ 619125 w 1228750"/>
              <a:gd name="connsiteY21" fmla="*/ 981075 h 2181225"/>
              <a:gd name="connsiteX22" fmla="*/ 647700 w 1228750"/>
              <a:gd name="connsiteY22" fmla="*/ 990600 h 2181225"/>
              <a:gd name="connsiteX23" fmla="*/ 685800 w 1228750"/>
              <a:gd name="connsiteY23" fmla="*/ 1076325 h 2181225"/>
              <a:gd name="connsiteX24" fmla="*/ 695325 w 1228750"/>
              <a:gd name="connsiteY24" fmla="*/ 1104900 h 2181225"/>
              <a:gd name="connsiteX25" fmla="*/ 704850 w 1228750"/>
              <a:gd name="connsiteY25" fmla="*/ 1133475 h 2181225"/>
              <a:gd name="connsiteX26" fmla="*/ 714375 w 1228750"/>
              <a:gd name="connsiteY26" fmla="*/ 1190625 h 2181225"/>
              <a:gd name="connsiteX27" fmla="*/ 733425 w 1228750"/>
              <a:gd name="connsiteY27" fmla="*/ 1247775 h 2181225"/>
              <a:gd name="connsiteX28" fmla="*/ 752475 w 1228750"/>
              <a:gd name="connsiteY28" fmla="*/ 1276350 h 2181225"/>
              <a:gd name="connsiteX29" fmla="*/ 762000 w 1228750"/>
              <a:gd name="connsiteY29" fmla="*/ 1304925 h 2181225"/>
              <a:gd name="connsiteX30" fmla="*/ 733425 w 1228750"/>
              <a:gd name="connsiteY30" fmla="*/ 1400175 h 2181225"/>
              <a:gd name="connsiteX31" fmla="*/ 723900 w 1228750"/>
              <a:gd name="connsiteY31" fmla="*/ 1428750 h 2181225"/>
              <a:gd name="connsiteX32" fmla="*/ 742950 w 1228750"/>
              <a:gd name="connsiteY32" fmla="*/ 1533525 h 2181225"/>
              <a:gd name="connsiteX33" fmla="*/ 762000 w 1228750"/>
              <a:gd name="connsiteY33" fmla="*/ 1562100 h 2181225"/>
              <a:gd name="connsiteX34" fmla="*/ 771525 w 1228750"/>
              <a:gd name="connsiteY34" fmla="*/ 1590675 h 2181225"/>
              <a:gd name="connsiteX35" fmla="*/ 828675 w 1228750"/>
              <a:gd name="connsiteY35" fmla="*/ 1638300 h 2181225"/>
              <a:gd name="connsiteX36" fmla="*/ 866775 w 1228750"/>
              <a:gd name="connsiteY36" fmla="*/ 1695450 h 2181225"/>
              <a:gd name="connsiteX37" fmla="*/ 914400 w 1228750"/>
              <a:gd name="connsiteY37" fmla="*/ 1743075 h 2181225"/>
              <a:gd name="connsiteX38" fmla="*/ 942975 w 1228750"/>
              <a:gd name="connsiteY38" fmla="*/ 1752600 h 2181225"/>
              <a:gd name="connsiteX39" fmla="*/ 990600 w 1228750"/>
              <a:gd name="connsiteY39" fmla="*/ 1838325 h 2181225"/>
              <a:gd name="connsiteX40" fmla="*/ 1019175 w 1228750"/>
              <a:gd name="connsiteY40" fmla="*/ 1866900 h 2181225"/>
              <a:gd name="connsiteX41" fmla="*/ 1038225 w 1228750"/>
              <a:gd name="connsiteY41" fmla="*/ 1895475 h 2181225"/>
              <a:gd name="connsiteX42" fmla="*/ 1095375 w 1228750"/>
              <a:gd name="connsiteY42" fmla="*/ 1943100 h 2181225"/>
              <a:gd name="connsiteX43" fmla="*/ 1123950 w 1228750"/>
              <a:gd name="connsiteY43" fmla="*/ 1952625 h 2181225"/>
              <a:gd name="connsiteX44" fmla="*/ 1162050 w 1228750"/>
              <a:gd name="connsiteY44" fmla="*/ 2000250 h 2181225"/>
              <a:gd name="connsiteX45" fmla="*/ 1171575 w 1228750"/>
              <a:gd name="connsiteY45" fmla="*/ 2028825 h 2181225"/>
              <a:gd name="connsiteX46" fmla="*/ 1190625 w 1228750"/>
              <a:gd name="connsiteY46" fmla="*/ 2057400 h 2181225"/>
              <a:gd name="connsiteX47" fmla="*/ 1209675 w 1228750"/>
              <a:gd name="connsiteY47" fmla="*/ 2114550 h 2181225"/>
              <a:gd name="connsiteX48" fmla="*/ 1219200 w 1228750"/>
              <a:gd name="connsiteY48" fmla="*/ 2143125 h 2181225"/>
              <a:gd name="connsiteX49" fmla="*/ 1228725 w 1228750"/>
              <a:gd name="connsiteY49" fmla="*/ 2181225 h 218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28750" h="2181225">
                <a:moveTo>
                  <a:pt x="0" y="0"/>
                </a:moveTo>
                <a:cubicBezTo>
                  <a:pt x="2584" y="15506"/>
                  <a:pt x="7884" y="65626"/>
                  <a:pt x="19050" y="85725"/>
                </a:cubicBezTo>
                <a:cubicBezTo>
                  <a:pt x="30169" y="105739"/>
                  <a:pt x="44450" y="123825"/>
                  <a:pt x="57150" y="142875"/>
                </a:cubicBezTo>
                <a:lnTo>
                  <a:pt x="76200" y="171450"/>
                </a:lnTo>
                <a:lnTo>
                  <a:pt x="114300" y="228600"/>
                </a:lnTo>
                <a:cubicBezTo>
                  <a:pt x="120650" y="238125"/>
                  <a:pt x="123825" y="250825"/>
                  <a:pt x="133350" y="257175"/>
                </a:cubicBezTo>
                <a:lnTo>
                  <a:pt x="161925" y="276225"/>
                </a:lnTo>
                <a:cubicBezTo>
                  <a:pt x="197124" y="329023"/>
                  <a:pt x="160836" y="287262"/>
                  <a:pt x="209550" y="314325"/>
                </a:cubicBezTo>
                <a:cubicBezTo>
                  <a:pt x="229564" y="325444"/>
                  <a:pt x="266700" y="352425"/>
                  <a:pt x="266700" y="352425"/>
                </a:cubicBezTo>
                <a:lnTo>
                  <a:pt x="342900" y="466725"/>
                </a:lnTo>
                <a:cubicBezTo>
                  <a:pt x="349250" y="476250"/>
                  <a:pt x="358330" y="484440"/>
                  <a:pt x="361950" y="495300"/>
                </a:cubicBezTo>
                <a:lnTo>
                  <a:pt x="381000" y="552450"/>
                </a:lnTo>
                <a:cubicBezTo>
                  <a:pt x="384175" y="574675"/>
                  <a:pt x="385477" y="597249"/>
                  <a:pt x="390525" y="619125"/>
                </a:cubicBezTo>
                <a:cubicBezTo>
                  <a:pt x="395040" y="638691"/>
                  <a:pt x="403225" y="657225"/>
                  <a:pt x="409575" y="676275"/>
                </a:cubicBezTo>
                <a:lnTo>
                  <a:pt x="428625" y="733425"/>
                </a:lnTo>
                <a:cubicBezTo>
                  <a:pt x="432245" y="744285"/>
                  <a:pt x="447675" y="746125"/>
                  <a:pt x="457200" y="752475"/>
                </a:cubicBezTo>
                <a:cubicBezTo>
                  <a:pt x="500561" y="882557"/>
                  <a:pt x="453255" y="749619"/>
                  <a:pt x="495300" y="847725"/>
                </a:cubicBezTo>
                <a:cubicBezTo>
                  <a:pt x="499255" y="856953"/>
                  <a:pt x="500870" y="867072"/>
                  <a:pt x="504825" y="876300"/>
                </a:cubicBezTo>
                <a:cubicBezTo>
                  <a:pt x="510418" y="889351"/>
                  <a:pt x="518282" y="901349"/>
                  <a:pt x="523875" y="914400"/>
                </a:cubicBezTo>
                <a:cubicBezTo>
                  <a:pt x="527830" y="923628"/>
                  <a:pt x="525230" y="937139"/>
                  <a:pt x="533400" y="942975"/>
                </a:cubicBezTo>
                <a:cubicBezTo>
                  <a:pt x="549740" y="954647"/>
                  <a:pt x="590550" y="962025"/>
                  <a:pt x="590550" y="962025"/>
                </a:cubicBezTo>
                <a:cubicBezTo>
                  <a:pt x="600075" y="968375"/>
                  <a:pt x="608886" y="975955"/>
                  <a:pt x="619125" y="981075"/>
                </a:cubicBezTo>
                <a:cubicBezTo>
                  <a:pt x="628105" y="985565"/>
                  <a:pt x="639860" y="984328"/>
                  <a:pt x="647700" y="990600"/>
                </a:cubicBezTo>
                <a:cubicBezTo>
                  <a:pt x="668283" y="1007067"/>
                  <a:pt x="679979" y="1058862"/>
                  <a:pt x="685800" y="1076325"/>
                </a:cubicBezTo>
                <a:lnTo>
                  <a:pt x="695325" y="1104900"/>
                </a:lnTo>
                <a:cubicBezTo>
                  <a:pt x="698500" y="1114425"/>
                  <a:pt x="703199" y="1123571"/>
                  <a:pt x="704850" y="1133475"/>
                </a:cubicBezTo>
                <a:cubicBezTo>
                  <a:pt x="708025" y="1152525"/>
                  <a:pt x="709691" y="1171889"/>
                  <a:pt x="714375" y="1190625"/>
                </a:cubicBezTo>
                <a:cubicBezTo>
                  <a:pt x="719245" y="1210106"/>
                  <a:pt x="727075" y="1228725"/>
                  <a:pt x="733425" y="1247775"/>
                </a:cubicBezTo>
                <a:cubicBezTo>
                  <a:pt x="737045" y="1258635"/>
                  <a:pt x="747355" y="1266111"/>
                  <a:pt x="752475" y="1276350"/>
                </a:cubicBezTo>
                <a:cubicBezTo>
                  <a:pt x="756965" y="1285330"/>
                  <a:pt x="758825" y="1295400"/>
                  <a:pt x="762000" y="1304925"/>
                </a:cubicBezTo>
                <a:cubicBezTo>
                  <a:pt x="747605" y="1362506"/>
                  <a:pt x="756615" y="1330606"/>
                  <a:pt x="733425" y="1400175"/>
                </a:cubicBezTo>
                <a:lnTo>
                  <a:pt x="723900" y="1428750"/>
                </a:lnTo>
                <a:cubicBezTo>
                  <a:pt x="727183" y="1455017"/>
                  <a:pt x="728267" y="1504159"/>
                  <a:pt x="742950" y="1533525"/>
                </a:cubicBezTo>
                <a:cubicBezTo>
                  <a:pt x="748070" y="1543764"/>
                  <a:pt x="756880" y="1551861"/>
                  <a:pt x="762000" y="1562100"/>
                </a:cubicBezTo>
                <a:cubicBezTo>
                  <a:pt x="766490" y="1571080"/>
                  <a:pt x="765956" y="1582321"/>
                  <a:pt x="771525" y="1590675"/>
                </a:cubicBezTo>
                <a:cubicBezTo>
                  <a:pt x="786193" y="1612677"/>
                  <a:pt x="807590" y="1624243"/>
                  <a:pt x="828675" y="1638300"/>
                </a:cubicBezTo>
                <a:lnTo>
                  <a:pt x="866775" y="1695450"/>
                </a:lnTo>
                <a:cubicBezTo>
                  <a:pt x="885825" y="1724025"/>
                  <a:pt x="882650" y="1727200"/>
                  <a:pt x="914400" y="1743075"/>
                </a:cubicBezTo>
                <a:cubicBezTo>
                  <a:pt x="923380" y="1747565"/>
                  <a:pt x="933450" y="1749425"/>
                  <a:pt x="942975" y="1752600"/>
                </a:cubicBezTo>
                <a:cubicBezTo>
                  <a:pt x="954953" y="1788533"/>
                  <a:pt x="957848" y="1805573"/>
                  <a:pt x="990600" y="1838325"/>
                </a:cubicBezTo>
                <a:cubicBezTo>
                  <a:pt x="1000125" y="1847850"/>
                  <a:pt x="1010551" y="1856552"/>
                  <a:pt x="1019175" y="1866900"/>
                </a:cubicBezTo>
                <a:cubicBezTo>
                  <a:pt x="1026504" y="1875694"/>
                  <a:pt x="1030896" y="1886681"/>
                  <a:pt x="1038225" y="1895475"/>
                </a:cubicBezTo>
                <a:cubicBezTo>
                  <a:pt x="1053272" y="1913531"/>
                  <a:pt x="1073968" y="1932396"/>
                  <a:pt x="1095375" y="1943100"/>
                </a:cubicBezTo>
                <a:cubicBezTo>
                  <a:pt x="1104355" y="1947590"/>
                  <a:pt x="1114425" y="1949450"/>
                  <a:pt x="1123950" y="1952625"/>
                </a:cubicBezTo>
                <a:cubicBezTo>
                  <a:pt x="1147891" y="2024449"/>
                  <a:pt x="1112811" y="1938702"/>
                  <a:pt x="1162050" y="2000250"/>
                </a:cubicBezTo>
                <a:cubicBezTo>
                  <a:pt x="1168322" y="2008090"/>
                  <a:pt x="1167085" y="2019845"/>
                  <a:pt x="1171575" y="2028825"/>
                </a:cubicBezTo>
                <a:cubicBezTo>
                  <a:pt x="1176695" y="2039064"/>
                  <a:pt x="1185976" y="2046939"/>
                  <a:pt x="1190625" y="2057400"/>
                </a:cubicBezTo>
                <a:cubicBezTo>
                  <a:pt x="1198780" y="2075750"/>
                  <a:pt x="1203325" y="2095500"/>
                  <a:pt x="1209675" y="2114550"/>
                </a:cubicBezTo>
                <a:lnTo>
                  <a:pt x="1219200" y="2143125"/>
                </a:lnTo>
                <a:cubicBezTo>
                  <a:pt x="1229729" y="2174712"/>
                  <a:pt x="1228725" y="2161660"/>
                  <a:pt x="1228725" y="2181225"/>
                </a:cubicBezTo>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761999" y="1293178"/>
            <a:ext cx="648447" cy="369332"/>
          </a:xfrm>
          <a:prstGeom prst="rect">
            <a:avLst/>
          </a:prstGeom>
          <a:noFill/>
        </p:spPr>
        <p:txBody>
          <a:bodyPr wrap="none" rtlCol="0">
            <a:spAutoFit/>
          </a:bodyPr>
          <a:lstStyle/>
          <a:p>
            <a:r>
              <a:rPr lang="en-US" b="1" dirty="0" smtClean="0">
                <a:solidFill>
                  <a:schemeClr val="bg1"/>
                </a:solidFill>
              </a:rPr>
              <a:t>ECSB</a:t>
            </a:r>
            <a:endParaRPr lang="en-US" b="1" dirty="0">
              <a:solidFill>
                <a:schemeClr val="bg1"/>
              </a:solidFill>
            </a:endParaRPr>
          </a:p>
        </p:txBody>
      </p:sp>
      <p:sp>
        <p:nvSpPr>
          <p:cNvPr id="36" name="TextBox 35"/>
          <p:cNvSpPr txBox="1"/>
          <p:nvPr/>
        </p:nvSpPr>
        <p:spPr>
          <a:xfrm>
            <a:off x="1600200" y="3886200"/>
            <a:ext cx="1378454" cy="307777"/>
          </a:xfrm>
          <a:prstGeom prst="rect">
            <a:avLst/>
          </a:prstGeom>
          <a:noFill/>
        </p:spPr>
        <p:txBody>
          <a:bodyPr wrap="none" rtlCol="0">
            <a:spAutoFit/>
          </a:bodyPr>
          <a:lstStyle/>
          <a:p>
            <a:r>
              <a:rPr lang="en-US" sz="1400" dirty="0" smtClean="0">
                <a:solidFill>
                  <a:schemeClr val="bg1"/>
                </a:solidFill>
              </a:rPr>
              <a:t>Accentuated Lift</a:t>
            </a:r>
            <a:endParaRPr lang="en-US" sz="1400" dirty="0">
              <a:solidFill>
                <a:schemeClr val="bg1"/>
              </a:solidFill>
            </a:endParaRPr>
          </a:p>
        </p:txBody>
      </p:sp>
      <p:sp>
        <p:nvSpPr>
          <p:cNvPr id="19" name="TextBox 18"/>
          <p:cNvSpPr txBox="1"/>
          <p:nvPr/>
        </p:nvSpPr>
        <p:spPr>
          <a:xfrm>
            <a:off x="4436566" y="22067"/>
            <a:ext cx="1084015" cy="369332"/>
          </a:xfrm>
          <a:prstGeom prst="rect">
            <a:avLst/>
          </a:prstGeom>
          <a:noFill/>
        </p:spPr>
        <p:txBody>
          <a:bodyPr wrap="none" rtlCol="0">
            <a:spAutoFit/>
          </a:bodyPr>
          <a:lstStyle/>
          <a:p>
            <a:r>
              <a:rPr lang="en-US" dirty="0" smtClean="0">
                <a:solidFill>
                  <a:schemeClr val="bg1"/>
                </a:solidFill>
              </a:rPr>
              <a:t>1952 UTC</a:t>
            </a:r>
            <a:endParaRPr lang="en-US" dirty="0">
              <a:solidFill>
                <a:schemeClr val="bg1"/>
              </a:solidFill>
            </a:endParaRPr>
          </a:p>
        </p:txBody>
      </p:sp>
      <p:pic>
        <p:nvPicPr>
          <p:cNvPr id="20" name="Picture 3" descr="Z:\sport\UAHCI\081612_Case\Z_19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662510"/>
            <a:ext cx="5564088" cy="518464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Z:\sport\UAHCI\081612_Case\Z_19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5539631" cy="518464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388023" y="43934"/>
            <a:ext cx="1084014" cy="369332"/>
          </a:xfrm>
          <a:prstGeom prst="rect">
            <a:avLst/>
          </a:prstGeom>
          <a:noFill/>
        </p:spPr>
        <p:txBody>
          <a:bodyPr wrap="square" rtlCol="0">
            <a:spAutoFit/>
          </a:bodyPr>
          <a:lstStyle/>
          <a:p>
            <a:r>
              <a:rPr lang="en-US" dirty="0" smtClean="0">
                <a:solidFill>
                  <a:schemeClr val="bg1"/>
                </a:solidFill>
              </a:rPr>
              <a:t>1952 UTC</a:t>
            </a:r>
            <a:endParaRPr lang="en-US" dirty="0">
              <a:solidFill>
                <a:schemeClr val="bg1"/>
              </a:solidFill>
            </a:endParaRPr>
          </a:p>
        </p:txBody>
      </p:sp>
      <p:sp>
        <p:nvSpPr>
          <p:cNvPr id="21" name="TextBox 20"/>
          <p:cNvSpPr txBox="1"/>
          <p:nvPr/>
        </p:nvSpPr>
        <p:spPr>
          <a:xfrm>
            <a:off x="8020051" y="1764268"/>
            <a:ext cx="1084014" cy="369332"/>
          </a:xfrm>
          <a:prstGeom prst="rect">
            <a:avLst/>
          </a:prstGeom>
          <a:noFill/>
        </p:spPr>
        <p:txBody>
          <a:bodyPr wrap="square" rtlCol="0">
            <a:spAutoFit/>
          </a:bodyPr>
          <a:lstStyle/>
          <a:p>
            <a:r>
              <a:rPr lang="en-US" dirty="0" smtClean="0">
                <a:solidFill>
                  <a:schemeClr val="bg1"/>
                </a:solidFill>
              </a:rPr>
              <a:t>1957 UTC</a:t>
            </a:r>
            <a:endParaRPr lang="en-US" dirty="0">
              <a:solidFill>
                <a:schemeClr val="bg1"/>
              </a:solidFill>
            </a:endParaRPr>
          </a:p>
        </p:txBody>
      </p:sp>
      <p:sp>
        <p:nvSpPr>
          <p:cNvPr id="22" name="TextBox 21"/>
          <p:cNvSpPr txBox="1"/>
          <p:nvPr/>
        </p:nvSpPr>
        <p:spPr>
          <a:xfrm>
            <a:off x="381000" y="5373469"/>
            <a:ext cx="2895600" cy="646331"/>
          </a:xfrm>
          <a:prstGeom prst="rect">
            <a:avLst/>
          </a:prstGeom>
          <a:noFill/>
        </p:spPr>
        <p:txBody>
          <a:bodyPr wrap="square" rtlCol="0">
            <a:spAutoFit/>
          </a:bodyPr>
          <a:lstStyle/>
          <a:p>
            <a:pPr algn="ctr"/>
            <a:r>
              <a:rPr lang="en-US" dirty="0" smtClean="0"/>
              <a:t>Warning Decision Making</a:t>
            </a:r>
          </a:p>
          <a:p>
            <a:pPr algn="ctr"/>
            <a:r>
              <a:rPr lang="en-US" i="1" dirty="0" smtClean="0"/>
              <a:t>(radar-based viewpoint)</a:t>
            </a:r>
            <a:endParaRPr lang="en-US" i="1" dirty="0"/>
          </a:p>
        </p:txBody>
      </p:sp>
      <p:sp>
        <p:nvSpPr>
          <p:cNvPr id="23" name="TextBox 22"/>
          <p:cNvSpPr txBox="1"/>
          <p:nvPr/>
        </p:nvSpPr>
        <p:spPr>
          <a:xfrm>
            <a:off x="76200" y="6096000"/>
            <a:ext cx="3349635" cy="646331"/>
          </a:xfrm>
          <a:prstGeom prst="rect">
            <a:avLst/>
          </a:prstGeom>
          <a:noFill/>
        </p:spPr>
        <p:txBody>
          <a:bodyPr wrap="none" rtlCol="0">
            <a:spAutoFit/>
          </a:bodyPr>
          <a:lstStyle/>
          <a:p>
            <a:r>
              <a:rPr lang="en-US" dirty="0" smtClean="0"/>
              <a:t>Concern: severe hail &amp; wind gusts</a:t>
            </a:r>
          </a:p>
          <a:p>
            <a:r>
              <a:rPr lang="en-US" dirty="0" smtClean="0"/>
              <a:t>Motion: 290DEG 7KT</a:t>
            </a:r>
            <a:endParaRPr lang="en-US" dirty="0"/>
          </a:p>
        </p:txBody>
      </p:sp>
      <p:sp>
        <p:nvSpPr>
          <p:cNvPr id="24" name="TextBox 23"/>
          <p:cNvSpPr txBox="1"/>
          <p:nvPr/>
        </p:nvSpPr>
        <p:spPr>
          <a:xfrm>
            <a:off x="5526335" y="89118"/>
            <a:ext cx="3617665" cy="1569660"/>
          </a:xfrm>
          <a:prstGeom prst="rect">
            <a:avLst/>
          </a:prstGeom>
          <a:noFill/>
        </p:spPr>
        <p:txBody>
          <a:bodyPr wrap="square" rtlCol="0">
            <a:spAutoFit/>
          </a:bodyPr>
          <a:lstStyle/>
          <a:p>
            <a:r>
              <a:rPr lang="en-US" sz="1600" b="1" u="sng" dirty="0" smtClean="0"/>
              <a:t>Situation</a:t>
            </a:r>
            <a:r>
              <a:rPr lang="en-US" sz="1600" b="1" dirty="0" smtClean="0"/>
              <a:t>:</a:t>
            </a:r>
            <a:r>
              <a:rPr lang="en-US" sz="1600" dirty="0" smtClean="0"/>
              <a:t> Although a timely SPS had already highlighted the threat of 40-45 </a:t>
            </a:r>
            <a:r>
              <a:rPr lang="en-US" sz="1600" dirty="0" err="1" smtClean="0"/>
              <a:t>kt</a:t>
            </a:r>
            <a:r>
              <a:rPr lang="en-US" sz="1600" dirty="0" smtClean="0"/>
              <a:t> wind gusts, forecasters were caught off guard with the 56-67 </a:t>
            </a:r>
            <a:r>
              <a:rPr lang="en-US" sz="1600" dirty="0" err="1" smtClean="0"/>
              <a:t>kt</a:t>
            </a:r>
            <a:r>
              <a:rPr lang="en-US" sz="1600" dirty="0" smtClean="0"/>
              <a:t> </a:t>
            </a:r>
            <a:r>
              <a:rPr lang="en-US" sz="1600" dirty="0" smtClean="0"/>
              <a:t>gust </a:t>
            </a:r>
            <a:r>
              <a:rPr lang="en-US" sz="1600" dirty="0" smtClean="0"/>
              <a:t>over north Brevard County.  Determination was made that severe potential still existed.  </a:t>
            </a:r>
            <a:endParaRPr lang="en-US" sz="1600" dirty="0"/>
          </a:p>
        </p:txBody>
      </p:sp>
    </p:spTree>
    <p:extLst>
      <p:ext uri="{BB962C8B-B14F-4D97-AF65-F5344CB8AC3E}">
        <p14:creationId xmlns:p14="http://schemas.microsoft.com/office/powerpoint/2010/main" val="40199601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Z:\sport\UAHCI\081612_Case\VIL_19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662510"/>
            <a:ext cx="5486400" cy="51954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191000" y="705653"/>
            <a:ext cx="1084015" cy="369332"/>
          </a:xfrm>
          <a:prstGeom prst="rect">
            <a:avLst/>
          </a:prstGeom>
          <a:noFill/>
        </p:spPr>
        <p:txBody>
          <a:bodyPr wrap="none" rtlCol="0">
            <a:spAutoFit/>
          </a:bodyPr>
          <a:lstStyle/>
          <a:p>
            <a:r>
              <a:rPr lang="en-US" dirty="0" smtClean="0">
                <a:solidFill>
                  <a:schemeClr val="bg1"/>
                </a:solidFill>
              </a:rPr>
              <a:t>1957 UTC</a:t>
            </a:r>
            <a:endParaRPr lang="en-US" dirty="0">
              <a:solidFill>
                <a:schemeClr val="bg1"/>
              </a:solidFill>
            </a:endParaRPr>
          </a:p>
        </p:txBody>
      </p:sp>
      <p:sp>
        <p:nvSpPr>
          <p:cNvPr id="8" name="TextBox 7"/>
          <p:cNvSpPr txBox="1"/>
          <p:nvPr/>
        </p:nvSpPr>
        <p:spPr>
          <a:xfrm>
            <a:off x="4364298" y="0"/>
            <a:ext cx="1084015" cy="369332"/>
          </a:xfrm>
          <a:prstGeom prst="rect">
            <a:avLst/>
          </a:prstGeom>
          <a:noFill/>
        </p:spPr>
        <p:txBody>
          <a:bodyPr wrap="none" rtlCol="0">
            <a:spAutoFit/>
          </a:bodyPr>
          <a:lstStyle/>
          <a:p>
            <a:r>
              <a:rPr lang="en-US" dirty="0" smtClean="0">
                <a:solidFill>
                  <a:schemeClr val="bg1"/>
                </a:solidFill>
              </a:rPr>
              <a:t>2038 UTC</a:t>
            </a:r>
            <a:endParaRPr lang="en-US" dirty="0">
              <a:solidFill>
                <a:schemeClr val="bg1"/>
              </a:solidFill>
            </a:endParaRPr>
          </a:p>
        </p:txBody>
      </p:sp>
      <p:cxnSp>
        <p:nvCxnSpPr>
          <p:cNvPr id="16" name="Straight Arrow Connector 15"/>
          <p:cNvCxnSpPr/>
          <p:nvPr/>
        </p:nvCxnSpPr>
        <p:spPr>
          <a:xfrm>
            <a:off x="2057400" y="2057400"/>
            <a:ext cx="290475" cy="330358"/>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828800" y="2133600"/>
            <a:ext cx="290475" cy="330358"/>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a:off x="1133450" y="1733550"/>
            <a:ext cx="1228750" cy="2181225"/>
          </a:xfrm>
          <a:custGeom>
            <a:avLst/>
            <a:gdLst>
              <a:gd name="connsiteX0" fmla="*/ 0 w 1228750"/>
              <a:gd name="connsiteY0" fmla="*/ 0 h 2181225"/>
              <a:gd name="connsiteX1" fmla="*/ 19050 w 1228750"/>
              <a:gd name="connsiteY1" fmla="*/ 85725 h 2181225"/>
              <a:gd name="connsiteX2" fmla="*/ 57150 w 1228750"/>
              <a:gd name="connsiteY2" fmla="*/ 142875 h 2181225"/>
              <a:gd name="connsiteX3" fmla="*/ 76200 w 1228750"/>
              <a:gd name="connsiteY3" fmla="*/ 171450 h 2181225"/>
              <a:gd name="connsiteX4" fmla="*/ 114300 w 1228750"/>
              <a:gd name="connsiteY4" fmla="*/ 228600 h 2181225"/>
              <a:gd name="connsiteX5" fmla="*/ 133350 w 1228750"/>
              <a:gd name="connsiteY5" fmla="*/ 257175 h 2181225"/>
              <a:gd name="connsiteX6" fmla="*/ 161925 w 1228750"/>
              <a:gd name="connsiteY6" fmla="*/ 276225 h 2181225"/>
              <a:gd name="connsiteX7" fmla="*/ 209550 w 1228750"/>
              <a:gd name="connsiteY7" fmla="*/ 314325 h 2181225"/>
              <a:gd name="connsiteX8" fmla="*/ 266700 w 1228750"/>
              <a:gd name="connsiteY8" fmla="*/ 352425 h 2181225"/>
              <a:gd name="connsiteX9" fmla="*/ 342900 w 1228750"/>
              <a:gd name="connsiteY9" fmla="*/ 466725 h 2181225"/>
              <a:gd name="connsiteX10" fmla="*/ 361950 w 1228750"/>
              <a:gd name="connsiteY10" fmla="*/ 495300 h 2181225"/>
              <a:gd name="connsiteX11" fmla="*/ 381000 w 1228750"/>
              <a:gd name="connsiteY11" fmla="*/ 552450 h 2181225"/>
              <a:gd name="connsiteX12" fmla="*/ 390525 w 1228750"/>
              <a:gd name="connsiteY12" fmla="*/ 619125 h 2181225"/>
              <a:gd name="connsiteX13" fmla="*/ 409575 w 1228750"/>
              <a:gd name="connsiteY13" fmla="*/ 676275 h 2181225"/>
              <a:gd name="connsiteX14" fmla="*/ 428625 w 1228750"/>
              <a:gd name="connsiteY14" fmla="*/ 733425 h 2181225"/>
              <a:gd name="connsiteX15" fmla="*/ 457200 w 1228750"/>
              <a:gd name="connsiteY15" fmla="*/ 752475 h 2181225"/>
              <a:gd name="connsiteX16" fmla="*/ 495300 w 1228750"/>
              <a:gd name="connsiteY16" fmla="*/ 847725 h 2181225"/>
              <a:gd name="connsiteX17" fmla="*/ 504825 w 1228750"/>
              <a:gd name="connsiteY17" fmla="*/ 876300 h 2181225"/>
              <a:gd name="connsiteX18" fmla="*/ 523875 w 1228750"/>
              <a:gd name="connsiteY18" fmla="*/ 914400 h 2181225"/>
              <a:gd name="connsiteX19" fmla="*/ 533400 w 1228750"/>
              <a:gd name="connsiteY19" fmla="*/ 942975 h 2181225"/>
              <a:gd name="connsiteX20" fmla="*/ 590550 w 1228750"/>
              <a:gd name="connsiteY20" fmla="*/ 962025 h 2181225"/>
              <a:gd name="connsiteX21" fmla="*/ 619125 w 1228750"/>
              <a:gd name="connsiteY21" fmla="*/ 981075 h 2181225"/>
              <a:gd name="connsiteX22" fmla="*/ 647700 w 1228750"/>
              <a:gd name="connsiteY22" fmla="*/ 990600 h 2181225"/>
              <a:gd name="connsiteX23" fmla="*/ 685800 w 1228750"/>
              <a:gd name="connsiteY23" fmla="*/ 1076325 h 2181225"/>
              <a:gd name="connsiteX24" fmla="*/ 695325 w 1228750"/>
              <a:gd name="connsiteY24" fmla="*/ 1104900 h 2181225"/>
              <a:gd name="connsiteX25" fmla="*/ 704850 w 1228750"/>
              <a:gd name="connsiteY25" fmla="*/ 1133475 h 2181225"/>
              <a:gd name="connsiteX26" fmla="*/ 714375 w 1228750"/>
              <a:gd name="connsiteY26" fmla="*/ 1190625 h 2181225"/>
              <a:gd name="connsiteX27" fmla="*/ 733425 w 1228750"/>
              <a:gd name="connsiteY27" fmla="*/ 1247775 h 2181225"/>
              <a:gd name="connsiteX28" fmla="*/ 752475 w 1228750"/>
              <a:gd name="connsiteY28" fmla="*/ 1276350 h 2181225"/>
              <a:gd name="connsiteX29" fmla="*/ 762000 w 1228750"/>
              <a:gd name="connsiteY29" fmla="*/ 1304925 h 2181225"/>
              <a:gd name="connsiteX30" fmla="*/ 733425 w 1228750"/>
              <a:gd name="connsiteY30" fmla="*/ 1400175 h 2181225"/>
              <a:gd name="connsiteX31" fmla="*/ 723900 w 1228750"/>
              <a:gd name="connsiteY31" fmla="*/ 1428750 h 2181225"/>
              <a:gd name="connsiteX32" fmla="*/ 742950 w 1228750"/>
              <a:gd name="connsiteY32" fmla="*/ 1533525 h 2181225"/>
              <a:gd name="connsiteX33" fmla="*/ 762000 w 1228750"/>
              <a:gd name="connsiteY33" fmla="*/ 1562100 h 2181225"/>
              <a:gd name="connsiteX34" fmla="*/ 771525 w 1228750"/>
              <a:gd name="connsiteY34" fmla="*/ 1590675 h 2181225"/>
              <a:gd name="connsiteX35" fmla="*/ 828675 w 1228750"/>
              <a:gd name="connsiteY35" fmla="*/ 1638300 h 2181225"/>
              <a:gd name="connsiteX36" fmla="*/ 866775 w 1228750"/>
              <a:gd name="connsiteY36" fmla="*/ 1695450 h 2181225"/>
              <a:gd name="connsiteX37" fmla="*/ 914400 w 1228750"/>
              <a:gd name="connsiteY37" fmla="*/ 1743075 h 2181225"/>
              <a:gd name="connsiteX38" fmla="*/ 942975 w 1228750"/>
              <a:gd name="connsiteY38" fmla="*/ 1752600 h 2181225"/>
              <a:gd name="connsiteX39" fmla="*/ 990600 w 1228750"/>
              <a:gd name="connsiteY39" fmla="*/ 1838325 h 2181225"/>
              <a:gd name="connsiteX40" fmla="*/ 1019175 w 1228750"/>
              <a:gd name="connsiteY40" fmla="*/ 1866900 h 2181225"/>
              <a:gd name="connsiteX41" fmla="*/ 1038225 w 1228750"/>
              <a:gd name="connsiteY41" fmla="*/ 1895475 h 2181225"/>
              <a:gd name="connsiteX42" fmla="*/ 1095375 w 1228750"/>
              <a:gd name="connsiteY42" fmla="*/ 1943100 h 2181225"/>
              <a:gd name="connsiteX43" fmla="*/ 1123950 w 1228750"/>
              <a:gd name="connsiteY43" fmla="*/ 1952625 h 2181225"/>
              <a:gd name="connsiteX44" fmla="*/ 1162050 w 1228750"/>
              <a:gd name="connsiteY44" fmla="*/ 2000250 h 2181225"/>
              <a:gd name="connsiteX45" fmla="*/ 1171575 w 1228750"/>
              <a:gd name="connsiteY45" fmla="*/ 2028825 h 2181225"/>
              <a:gd name="connsiteX46" fmla="*/ 1190625 w 1228750"/>
              <a:gd name="connsiteY46" fmla="*/ 2057400 h 2181225"/>
              <a:gd name="connsiteX47" fmla="*/ 1209675 w 1228750"/>
              <a:gd name="connsiteY47" fmla="*/ 2114550 h 2181225"/>
              <a:gd name="connsiteX48" fmla="*/ 1219200 w 1228750"/>
              <a:gd name="connsiteY48" fmla="*/ 2143125 h 2181225"/>
              <a:gd name="connsiteX49" fmla="*/ 1228725 w 1228750"/>
              <a:gd name="connsiteY49" fmla="*/ 2181225 h 218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28750" h="2181225">
                <a:moveTo>
                  <a:pt x="0" y="0"/>
                </a:moveTo>
                <a:cubicBezTo>
                  <a:pt x="2584" y="15506"/>
                  <a:pt x="7884" y="65626"/>
                  <a:pt x="19050" y="85725"/>
                </a:cubicBezTo>
                <a:cubicBezTo>
                  <a:pt x="30169" y="105739"/>
                  <a:pt x="44450" y="123825"/>
                  <a:pt x="57150" y="142875"/>
                </a:cubicBezTo>
                <a:lnTo>
                  <a:pt x="76200" y="171450"/>
                </a:lnTo>
                <a:lnTo>
                  <a:pt x="114300" y="228600"/>
                </a:lnTo>
                <a:cubicBezTo>
                  <a:pt x="120650" y="238125"/>
                  <a:pt x="123825" y="250825"/>
                  <a:pt x="133350" y="257175"/>
                </a:cubicBezTo>
                <a:lnTo>
                  <a:pt x="161925" y="276225"/>
                </a:lnTo>
                <a:cubicBezTo>
                  <a:pt x="197124" y="329023"/>
                  <a:pt x="160836" y="287262"/>
                  <a:pt x="209550" y="314325"/>
                </a:cubicBezTo>
                <a:cubicBezTo>
                  <a:pt x="229564" y="325444"/>
                  <a:pt x="266700" y="352425"/>
                  <a:pt x="266700" y="352425"/>
                </a:cubicBezTo>
                <a:lnTo>
                  <a:pt x="342900" y="466725"/>
                </a:lnTo>
                <a:cubicBezTo>
                  <a:pt x="349250" y="476250"/>
                  <a:pt x="358330" y="484440"/>
                  <a:pt x="361950" y="495300"/>
                </a:cubicBezTo>
                <a:lnTo>
                  <a:pt x="381000" y="552450"/>
                </a:lnTo>
                <a:cubicBezTo>
                  <a:pt x="384175" y="574675"/>
                  <a:pt x="385477" y="597249"/>
                  <a:pt x="390525" y="619125"/>
                </a:cubicBezTo>
                <a:cubicBezTo>
                  <a:pt x="395040" y="638691"/>
                  <a:pt x="403225" y="657225"/>
                  <a:pt x="409575" y="676275"/>
                </a:cubicBezTo>
                <a:lnTo>
                  <a:pt x="428625" y="733425"/>
                </a:lnTo>
                <a:cubicBezTo>
                  <a:pt x="432245" y="744285"/>
                  <a:pt x="447675" y="746125"/>
                  <a:pt x="457200" y="752475"/>
                </a:cubicBezTo>
                <a:cubicBezTo>
                  <a:pt x="500561" y="882557"/>
                  <a:pt x="453255" y="749619"/>
                  <a:pt x="495300" y="847725"/>
                </a:cubicBezTo>
                <a:cubicBezTo>
                  <a:pt x="499255" y="856953"/>
                  <a:pt x="500870" y="867072"/>
                  <a:pt x="504825" y="876300"/>
                </a:cubicBezTo>
                <a:cubicBezTo>
                  <a:pt x="510418" y="889351"/>
                  <a:pt x="518282" y="901349"/>
                  <a:pt x="523875" y="914400"/>
                </a:cubicBezTo>
                <a:cubicBezTo>
                  <a:pt x="527830" y="923628"/>
                  <a:pt x="525230" y="937139"/>
                  <a:pt x="533400" y="942975"/>
                </a:cubicBezTo>
                <a:cubicBezTo>
                  <a:pt x="549740" y="954647"/>
                  <a:pt x="590550" y="962025"/>
                  <a:pt x="590550" y="962025"/>
                </a:cubicBezTo>
                <a:cubicBezTo>
                  <a:pt x="600075" y="968375"/>
                  <a:pt x="608886" y="975955"/>
                  <a:pt x="619125" y="981075"/>
                </a:cubicBezTo>
                <a:cubicBezTo>
                  <a:pt x="628105" y="985565"/>
                  <a:pt x="639860" y="984328"/>
                  <a:pt x="647700" y="990600"/>
                </a:cubicBezTo>
                <a:cubicBezTo>
                  <a:pt x="668283" y="1007067"/>
                  <a:pt x="679979" y="1058862"/>
                  <a:pt x="685800" y="1076325"/>
                </a:cubicBezTo>
                <a:lnTo>
                  <a:pt x="695325" y="1104900"/>
                </a:lnTo>
                <a:cubicBezTo>
                  <a:pt x="698500" y="1114425"/>
                  <a:pt x="703199" y="1123571"/>
                  <a:pt x="704850" y="1133475"/>
                </a:cubicBezTo>
                <a:cubicBezTo>
                  <a:pt x="708025" y="1152525"/>
                  <a:pt x="709691" y="1171889"/>
                  <a:pt x="714375" y="1190625"/>
                </a:cubicBezTo>
                <a:cubicBezTo>
                  <a:pt x="719245" y="1210106"/>
                  <a:pt x="727075" y="1228725"/>
                  <a:pt x="733425" y="1247775"/>
                </a:cubicBezTo>
                <a:cubicBezTo>
                  <a:pt x="737045" y="1258635"/>
                  <a:pt x="747355" y="1266111"/>
                  <a:pt x="752475" y="1276350"/>
                </a:cubicBezTo>
                <a:cubicBezTo>
                  <a:pt x="756965" y="1285330"/>
                  <a:pt x="758825" y="1295400"/>
                  <a:pt x="762000" y="1304925"/>
                </a:cubicBezTo>
                <a:cubicBezTo>
                  <a:pt x="747605" y="1362506"/>
                  <a:pt x="756615" y="1330606"/>
                  <a:pt x="733425" y="1400175"/>
                </a:cubicBezTo>
                <a:lnTo>
                  <a:pt x="723900" y="1428750"/>
                </a:lnTo>
                <a:cubicBezTo>
                  <a:pt x="727183" y="1455017"/>
                  <a:pt x="728267" y="1504159"/>
                  <a:pt x="742950" y="1533525"/>
                </a:cubicBezTo>
                <a:cubicBezTo>
                  <a:pt x="748070" y="1543764"/>
                  <a:pt x="756880" y="1551861"/>
                  <a:pt x="762000" y="1562100"/>
                </a:cubicBezTo>
                <a:cubicBezTo>
                  <a:pt x="766490" y="1571080"/>
                  <a:pt x="765956" y="1582321"/>
                  <a:pt x="771525" y="1590675"/>
                </a:cubicBezTo>
                <a:cubicBezTo>
                  <a:pt x="786193" y="1612677"/>
                  <a:pt x="807590" y="1624243"/>
                  <a:pt x="828675" y="1638300"/>
                </a:cubicBezTo>
                <a:lnTo>
                  <a:pt x="866775" y="1695450"/>
                </a:lnTo>
                <a:cubicBezTo>
                  <a:pt x="885825" y="1724025"/>
                  <a:pt x="882650" y="1727200"/>
                  <a:pt x="914400" y="1743075"/>
                </a:cubicBezTo>
                <a:cubicBezTo>
                  <a:pt x="923380" y="1747565"/>
                  <a:pt x="933450" y="1749425"/>
                  <a:pt x="942975" y="1752600"/>
                </a:cubicBezTo>
                <a:cubicBezTo>
                  <a:pt x="954953" y="1788533"/>
                  <a:pt x="957848" y="1805573"/>
                  <a:pt x="990600" y="1838325"/>
                </a:cubicBezTo>
                <a:cubicBezTo>
                  <a:pt x="1000125" y="1847850"/>
                  <a:pt x="1010551" y="1856552"/>
                  <a:pt x="1019175" y="1866900"/>
                </a:cubicBezTo>
                <a:cubicBezTo>
                  <a:pt x="1026504" y="1875694"/>
                  <a:pt x="1030896" y="1886681"/>
                  <a:pt x="1038225" y="1895475"/>
                </a:cubicBezTo>
                <a:cubicBezTo>
                  <a:pt x="1053272" y="1913531"/>
                  <a:pt x="1073968" y="1932396"/>
                  <a:pt x="1095375" y="1943100"/>
                </a:cubicBezTo>
                <a:cubicBezTo>
                  <a:pt x="1104355" y="1947590"/>
                  <a:pt x="1114425" y="1949450"/>
                  <a:pt x="1123950" y="1952625"/>
                </a:cubicBezTo>
                <a:cubicBezTo>
                  <a:pt x="1147891" y="2024449"/>
                  <a:pt x="1112811" y="1938702"/>
                  <a:pt x="1162050" y="2000250"/>
                </a:cubicBezTo>
                <a:cubicBezTo>
                  <a:pt x="1168322" y="2008090"/>
                  <a:pt x="1167085" y="2019845"/>
                  <a:pt x="1171575" y="2028825"/>
                </a:cubicBezTo>
                <a:cubicBezTo>
                  <a:pt x="1176695" y="2039064"/>
                  <a:pt x="1185976" y="2046939"/>
                  <a:pt x="1190625" y="2057400"/>
                </a:cubicBezTo>
                <a:cubicBezTo>
                  <a:pt x="1198780" y="2075750"/>
                  <a:pt x="1203325" y="2095500"/>
                  <a:pt x="1209675" y="2114550"/>
                </a:cubicBezTo>
                <a:lnTo>
                  <a:pt x="1219200" y="2143125"/>
                </a:lnTo>
                <a:cubicBezTo>
                  <a:pt x="1229729" y="2174712"/>
                  <a:pt x="1228725" y="2161660"/>
                  <a:pt x="1228725" y="2181225"/>
                </a:cubicBezTo>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761999" y="1293178"/>
            <a:ext cx="648447" cy="369332"/>
          </a:xfrm>
          <a:prstGeom prst="rect">
            <a:avLst/>
          </a:prstGeom>
          <a:noFill/>
        </p:spPr>
        <p:txBody>
          <a:bodyPr wrap="none" rtlCol="0">
            <a:spAutoFit/>
          </a:bodyPr>
          <a:lstStyle/>
          <a:p>
            <a:r>
              <a:rPr lang="en-US" b="1" dirty="0" smtClean="0">
                <a:solidFill>
                  <a:schemeClr val="bg1"/>
                </a:solidFill>
              </a:rPr>
              <a:t>ECSB</a:t>
            </a:r>
            <a:endParaRPr lang="en-US" b="1" dirty="0">
              <a:solidFill>
                <a:schemeClr val="bg1"/>
              </a:solidFill>
            </a:endParaRPr>
          </a:p>
        </p:txBody>
      </p:sp>
      <p:sp>
        <p:nvSpPr>
          <p:cNvPr id="36" name="TextBox 35"/>
          <p:cNvSpPr txBox="1"/>
          <p:nvPr/>
        </p:nvSpPr>
        <p:spPr>
          <a:xfrm>
            <a:off x="1600200" y="3886200"/>
            <a:ext cx="1378454" cy="307777"/>
          </a:xfrm>
          <a:prstGeom prst="rect">
            <a:avLst/>
          </a:prstGeom>
          <a:noFill/>
        </p:spPr>
        <p:txBody>
          <a:bodyPr wrap="none" rtlCol="0">
            <a:spAutoFit/>
          </a:bodyPr>
          <a:lstStyle/>
          <a:p>
            <a:r>
              <a:rPr lang="en-US" sz="1400" dirty="0" smtClean="0">
                <a:solidFill>
                  <a:schemeClr val="bg1"/>
                </a:solidFill>
              </a:rPr>
              <a:t>Accentuated Lift</a:t>
            </a:r>
            <a:endParaRPr lang="en-US" sz="1400" dirty="0">
              <a:solidFill>
                <a:schemeClr val="bg1"/>
              </a:solidFill>
            </a:endParaRPr>
          </a:p>
        </p:txBody>
      </p:sp>
      <p:sp>
        <p:nvSpPr>
          <p:cNvPr id="19" name="TextBox 18"/>
          <p:cNvSpPr txBox="1"/>
          <p:nvPr/>
        </p:nvSpPr>
        <p:spPr>
          <a:xfrm>
            <a:off x="4436566" y="22067"/>
            <a:ext cx="1084015" cy="369332"/>
          </a:xfrm>
          <a:prstGeom prst="rect">
            <a:avLst/>
          </a:prstGeom>
          <a:noFill/>
        </p:spPr>
        <p:txBody>
          <a:bodyPr wrap="none" rtlCol="0">
            <a:spAutoFit/>
          </a:bodyPr>
          <a:lstStyle/>
          <a:p>
            <a:r>
              <a:rPr lang="en-US" dirty="0" smtClean="0">
                <a:solidFill>
                  <a:schemeClr val="bg1"/>
                </a:solidFill>
              </a:rPr>
              <a:t>1952 UTC</a:t>
            </a:r>
            <a:endParaRPr lang="en-US" dirty="0">
              <a:solidFill>
                <a:schemeClr val="bg1"/>
              </a:solidFill>
            </a:endParaRPr>
          </a:p>
        </p:txBody>
      </p:sp>
      <p:sp>
        <p:nvSpPr>
          <p:cNvPr id="9" name="TextBox 8"/>
          <p:cNvSpPr txBox="1"/>
          <p:nvPr/>
        </p:nvSpPr>
        <p:spPr>
          <a:xfrm>
            <a:off x="4388023" y="43934"/>
            <a:ext cx="1084014" cy="369332"/>
          </a:xfrm>
          <a:prstGeom prst="rect">
            <a:avLst/>
          </a:prstGeom>
          <a:noFill/>
        </p:spPr>
        <p:txBody>
          <a:bodyPr wrap="square" rtlCol="0">
            <a:spAutoFit/>
          </a:bodyPr>
          <a:lstStyle/>
          <a:p>
            <a:r>
              <a:rPr lang="en-US" dirty="0" smtClean="0">
                <a:solidFill>
                  <a:schemeClr val="bg1"/>
                </a:solidFill>
              </a:rPr>
              <a:t>1952 UTC</a:t>
            </a:r>
            <a:endParaRPr lang="en-US" dirty="0">
              <a:solidFill>
                <a:schemeClr val="bg1"/>
              </a:solidFill>
            </a:endParaRPr>
          </a:p>
        </p:txBody>
      </p:sp>
      <p:pic>
        <p:nvPicPr>
          <p:cNvPr id="2050" name="Picture 2" descr="Z:\sport\UAHCI\081612_Case\VIL_19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17"/>
            <a:ext cx="5526335" cy="518464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4388035" y="55007"/>
            <a:ext cx="1084014" cy="369332"/>
          </a:xfrm>
          <a:prstGeom prst="rect">
            <a:avLst/>
          </a:prstGeom>
          <a:noFill/>
        </p:spPr>
        <p:txBody>
          <a:bodyPr wrap="square" rtlCol="0">
            <a:spAutoFit/>
          </a:bodyPr>
          <a:lstStyle/>
          <a:p>
            <a:r>
              <a:rPr lang="en-US" dirty="0" smtClean="0">
                <a:solidFill>
                  <a:schemeClr val="bg1"/>
                </a:solidFill>
              </a:rPr>
              <a:t>1952 UTC</a:t>
            </a:r>
            <a:endParaRPr lang="en-US" dirty="0">
              <a:solidFill>
                <a:schemeClr val="bg1"/>
              </a:solidFill>
            </a:endParaRPr>
          </a:p>
        </p:txBody>
      </p:sp>
      <p:sp>
        <p:nvSpPr>
          <p:cNvPr id="22" name="TextBox 21"/>
          <p:cNvSpPr txBox="1"/>
          <p:nvPr/>
        </p:nvSpPr>
        <p:spPr>
          <a:xfrm>
            <a:off x="8039100" y="1764268"/>
            <a:ext cx="1084014" cy="369332"/>
          </a:xfrm>
          <a:prstGeom prst="rect">
            <a:avLst/>
          </a:prstGeom>
          <a:noFill/>
        </p:spPr>
        <p:txBody>
          <a:bodyPr wrap="square" rtlCol="0">
            <a:spAutoFit/>
          </a:bodyPr>
          <a:lstStyle/>
          <a:p>
            <a:r>
              <a:rPr lang="en-US" dirty="0" smtClean="0">
                <a:solidFill>
                  <a:schemeClr val="bg1"/>
                </a:solidFill>
              </a:rPr>
              <a:t>1957 UTC</a:t>
            </a:r>
            <a:endParaRPr lang="en-US" dirty="0">
              <a:solidFill>
                <a:schemeClr val="bg1"/>
              </a:solidFill>
            </a:endParaRPr>
          </a:p>
        </p:txBody>
      </p:sp>
      <p:sp>
        <p:nvSpPr>
          <p:cNvPr id="20" name="TextBox 19"/>
          <p:cNvSpPr txBox="1"/>
          <p:nvPr/>
        </p:nvSpPr>
        <p:spPr>
          <a:xfrm>
            <a:off x="381000" y="5373469"/>
            <a:ext cx="2895600" cy="646331"/>
          </a:xfrm>
          <a:prstGeom prst="rect">
            <a:avLst/>
          </a:prstGeom>
          <a:noFill/>
        </p:spPr>
        <p:txBody>
          <a:bodyPr wrap="square" rtlCol="0">
            <a:spAutoFit/>
          </a:bodyPr>
          <a:lstStyle/>
          <a:p>
            <a:pPr algn="ctr"/>
            <a:r>
              <a:rPr lang="en-US" dirty="0" smtClean="0"/>
              <a:t>Warning Decision Making</a:t>
            </a:r>
          </a:p>
          <a:p>
            <a:pPr algn="ctr"/>
            <a:r>
              <a:rPr lang="en-US" i="1" dirty="0" smtClean="0"/>
              <a:t>(radar-based viewpoint)</a:t>
            </a:r>
            <a:endParaRPr lang="en-US" i="1" dirty="0"/>
          </a:p>
        </p:txBody>
      </p:sp>
      <p:sp>
        <p:nvSpPr>
          <p:cNvPr id="23" name="TextBox 22"/>
          <p:cNvSpPr txBox="1"/>
          <p:nvPr/>
        </p:nvSpPr>
        <p:spPr>
          <a:xfrm>
            <a:off x="76200" y="6096000"/>
            <a:ext cx="3349635" cy="646331"/>
          </a:xfrm>
          <a:prstGeom prst="rect">
            <a:avLst/>
          </a:prstGeom>
          <a:noFill/>
        </p:spPr>
        <p:txBody>
          <a:bodyPr wrap="none" rtlCol="0">
            <a:spAutoFit/>
          </a:bodyPr>
          <a:lstStyle/>
          <a:p>
            <a:r>
              <a:rPr lang="en-US" dirty="0" smtClean="0"/>
              <a:t>Concern: severe hail &amp; wind gusts</a:t>
            </a:r>
          </a:p>
          <a:p>
            <a:r>
              <a:rPr lang="en-US" dirty="0" smtClean="0"/>
              <a:t>Motion: 290DEG 7KT</a:t>
            </a:r>
            <a:endParaRPr lang="en-US" dirty="0"/>
          </a:p>
        </p:txBody>
      </p:sp>
      <p:sp>
        <p:nvSpPr>
          <p:cNvPr id="24" name="TextBox 23"/>
          <p:cNvSpPr txBox="1"/>
          <p:nvPr/>
        </p:nvSpPr>
        <p:spPr>
          <a:xfrm>
            <a:off x="5526335" y="89118"/>
            <a:ext cx="3617665" cy="1569660"/>
          </a:xfrm>
          <a:prstGeom prst="rect">
            <a:avLst/>
          </a:prstGeom>
          <a:noFill/>
        </p:spPr>
        <p:txBody>
          <a:bodyPr wrap="square" rtlCol="0">
            <a:spAutoFit/>
          </a:bodyPr>
          <a:lstStyle/>
          <a:p>
            <a:r>
              <a:rPr lang="en-US" sz="1600" b="1" u="sng" dirty="0" smtClean="0"/>
              <a:t>Situation</a:t>
            </a:r>
            <a:r>
              <a:rPr lang="en-US" sz="1600" b="1" dirty="0" smtClean="0"/>
              <a:t>:</a:t>
            </a:r>
            <a:r>
              <a:rPr lang="en-US" sz="1600" dirty="0" smtClean="0"/>
              <a:t> Although a timely SPS had already highlighted the threat of 40-45 </a:t>
            </a:r>
            <a:r>
              <a:rPr lang="en-US" sz="1600" dirty="0" err="1" smtClean="0"/>
              <a:t>kt</a:t>
            </a:r>
            <a:r>
              <a:rPr lang="en-US" sz="1600" dirty="0" smtClean="0"/>
              <a:t> wind gusts, forecasters were caught off guard with the 56-67 </a:t>
            </a:r>
            <a:r>
              <a:rPr lang="en-US" sz="1600" dirty="0" err="1" smtClean="0"/>
              <a:t>kt</a:t>
            </a:r>
            <a:r>
              <a:rPr lang="en-US" sz="1600" dirty="0" smtClean="0"/>
              <a:t> gust over north Brevard County.  Determination was made that severe potential still existed.  </a:t>
            </a:r>
            <a:endParaRPr lang="en-US" sz="1600" dirty="0"/>
          </a:p>
        </p:txBody>
      </p:sp>
    </p:spTree>
    <p:extLst>
      <p:ext uri="{BB962C8B-B14F-4D97-AF65-F5344CB8AC3E}">
        <p14:creationId xmlns:p14="http://schemas.microsoft.com/office/powerpoint/2010/main" val="14751827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Z:\sport\UAHCI\081612_Case\vis_ci_19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
            <a:ext cx="9296400" cy="68650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924800" y="5791200"/>
            <a:ext cx="1086901" cy="369332"/>
          </a:xfrm>
          <a:prstGeom prst="rect">
            <a:avLst/>
          </a:prstGeom>
          <a:noFill/>
        </p:spPr>
        <p:txBody>
          <a:bodyPr wrap="none" rtlCol="0">
            <a:spAutoFit/>
          </a:bodyPr>
          <a:lstStyle/>
          <a:p>
            <a:r>
              <a:rPr lang="en-US" b="1" dirty="0" smtClean="0">
                <a:solidFill>
                  <a:schemeClr val="bg1"/>
                </a:solidFill>
              </a:rPr>
              <a:t>1955 UTC</a:t>
            </a:r>
            <a:endParaRPr lang="en-US" b="1" dirty="0">
              <a:solidFill>
                <a:schemeClr val="bg1"/>
              </a:solidFill>
            </a:endParaRPr>
          </a:p>
        </p:txBody>
      </p:sp>
      <p:sp>
        <p:nvSpPr>
          <p:cNvPr id="11" name="Freeform 10"/>
          <p:cNvSpPr/>
          <p:nvPr/>
        </p:nvSpPr>
        <p:spPr>
          <a:xfrm>
            <a:off x="3429000" y="847725"/>
            <a:ext cx="2295525" cy="2562225"/>
          </a:xfrm>
          <a:custGeom>
            <a:avLst/>
            <a:gdLst>
              <a:gd name="connsiteX0" fmla="*/ 0 w 2295525"/>
              <a:gd name="connsiteY0" fmla="*/ 28575 h 2562225"/>
              <a:gd name="connsiteX1" fmla="*/ 1038225 w 2295525"/>
              <a:gd name="connsiteY1" fmla="*/ 1466850 h 2562225"/>
              <a:gd name="connsiteX2" fmla="*/ 914400 w 2295525"/>
              <a:gd name="connsiteY2" fmla="*/ 1476375 h 2562225"/>
              <a:gd name="connsiteX3" fmla="*/ 1181100 w 2295525"/>
              <a:gd name="connsiteY3" fmla="*/ 2114550 h 2562225"/>
              <a:gd name="connsiteX4" fmla="*/ 1447800 w 2295525"/>
              <a:gd name="connsiteY4" fmla="*/ 2562225 h 2562225"/>
              <a:gd name="connsiteX5" fmla="*/ 1895475 w 2295525"/>
              <a:gd name="connsiteY5" fmla="*/ 2476500 h 2562225"/>
              <a:gd name="connsiteX6" fmla="*/ 2295525 w 2295525"/>
              <a:gd name="connsiteY6" fmla="*/ 2228850 h 2562225"/>
              <a:gd name="connsiteX7" fmla="*/ 600075 w 2295525"/>
              <a:gd name="connsiteY7" fmla="*/ 0 h 2562225"/>
              <a:gd name="connsiteX8" fmla="*/ 0 w 2295525"/>
              <a:gd name="connsiteY8" fmla="*/ 28575 h 256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5525" h="2562225">
                <a:moveTo>
                  <a:pt x="0" y="28575"/>
                </a:moveTo>
                <a:lnTo>
                  <a:pt x="1038225" y="1466850"/>
                </a:lnTo>
                <a:lnTo>
                  <a:pt x="914400" y="1476375"/>
                </a:lnTo>
                <a:lnTo>
                  <a:pt x="1181100" y="2114550"/>
                </a:lnTo>
                <a:lnTo>
                  <a:pt x="1447800" y="2562225"/>
                </a:lnTo>
                <a:lnTo>
                  <a:pt x="1895475" y="2476500"/>
                </a:lnTo>
                <a:lnTo>
                  <a:pt x="2295525" y="2228850"/>
                </a:lnTo>
                <a:lnTo>
                  <a:pt x="600075" y="0"/>
                </a:lnTo>
                <a:lnTo>
                  <a:pt x="0" y="28575"/>
                </a:lnTo>
                <a:close/>
              </a:path>
            </a:pathLst>
          </a:cu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76592" y="4715470"/>
            <a:ext cx="5290808" cy="923330"/>
          </a:xfrm>
          <a:prstGeom prst="rect">
            <a:avLst/>
          </a:prstGeom>
          <a:noFill/>
        </p:spPr>
        <p:txBody>
          <a:bodyPr wrap="none" rtlCol="0">
            <a:spAutoFit/>
          </a:bodyPr>
          <a:lstStyle/>
          <a:p>
            <a:pPr algn="ctr"/>
            <a:r>
              <a:rPr lang="en-US" b="1" dirty="0" smtClean="0">
                <a:solidFill>
                  <a:srgbClr val="FFFF00"/>
                </a:solidFill>
              </a:rPr>
              <a:t>Severe Thunderstorm Warning </a:t>
            </a:r>
          </a:p>
          <a:p>
            <a:pPr algn="ctr"/>
            <a:r>
              <a:rPr lang="en-US" dirty="0" smtClean="0">
                <a:solidFill>
                  <a:srgbClr val="FFFF00"/>
                </a:solidFill>
              </a:rPr>
              <a:t>(355 PM for additional 50+ knot gusts &amp; 1.0 inch hail)</a:t>
            </a:r>
          </a:p>
          <a:p>
            <a:endParaRPr lang="en-US" dirty="0">
              <a:solidFill>
                <a:srgbClr val="FFFF66"/>
              </a:solidFill>
            </a:endParaRPr>
          </a:p>
        </p:txBody>
      </p:sp>
      <p:sp>
        <p:nvSpPr>
          <p:cNvPr id="14" name="TextBox 13"/>
          <p:cNvSpPr txBox="1"/>
          <p:nvPr/>
        </p:nvSpPr>
        <p:spPr>
          <a:xfrm>
            <a:off x="135337" y="833735"/>
            <a:ext cx="2783712" cy="923330"/>
          </a:xfrm>
          <a:prstGeom prst="rect">
            <a:avLst/>
          </a:prstGeom>
          <a:noFill/>
        </p:spPr>
        <p:txBody>
          <a:bodyPr wrap="none" rtlCol="0">
            <a:spAutoFit/>
          </a:bodyPr>
          <a:lstStyle/>
          <a:p>
            <a:pPr algn="ctr"/>
            <a:r>
              <a:rPr lang="en-US" b="1" dirty="0" smtClean="0">
                <a:solidFill>
                  <a:srgbClr val="00B0F0"/>
                </a:solidFill>
              </a:rPr>
              <a:t>Special Marine Warning</a:t>
            </a:r>
          </a:p>
          <a:p>
            <a:pPr algn="ctr"/>
            <a:r>
              <a:rPr lang="en-US" dirty="0" smtClean="0">
                <a:solidFill>
                  <a:srgbClr val="00B0F0"/>
                </a:solidFill>
              </a:rPr>
              <a:t>(312 PM for 34+ knot gusts)</a:t>
            </a:r>
          </a:p>
          <a:p>
            <a:endParaRPr lang="en-US" dirty="0">
              <a:solidFill>
                <a:srgbClr val="FFFF66"/>
              </a:solidFill>
            </a:endParaRPr>
          </a:p>
        </p:txBody>
      </p:sp>
      <p:cxnSp>
        <p:nvCxnSpPr>
          <p:cNvPr id="16" name="Straight Connector 15"/>
          <p:cNvCxnSpPr/>
          <p:nvPr/>
        </p:nvCxnSpPr>
        <p:spPr>
          <a:xfrm>
            <a:off x="2362200" y="1447800"/>
            <a:ext cx="1676400" cy="309265"/>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752849" y="3562350"/>
            <a:ext cx="800100" cy="108585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451076" y="312003"/>
            <a:ext cx="3143938" cy="1138773"/>
          </a:xfrm>
          <a:prstGeom prst="rect">
            <a:avLst/>
          </a:prstGeom>
          <a:noFill/>
        </p:spPr>
        <p:txBody>
          <a:bodyPr wrap="none" rtlCol="0">
            <a:spAutoFit/>
          </a:bodyPr>
          <a:lstStyle/>
          <a:p>
            <a:pPr algn="ctr"/>
            <a:r>
              <a:rPr lang="en-US" sz="2800" i="1" dirty="0" smtClean="0">
                <a:solidFill>
                  <a:schemeClr val="bg1"/>
                </a:solidFill>
              </a:rPr>
              <a:t>Convective Initiation</a:t>
            </a:r>
          </a:p>
          <a:p>
            <a:pPr algn="ctr"/>
            <a:r>
              <a:rPr lang="en-US" sz="2000" i="1" dirty="0" smtClean="0">
                <a:solidFill>
                  <a:schemeClr val="bg1"/>
                </a:solidFill>
              </a:rPr>
              <a:t>SATCAST – 2012 Version</a:t>
            </a:r>
          </a:p>
          <a:p>
            <a:pPr algn="ctr"/>
            <a:r>
              <a:rPr lang="en-US" sz="2000" i="1" dirty="0" smtClean="0">
                <a:solidFill>
                  <a:schemeClr val="bg1"/>
                </a:solidFill>
              </a:rPr>
              <a:t>“Strength of Signal”</a:t>
            </a:r>
            <a:endParaRPr lang="en-US" sz="2000" dirty="0" smtClean="0"/>
          </a:p>
        </p:txBody>
      </p:sp>
    </p:spTree>
    <p:extLst>
      <p:ext uri="{BB962C8B-B14F-4D97-AF65-F5344CB8AC3E}">
        <p14:creationId xmlns:p14="http://schemas.microsoft.com/office/powerpoint/2010/main" val="40281615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Z:\sport\UAHCI\081612_Case\vis_ci_19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
            <a:ext cx="9296400" cy="68650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924800" y="5791200"/>
            <a:ext cx="1086901" cy="369332"/>
          </a:xfrm>
          <a:prstGeom prst="rect">
            <a:avLst/>
          </a:prstGeom>
          <a:noFill/>
        </p:spPr>
        <p:txBody>
          <a:bodyPr wrap="none" rtlCol="0">
            <a:spAutoFit/>
          </a:bodyPr>
          <a:lstStyle/>
          <a:p>
            <a:r>
              <a:rPr lang="en-US" b="1" dirty="0" smtClean="0">
                <a:solidFill>
                  <a:schemeClr val="bg1"/>
                </a:solidFill>
              </a:rPr>
              <a:t>1955 UTC</a:t>
            </a:r>
            <a:endParaRPr lang="en-US" b="1" dirty="0">
              <a:solidFill>
                <a:schemeClr val="bg1"/>
              </a:solidFill>
            </a:endParaRPr>
          </a:p>
        </p:txBody>
      </p:sp>
      <p:sp>
        <p:nvSpPr>
          <p:cNvPr id="11" name="Freeform 10"/>
          <p:cNvSpPr/>
          <p:nvPr/>
        </p:nvSpPr>
        <p:spPr>
          <a:xfrm>
            <a:off x="3429000" y="847725"/>
            <a:ext cx="2295525" cy="2562225"/>
          </a:xfrm>
          <a:custGeom>
            <a:avLst/>
            <a:gdLst>
              <a:gd name="connsiteX0" fmla="*/ 0 w 2295525"/>
              <a:gd name="connsiteY0" fmla="*/ 28575 h 2562225"/>
              <a:gd name="connsiteX1" fmla="*/ 1038225 w 2295525"/>
              <a:gd name="connsiteY1" fmla="*/ 1466850 h 2562225"/>
              <a:gd name="connsiteX2" fmla="*/ 914400 w 2295525"/>
              <a:gd name="connsiteY2" fmla="*/ 1476375 h 2562225"/>
              <a:gd name="connsiteX3" fmla="*/ 1181100 w 2295525"/>
              <a:gd name="connsiteY3" fmla="*/ 2114550 h 2562225"/>
              <a:gd name="connsiteX4" fmla="*/ 1447800 w 2295525"/>
              <a:gd name="connsiteY4" fmla="*/ 2562225 h 2562225"/>
              <a:gd name="connsiteX5" fmla="*/ 1895475 w 2295525"/>
              <a:gd name="connsiteY5" fmla="*/ 2476500 h 2562225"/>
              <a:gd name="connsiteX6" fmla="*/ 2295525 w 2295525"/>
              <a:gd name="connsiteY6" fmla="*/ 2228850 h 2562225"/>
              <a:gd name="connsiteX7" fmla="*/ 600075 w 2295525"/>
              <a:gd name="connsiteY7" fmla="*/ 0 h 2562225"/>
              <a:gd name="connsiteX8" fmla="*/ 0 w 2295525"/>
              <a:gd name="connsiteY8" fmla="*/ 28575 h 256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5525" h="2562225">
                <a:moveTo>
                  <a:pt x="0" y="28575"/>
                </a:moveTo>
                <a:lnTo>
                  <a:pt x="1038225" y="1466850"/>
                </a:lnTo>
                <a:lnTo>
                  <a:pt x="914400" y="1476375"/>
                </a:lnTo>
                <a:lnTo>
                  <a:pt x="1181100" y="2114550"/>
                </a:lnTo>
                <a:lnTo>
                  <a:pt x="1447800" y="2562225"/>
                </a:lnTo>
                <a:lnTo>
                  <a:pt x="1895475" y="2476500"/>
                </a:lnTo>
                <a:lnTo>
                  <a:pt x="2295525" y="2228850"/>
                </a:lnTo>
                <a:lnTo>
                  <a:pt x="600075" y="0"/>
                </a:lnTo>
                <a:lnTo>
                  <a:pt x="0" y="28575"/>
                </a:lnTo>
                <a:close/>
              </a:path>
            </a:pathLst>
          </a:cu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rot="19865139">
            <a:off x="399038" y="1614844"/>
            <a:ext cx="2456250" cy="707886"/>
          </a:xfrm>
          <a:prstGeom prst="rect">
            <a:avLst/>
          </a:prstGeom>
          <a:noFill/>
        </p:spPr>
        <p:txBody>
          <a:bodyPr wrap="none" rtlCol="0">
            <a:spAutoFit/>
          </a:bodyPr>
          <a:lstStyle/>
          <a:p>
            <a:r>
              <a:rPr lang="en-US" sz="2000" dirty="0" smtClean="0">
                <a:solidFill>
                  <a:schemeClr val="bg1"/>
                </a:solidFill>
              </a:rPr>
              <a:t>Existing Storms &amp;</a:t>
            </a:r>
          </a:p>
          <a:p>
            <a:r>
              <a:rPr lang="en-US" sz="2000" dirty="0" smtClean="0">
                <a:solidFill>
                  <a:schemeClr val="bg1"/>
                </a:solidFill>
              </a:rPr>
              <a:t>Cirrus Contamination</a:t>
            </a:r>
            <a:endParaRPr lang="en-US" sz="2000" dirty="0">
              <a:solidFill>
                <a:schemeClr val="bg1"/>
              </a:solidFill>
            </a:endParaRPr>
          </a:p>
        </p:txBody>
      </p:sp>
      <p:sp>
        <p:nvSpPr>
          <p:cNvPr id="12" name="TextBox 11"/>
          <p:cNvSpPr txBox="1"/>
          <p:nvPr/>
        </p:nvSpPr>
        <p:spPr>
          <a:xfrm>
            <a:off x="6477000" y="3868950"/>
            <a:ext cx="2456250" cy="707886"/>
          </a:xfrm>
          <a:prstGeom prst="rect">
            <a:avLst/>
          </a:prstGeom>
          <a:noFill/>
        </p:spPr>
        <p:txBody>
          <a:bodyPr wrap="none" rtlCol="0">
            <a:spAutoFit/>
          </a:bodyPr>
          <a:lstStyle/>
          <a:p>
            <a:r>
              <a:rPr lang="en-US" sz="2000" dirty="0" smtClean="0">
                <a:solidFill>
                  <a:schemeClr val="bg1"/>
                </a:solidFill>
              </a:rPr>
              <a:t>Existing Storms &amp;</a:t>
            </a:r>
          </a:p>
          <a:p>
            <a:r>
              <a:rPr lang="en-US" sz="2000" dirty="0" smtClean="0">
                <a:solidFill>
                  <a:schemeClr val="bg1"/>
                </a:solidFill>
              </a:rPr>
              <a:t>Cirrus Contamination</a:t>
            </a:r>
            <a:endParaRPr lang="en-US" sz="2000" dirty="0">
              <a:solidFill>
                <a:schemeClr val="bg1"/>
              </a:solidFill>
            </a:endParaRPr>
          </a:p>
        </p:txBody>
      </p:sp>
      <p:cxnSp>
        <p:nvCxnSpPr>
          <p:cNvPr id="3" name="Straight Arrow Connector 2"/>
          <p:cNvCxnSpPr/>
          <p:nvPr/>
        </p:nvCxnSpPr>
        <p:spPr>
          <a:xfrm flipV="1">
            <a:off x="2362200" y="1828801"/>
            <a:ext cx="1143000" cy="216186"/>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133600" y="2261175"/>
            <a:ext cx="2443162" cy="48202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809750" y="2407367"/>
            <a:ext cx="247650" cy="945433"/>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5486400" y="4600722"/>
            <a:ext cx="1989136" cy="1190478"/>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5486400" y="4495800"/>
            <a:ext cx="990600" cy="3810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433625" y="1917412"/>
            <a:ext cx="3710375" cy="584775"/>
          </a:xfrm>
          <a:prstGeom prst="rect">
            <a:avLst/>
          </a:prstGeom>
          <a:noFill/>
        </p:spPr>
        <p:txBody>
          <a:bodyPr wrap="none" rtlCol="0">
            <a:spAutoFit/>
          </a:bodyPr>
          <a:lstStyle/>
          <a:p>
            <a:r>
              <a:rPr lang="en-US" sz="3200" b="1" dirty="0" smtClean="0">
                <a:solidFill>
                  <a:srgbClr val="FFFF00"/>
                </a:solidFill>
                <a:effectLst>
                  <a:outerShdw blurRad="38100" dist="38100" dir="2700000" algn="tl">
                    <a:srgbClr val="000000">
                      <a:alpha val="43137"/>
                    </a:srgbClr>
                  </a:outerShdw>
                </a:effectLst>
              </a:rPr>
              <a:t>SVR Polygon Size ???</a:t>
            </a:r>
            <a:endParaRPr lang="en-US" sz="3200" b="1" dirty="0">
              <a:solidFill>
                <a:srgbClr val="FFFF00"/>
              </a:solidFill>
              <a:effectLst>
                <a:outerShdw blurRad="38100" dist="38100" dir="2700000" algn="tl">
                  <a:srgbClr val="000000">
                    <a:alpha val="43137"/>
                  </a:srgbClr>
                </a:outerShdw>
              </a:effectLst>
            </a:endParaRPr>
          </a:p>
        </p:txBody>
      </p:sp>
      <p:sp>
        <p:nvSpPr>
          <p:cNvPr id="33" name="TextBox 32"/>
          <p:cNvSpPr txBox="1"/>
          <p:nvPr/>
        </p:nvSpPr>
        <p:spPr>
          <a:xfrm>
            <a:off x="5451076" y="312003"/>
            <a:ext cx="3143938" cy="1138773"/>
          </a:xfrm>
          <a:prstGeom prst="rect">
            <a:avLst/>
          </a:prstGeom>
          <a:noFill/>
        </p:spPr>
        <p:txBody>
          <a:bodyPr wrap="none" rtlCol="0">
            <a:spAutoFit/>
          </a:bodyPr>
          <a:lstStyle/>
          <a:p>
            <a:pPr algn="ctr"/>
            <a:r>
              <a:rPr lang="en-US" sz="2800" i="1" dirty="0" smtClean="0">
                <a:solidFill>
                  <a:schemeClr val="bg1"/>
                </a:solidFill>
              </a:rPr>
              <a:t>Convective Initiation</a:t>
            </a:r>
          </a:p>
          <a:p>
            <a:pPr algn="ctr"/>
            <a:r>
              <a:rPr lang="en-US" sz="2000" i="1" dirty="0" smtClean="0">
                <a:solidFill>
                  <a:schemeClr val="bg1"/>
                </a:solidFill>
              </a:rPr>
              <a:t>SATCAST – 2012 Version</a:t>
            </a:r>
          </a:p>
          <a:p>
            <a:pPr algn="ctr"/>
            <a:r>
              <a:rPr lang="en-US" sz="2000" i="1" dirty="0" smtClean="0">
                <a:solidFill>
                  <a:schemeClr val="bg1"/>
                </a:solidFill>
              </a:rPr>
              <a:t>“Strength of Signal”</a:t>
            </a:r>
            <a:endParaRPr lang="en-US" sz="2000" dirty="0" smtClean="0"/>
          </a:p>
        </p:txBody>
      </p:sp>
    </p:spTree>
    <p:extLst>
      <p:ext uri="{BB962C8B-B14F-4D97-AF65-F5344CB8AC3E}">
        <p14:creationId xmlns:p14="http://schemas.microsoft.com/office/powerpoint/2010/main" val="251534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Z:\sport\UAHCI\081612_Case\vis_ci_19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
            <a:ext cx="9296400" cy="6865081"/>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0"/>
          <p:cNvSpPr/>
          <p:nvPr/>
        </p:nvSpPr>
        <p:spPr>
          <a:xfrm>
            <a:off x="3429000" y="847725"/>
            <a:ext cx="2295525" cy="2562225"/>
          </a:xfrm>
          <a:custGeom>
            <a:avLst/>
            <a:gdLst>
              <a:gd name="connsiteX0" fmla="*/ 0 w 2295525"/>
              <a:gd name="connsiteY0" fmla="*/ 28575 h 2562225"/>
              <a:gd name="connsiteX1" fmla="*/ 1038225 w 2295525"/>
              <a:gd name="connsiteY1" fmla="*/ 1466850 h 2562225"/>
              <a:gd name="connsiteX2" fmla="*/ 914400 w 2295525"/>
              <a:gd name="connsiteY2" fmla="*/ 1476375 h 2562225"/>
              <a:gd name="connsiteX3" fmla="*/ 1181100 w 2295525"/>
              <a:gd name="connsiteY3" fmla="*/ 2114550 h 2562225"/>
              <a:gd name="connsiteX4" fmla="*/ 1447800 w 2295525"/>
              <a:gd name="connsiteY4" fmla="*/ 2562225 h 2562225"/>
              <a:gd name="connsiteX5" fmla="*/ 1895475 w 2295525"/>
              <a:gd name="connsiteY5" fmla="*/ 2476500 h 2562225"/>
              <a:gd name="connsiteX6" fmla="*/ 2295525 w 2295525"/>
              <a:gd name="connsiteY6" fmla="*/ 2228850 h 2562225"/>
              <a:gd name="connsiteX7" fmla="*/ 600075 w 2295525"/>
              <a:gd name="connsiteY7" fmla="*/ 0 h 2562225"/>
              <a:gd name="connsiteX8" fmla="*/ 0 w 2295525"/>
              <a:gd name="connsiteY8" fmla="*/ 28575 h 256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5525" h="2562225">
                <a:moveTo>
                  <a:pt x="0" y="28575"/>
                </a:moveTo>
                <a:lnTo>
                  <a:pt x="1038225" y="1466850"/>
                </a:lnTo>
                <a:lnTo>
                  <a:pt x="914400" y="1476375"/>
                </a:lnTo>
                <a:lnTo>
                  <a:pt x="1181100" y="2114550"/>
                </a:lnTo>
                <a:lnTo>
                  <a:pt x="1447800" y="2562225"/>
                </a:lnTo>
                <a:lnTo>
                  <a:pt x="1895475" y="2476500"/>
                </a:lnTo>
                <a:lnTo>
                  <a:pt x="2295525" y="2228850"/>
                </a:lnTo>
                <a:lnTo>
                  <a:pt x="600075" y="0"/>
                </a:lnTo>
                <a:lnTo>
                  <a:pt x="0" y="28575"/>
                </a:lnTo>
                <a:close/>
              </a:path>
            </a:pathLst>
          </a:cu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924800" y="5791200"/>
            <a:ext cx="1086901" cy="369332"/>
          </a:xfrm>
          <a:prstGeom prst="rect">
            <a:avLst/>
          </a:prstGeom>
          <a:noFill/>
        </p:spPr>
        <p:txBody>
          <a:bodyPr wrap="none" rtlCol="0">
            <a:spAutoFit/>
          </a:bodyPr>
          <a:lstStyle/>
          <a:p>
            <a:r>
              <a:rPr lang="en-US" b="1" dirty="0" smtClean="0">
                <a:solidFill>
                  <a:schemeClr val="bg1"/>
                </a:solidFill>
              </a:rPr>
              <a:t>1955 UTC</a:t>
            </a:r>
            <a:endParaRPr lang="en-US" b="1" dirty="0">
              <a:solidFill>
                <a:schemeClr val="bg1"/>
              </a:solidFill>
            </a:endParaRPr>
          </a:p>
        </p:txBody>
      </p:sp>
      <p:sp>
        <p:nvSpPr>
          <p:cNvPr id="17" name="Rectangle 16"/>
          <p:cNvSpPr/>
          <p:nvPr/>
        </p:nvSpPr>
        <p:spPr>
          <a:xfrm>
            <a:off x="152400" y="304800"/>
            <a:ext cx="3124200" cy="3200400"/>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p:cNvSpPr txBox="1">
            <a:spLocks/>
          </p:cNvSpPr>
          <p:nvPr/>
        </p:nvSpPr>
        <p:spPr>
          <a:xfrm>
            <a:off x="152400" y="304800"/>
            <a:ext cx="3124200" cy="3505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No additional CI indicated over north and central Brevard. </a:t>
            </a:r>
            <a:r>
              <a:rPr lang="en-US" sz="1800" dirty="0">
                <a:solidFill>
                  <a:srgbClr val="00B050"/>
                </a:solidFill>
              </a:rPr>
              <a:t>OK</a:t>
            </a:r>
            <a:r>
              <a:rPr lang="en-US" sz="1800" dirty="0" smtClean="0">
                <a:solidFill>
                  <a:srgbClr val="00B050"/>
                </a:solidFill>
              </a:rPr>
              <a:t>(?)</a:t>
            </a:r>
            <a:endParaRPr lang="en-US" sz="1800" dirty="0" smtClean="0"/>
          </a:p>
          <a:p>
            <a:pPr lvl="1"/>
            <a:r>
              <a:rPr lang="en-US" sz="1400" dirty="0" smtClean="0"/>
              <a:t>Existing storms and cirrus contamination </a:t>
            </a:r>
            <a:endParaRPr lang="en-US" sz="1400" dirty="0" smtClean="0">
              <a:solidFill>
                <a:srgbClr val="00B050"/>
              </a:solidFill>
            </a:endParaRPr>
          </a:p>
          <a:p>
            <a:r>
              <a:rPr lang="en-US" sz="1800" dirty="0" smtClean="0"/>
              <a:t>No additional CI indicated over south Brevard.  </a:t>
            </a:r>
            <a:r>
              <a:rPr lang="en-US" sz="1800" dirty="0" smtClean="0">
                <a:solidFill>
                  <a:srgbClr val="00B050"/>
                </a:solidFill>
              </a:rPr>
              <a:t>OK</a:t>
            </a:r>
          </a:p>
          <a:p>
            <a:pPr lvl="1"/>
            <a:r>
              <a:rPr lang="en-US" sz="1400" dirty="0" smtClean="0"/>
              <a:t>No persistent CI signal</a:t>
            </a:r>
          </a:p>
          <a:p>
            <a:r>
              <a:rPr lang="en-US" sz="1800" dirty="0" smtClean="0">
                <a:solidFill>
                  <a:srgbClr val="C00000"/>
                </a:solidFill>
              </a:rPr>
              <a:t>WDM: Focus on existing storms over north and central Brevard.</a:t>
            </a:r>
          </a:p>
        </p:txBody>
      </p:sp>
      <p:sp>
        <p:nvSpPr>
          <p:cNvPr id="18" name="TextBox 17"/>
          <p:cNvSpPr txBox="1"/>
          <p:nvPr/>
        </p:nvSpPr>
        <p:spPr>
          <a:xfrm>
            <a:off x="5433625" y="1917412"/>
            <a:ext cx="3710375" cy="584775"/>
          </a:xfrm>
          <a:prstGeom prst="rect">
            <a:avLst/>
          </a:prstGeom>
          <a:noFill/>
        </p:spPr>
        <p:txBody>
          <a:bodyPr wrap="none" rtlCol="0">
            <a:spAutoFit/>
          </a:bodyPr>
          <a:lstStyle/>
          <a:p>
            <a:r>
              <a:rPr lang="en-US" sz="3200" b="1" dirty="0" smtClean="0">
                <a:solidFill>
                  <a:srgbClr val="FFFF00"/>
                </a:solidFill>
                <a:effectLst>
                  <a:outerShdw blurRad="38100" dist="38100" dir="2700000" algn="tl">
                    <a:srgbClr val="000000">
                      <a:alpha val="43137"/>
                    </a:srgbClr>
                  </a:outerShdw>
                </a:effectLst>
              </a:rPr>
              <a:t>SVR Polygon Size ???</a:t>
            </a:r>
            <a:endParaRPr lang="en-US" sz="3200" b="1" dirty="0">
              <a:solidFill>
                <a:srgbClr val="FFFF00"/>
              </a:solidFill>
              <a:effectLst>
                <a:outerShdw blurRad="38100" dist="38100" dir="2700000" algn="tl">
                  <a:srgbClr val="000000">
                    <a:alpha val="43137"/>
                  </a:srgbClr>
                </a:outerShdw>
              </a:effectLst>
            </a:endParaRPr>
          </a:p>
        </p:txBody>
      </p:sp>
      <p:sp>
        <p:nvSpPr>
          <p:cNvPr id="21" name="TextBox 20"/>
          <p:cNvSpPr txBox="1"/>
          <p:nvPr/>
        </p:nvSpPr>
        <p:spPr>
          <a:xfrm rot="20884163">
            <a:off x="4161486" y="2427333"/>
            <a:ext cx="684803" cy="523220"/>
          </a:xfrm>
          <a:prstGeom prst="rect">
            <a:avLst/>
          </a:prstGeom>
          <a:noFill/>
        </p:spPr>
        <p:txBody>
          <a:bodyPr wrap="none" rtlCol="0">
            <a:spAutoFit/>
          </a:bodyPr>
          <a:lstStyle/>
          <a:p>
            <a:r>
              <a:rPr lang="en-US" sz="2800" b="1" dirty="0" smtClean="0">
                <a:solidFill>
                  <a:srgbClr val="00CC00"/>
                </a:solidFill>
                <a:effectLst>
                  <a:outerShdw blurRad="38100" dist="38100" dir="2700000" algn="tl">
                    <a:srgbClr val="000000">
                      <a:alpha val="43137"/>
                    </a:srgbClr>
                  </a:outerShdw>
                </a:effectLst>
              </a:rPr>
              <a:t>???</a:t>
            </a:r>
            <a:endParaRPr lang="en-US" sz="2800" b="1" dirty="0">
              <a:solidFill>
                <a:srgbClr val="00CC00"/>
              </a:solidFill>
              <a:effectLst>
                <a:outerShdw blurRad="38100" dist="38100" dir="2700000" algn="tl">
                  <a:srgbClr val="000000">
                    <a:alpha val="43137"/>
                  </a:srgbClr>
                </a:outerShdw>
              </a:effectLst>
            </a:endParaRPr>
          </a:p>
        </p:txBody>
      </p:sp>
      <p:sp>
        <p:nvSpPr>
          <p:cNvPr id="22" name="TextBox 21"/>
          <p:cNvSpPr txBox="1"/>
          <p:nvPr/>
        </p:nvSpPr>
        <p:spPr>
          <a:xfrm>
            <a:off x="5451076" y="312003"/>
            <a:ext cx="3143938" cy="1138773"/>
          </a:xfrm>
          <a:prstGeom prst="rect">
            <a:avLst/>
          </a:prstGeom>
          <a:noFill/>
        </p:spPr>
        <p:txBody>
          <a:bodyPr wrap="none" rtlCol="0">
            <a:spAutoFit/>
          </a:bodyPr>
          <a:lstStyle/>
          <a:p>
            <a:pPr algn="ctr"/>
            <a:r>
              <a:rPr lang="en-US" sz="2800" i="1" dirty="0" smtClean="0">
                <a:solidFill>
                  <a:schemeClr val="bg1"/>
                </a:solidFill>
              </a:rPr>
              <a:t>Convective Initiation</a:t>
            </a:r>
          </a:p>
          <a:p>
            <a:pPr algn="ctr"/>
            <a:r>
              <a:rPr lang="en-US" sz="2000" i="1" dirty="0" smtClean="0">
                <a:solidFill>
                  <a:schemeClr val="bg1"/>
                </a:solidFill>
              </a:rPr>
              <a:t>SATCAST – 2012 Version</a:t>
            </a:r>
          </a:p>
          <a:p>
            <a:pPr algn="ctr"/>
            <a:r>
              <a:rPr lang="en-US" sz="2000" i="1" dirty="0" smtClean="0">
                <a:solidFill>
                  <a:schemeClr val="bg1"/>
                </a:solidFill>
              </a:rPr>
              <a:t>“Strength of Signal”</a:t>
            </a:r>
            <a:endParaRPr lang="en-US" sz="2000" dirty="0" smtClean="0"/>
          </a:p>
        </p:txBody>
      </p:sp>
      <p:sp>
        <p:nvSpPr>
          <p:cNvPr id="8" name="Freeform 7"/>
          <p:cNvSpPr/>
          <p:nvPr/>
        </p:nvSpPr>
        <p:spPr>
          <a:xfrm>
            <a:off x="4476750" y="3343275"/>
            <a:ext cx="1571625" cy="1314450"/>
          </a:xfrm>
          <a:custGeom>
            <a:avLst/>
            <a:gdLst>
              <a:gd name="connsiteX0" fmla="*/ 0 w 1571625"/>
              <a:gd name="connsiteY0" fmla="*/ 247650 h 1314450"/>
              <a:gd name="connsiteX1" fmla="*/ 771525 w 1571625"/>
              <a:gd name="connsiteY1" fmla="*/ 285750 h 1314450"/>
              <a:gd name="connsiteX2" fmla="*/ 742950 w 1571625"/>
              <a:gd name="connsiteY2" fmla="*/ 28575 h 1314450"/>
              <a:gd name="connsiteX3" fmla="*/ 857250 w 1571625"/>
              <a:gd name="connsiteY3" fmla="*/ 0 h 1314450"/>
              <a:gd name="connsiteX4" fmla="*/ 1571625 w 1571625"/>
              <a:gd name="connsiteY4" fmla="*/ 1114425 h 1314450"/>
              <a:gd name="connsiteX5" fmla="*/ 152400 w 1571625"/>
              <a:gd name="connsiteY5" fmla="*/ 1314450 h 1314450"/>
              <a:gd name="connsiteX6" fmla="*/ 0 w 1571625"/>
              <a:gd name="connsiteY6" fmla="*/ 247650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1625" h="1314450">
                <a:moveTo>
                  <a:pt x="0" y="247650"/>
                </a:moveTo>
                <a:lnTo>
                  <a:pt x="771525" y="285750"/>
                </a:lnTo>
                <a:lnTo>
                  <a:pt x="742950" y="28575"/>
                </a:lnTo>
                <a:lnTo>
                  <a:pt x="857250" y="0"/>
                </a:lnTo>
                <a:lnTo>
                  <a:pt x="1571625" y="1114425"/>
                </a:lnTo>
                <a:lnTo>
                  <a:pt x="152400" y="1314450"/>
                </a:lnTo>
                <a:lnTo>
                  <a:pt x="0" y="247650"/>
                </a:lnTo>
                <a:close/>
              </a:path>
            </a:pathLst>
          </a:cu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rot="21273707">
            <a:off x="4663513" y="3907410"/>
            <a:ext cx="972702" cy="369332"/>
          </a:xfrm>
          <a:prstGeom prst="rect">
            <a:avLst/>
          </a:prstGeom>
          <a:noFill/>
        </p:spPr>
        <p:txBody>
          <a:bodyPr wrap="none" rtlCol="0">
            <a:spAutoFit/>
          </a:bodyPr>
          <a:lstStyle/>
          <a:p>
            <a:r>
              <a:rPr lang="en-US" b="1" dirty="0" smtClean="0">
                <a:solidFill>
                  <a:schemeClr val="bg1"/>
                </a:solidFill>
              </a:rPr>
              <a:t>Monitor</a:t>
            </a:r>
            <a:endParaRPr lang="en-US" b="1" dirty="0">
              <a:solidFill>
                <a:schemeClr val="bg1"/>
              </a:solidFill>
            </a:endParaRPr>
          </a:p>
        </p:txBody>
      </p:sp>
    </p:spTree>
    <p:extLst>
      <p:ext uri="{BB962C8B-B14F-4D97-AF65-F5344CB8AC3E}">
        <p14:creationId xmlns:p14="http://schemas.microsoft.com/office/powerpoint/2010/main" val="24019246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7315200" cy="6934200"/>
          </a:xfrm>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600450"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239000" y="80962"/>
            <a:ext cx="228600" cy="6777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019800" y="2209800"/>
            <a:ext cx="2727614" cy="2031325"/>
          </a:xfrm>
          <a:prstGeom prst="rect">
            <a:avLst/>
          </a:prstGeom>
          <a:noFill/>
        </p:spPr>
        <p:txBody>
          <a:bodyPr wrap="square" rtlCol="0">
            <a:spAutoFit/>
          </a:bodyPr>
          <a:lstStyle/>
          <a:p>
            <a:r>
              <a:rPr lang="en-US" dirty="0" smtClean="0">
                <a:solidFill>
                  <a:schemeClr val="bg1"/>
                </a:solidFill>
              </a:rPr>
              <a:t>There was </a:t>
            </a:r>
            <a:r>
              <a:rPr lang="en-US" u="sng" dirty="0" smtClean="0">
                <a:solidFill>
                  <a:schemeClr val="bg1"/>
                </a:solidFill>
              </a:rPr>
              <a:t>early indication </a:t>
            </a:r>
            <a:r>
              <a:rPr lang="en-US" dirty="0" smtClean="0">
                <a:solidFill>
                  <a:schemeClr val="bg1"/>
                </a:solidFill>
              </a:rPr>
              <a:t>and </a:t>
            </a:r>
            <a:r>
              <a:rPr lang="en-US" u="sng" dirty="0" smtClean="0">
                <a:solidFill>
                  <a:schemeClr val="bg1"/>
                </a:solidFill>
              </a:rPr>
              <a:t>increasing confidence  </a:t>
            </a:r>
            <a:r>
              <a:rPr lang="en-US" dirty="0" smtClean="0">
                <a:solidFill>
                  <a:schemeClr val="bg1"/>
                </a:solidFill>
              </a:rPr>
              <a:t>for storms over north and central Brevard County.</a:t>
            </a:r>
          </a:p>
          <a:p>
            <a:endParaRPr lang="en-US" dirty="0">
              <a:solidFill>
                <a:schemeClr val="bg1"/>
              </a:solidFill>
            </a:endParaRPr>
          </a:p>
          <a:p>
            <a:r>
              <a:rPr lang="en-US" dirty="0" smtClean="0">
                <a:solidFill>
                  <a:schemeClr val="bg1"/>
                </a:solidFill>
              </a:rPr>
              <a:t>Then there was a general loss of the CI signal there.</a:t>
            </a:r>
            <a:endParaRPr lang="en-US" dirty="0">
              <a:solidFill>
                <a:schemeClr val="bg1"/>
              </a:solidFill>
            </a:endParaRPr>
          </a:p>
        </p:txBody>
      </p:sp>
      <p:sp>
        <p:nvSpPr>
          <p:cNvPr id="7" name="TextBox 6"/>
          <p:cNvSpPr txBox="1"/>
          <p:nvPr/>
        </p:nvSpPr>
        <p:spPr>
          <a:xfrm>
            <a:off x="6553200" y="5627132"/>
            <a:ext cx="2159694" cy="369332"/>
          </a:xfrm>
          <a:prstGeom prst="rect">
            <a:avLst/>
          </a:prstGeom>
          <a:noFill/>
        </p:spPr>
        <p:txBody>
          <a:bodyPr wrap="none" rtlCol="0">
            <a:spAutoFit/>
          </a:bodyPr>
          <a:lstStyle/>
          <a:p>
            <a:r>
              <a:rPr lang="en-US" dirty="0" smtClean="0">
                <a:solidFill>
                  <a:schemeClr val="bg1"/>
                </a:solidFill>
              </a:rPr>
              <a:t>1815 UTC - 1915 UTC</a:t>
            </a:r>
            <a:endParaRPr lang="en-US" dirty="0">
              <a:solidFill>
                <a:schemeClr val="bg1"/>
              </a:solidFill>
            </a:endParaRPr>
          </a:p>
        </p:txBody>
      </p:sp>
      <p:sp>
        <p:nvSpPr>
          <p:cNvPr id="12" name="TextBox 11"/>
          <p:cNvSpPr txBox="1"/>
          <p:nvPr/>
        </p:nvSpPr>
        <p:spPr>
          <a:xfrm>
            <a:off x="5451076" y="312003"/>
            <a:ext cx="3143938" cy="1138773"/>
          </a:xfrm>
          <a:prstGeom prst="rect">
            <a:avLst/>
          </a:prstGeom>
          <a:noFill/>
        </p:spPr>
        <p:txBody>
          <a:bodyPr wrap="none" rtlCol="0">
            <a:spAutoFit/>
          </a:bodyPr>
          <a:lstStyle/>
          <a:p>
            <a:pPr algn="ctr"/>
            <a:r>
              <a:rPr lang="en-US" sz="2800" i="1" dirty="0" smtClean="0">
                <a:solidFill>
                  <a:schemeClr val="bg1"/>
                </a:solidFill>
              </a:rPr>
              <a:t>Convective Initiation</a:t>
            </a:r>
          </a:p>
          <a:p>
            <a:pPr algn="ctr"/>
            <a:r>
              <a:rPr lang="en-US" sz="2000" i="1" dirty="0" smtClean="0">
                <a:solidFill>
                  <a:schemeClr val="bg1"/>
                </a:solidFill>
              </a:rPr>
              <a:t>SATCAST – 2012 Version</a:t>
            </a:r>
          </a:p>
          <a:p>
            <a:pPr algn="ctr"/>
            <a:r>
              <a:rPr lang="en-US" sz="2000" i="1" dirty="0" smtClean="0">
                <a:solidFill>
                  <a:schemeClr val="bg1"/>
                </a:solidFill>
              </a:rPr>
              <a:t>“Strength of Signal”</a:t>
            </a:r>
            <a:endParaRPr lang="en-US" sz="2000" dirty="0" smtClean="0"/>
          </a:p>
        </p:txBody>
      </p:sp>
    </p:spTree>
    <p:extLst>
      <p:ext uri="{BB962C8B-B14F-4D97-AF65-F5344CB8AC3E}">
        <p14:creationId xmlns:p14="http://schemas.microsoft.com/office/powerpoint/2010/main" val="33717580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703585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924800" y="6366391"/>
            <a:ext cx="1084015" cy="369332"/>
          </a:xfrm>
          <a:prstGeom prst="rect">
            <a:avLst/>
          </a:prstGeom>
          <a:noFill/>
        </p:spPr>
        <p:txBody>
          <a:bodyPr wrap="none" rtlCol="0">
            <a:spAutoFit/>
          </a:bodyPr>
          <a:lstStyle/>
          <a:p>
            <a:r>
              <a:rPr lang="en-US" dirty="0" smtClean="0">
                <a:solidFill>
                  <a:schemeClr val="bg1"/>
                </a:solidFill>
              </a:rPr>
              <a:t>1902 UTC</a:t>
            </a:r>
            <a:endParaRPr lang="en-US" dirty="0">
              <a:solidFill>
                <a:schemeClr val="bg1"/>
              </a:solidFill>
            </a:endParaRPr>
          </a:p>
        </p:txBody>
      </p:sp>
      <p:sp>
        <p:nvSpPr>
          <p:cNvPr id="4" name="TextBox 3"/>
          <p:cNvSpPr txBox="1"/>
          <p:nvPr/>
        </p:nvSpPr>
        <p:spPr>
          <a:xfrm>
            <a:off x="6400800" y="2438400"/>
            <a:ext cx="2552700" cy="1077218"/>
          </a:xfrm>
          <a:prstGeom prst="rect">
            <a:avLst/>
          </a:prstGeom>
          <a:noFill/>
        </p:spPr>
        <p:txBody>
          <a:bodyPr wrap="square" rtlCol="0">
            <a:spAutoFit/>
          </a:bodyPr>
          <a:lstStyle/>
          <a:p>
            <a:r>
              <a:rPr lang="en-US" sz="1600" dirty="0" smtClean="0">
                <a:solidFill>
                  <a:schemeClr val="bg1"/>
                </a:solidFill>
              </a:rPr>
              <a:t>A woman was struck by lightning in Port Saint John at 1906 UTC as CG lightning ensued.</a:t>
            </a:r>
            <a:endParaRPr lang="en-US" sz="1600" dirty="0">
              <a:solidFill>
                <a:schemeClr val="bg1"/>
              </a:solidFill>
            </a:endParaRPr>
          </a:p>
        </p:txBody>
      </p:sp>
      <p:sp>
        <p:nvSpPr>
          <p:cNvPr id="6" name="Oval 5"/>
          <p:cNvSpPr/>
          <p:nvPr/>
        </p:nvSpPr>
        <p:spPr>
          <a:xfrm>
            <a:off x="3352800" y="3200400"/>
            <a:ext cx="1524000" cy="1371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4724400" y="2933700"/>
            <a:ext cx="1524000" cy="41910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451076" y="312003"/>
            <a:ext cx="3143938" cy="1138773"/>
          </a:xfrm>
          <a:prstGeom prst="rect">
            <a:avLst/>
          </a:prstGeom>
          <a:noFill/>
        </p:spPr>
        <p:txBody>
          <a:bodyPr wrap="none" rtlCol="0">
            <a:spAutoFit/>
          </a:bodyPr>
          <a:lstStyle/>
          <a:p>
            <a:pPr algn="ctr"/>
            <a:r>
              <a:rPr lang="en-US" sz="2800" i="1" dirty="0" smtClean="0">
                <a:solidFill>
                  <a:schemeClr val="bg1"/>
                </a:solidFill>
              </a:rPr>
              <a:t>Convective Initiation</a:t>
            </a:r>
          </a:p>
          <a:p>
            <a:pPr algn="ctr"/>
            <a:r>
              <a:rPr lang="en-US" sz="2000" i="1" dirty="0" smtClean="0">
                <a:solidFill>
                  <a:schemeClr val="bg1"/>
                </a:solidFill>
              </a:rPr>
              <a:t>SATCAST – 2012 Version</a:t>
            </a:r>
          </a:p>
          <a:p>
            <a:pPr algn="ctr"/>
            <a:r>
              <a:rPr lang="en-US" sz="2000" i="1" dirty="0" smtClean="0">
                <a:solidFill>
                  <a:schemeClr val="bg1"/>
                </a:solidFill>
              </a:rPr>
              <a:t>“Strength of Signal”</a:t>
            </a:r>
            <a:endParaRPr lang="en-US" sz="2000" dirty="0" smtClean="0"/>
          </a:p>
        </p:txBody>
      </p:sp>
      <p:sp>
        <p:nvSpPr>
          <p:cNvPr id="2" name="TextBox 1"/>
          <p:cNvSpPr txBox="1"/>
          <p:nvPr/>
        </p:nvSpPr>
        <p:spPr>
          <a:xfrm>
            <a:off x="6400800" y="2057400"/>
            <a:ext cx="1970283" cy="400110"/>
          </a:xfrm>
          <a:prstGeom prst="rect">
            <a:avLst/>
          </a:prstGeom>
          <a:noFill/>
        </p:spPr>
        <p:txBody>
          <a:bodyPr wrap="none" rtlCol="0">
            <a:spAutoFit/>
          </a:bodyPr>
          <a:lstStyle/>
          <a:p>
            <a:r>
              <a:rPr lang="en-US" sz="2000" b="1" u="sng" dirty="0" smtClean="0">
                <a:solidFill>
                  <a:schemeClr val="bg1"/>
                </a:solidFill>
              </a:rPr>
              <a:t>Point of Interest</a:t>
            </a:r>
            <a:r>
              <a:rPr lang="en-US" sz="2000" dirty="0" smtClean="0">
                <a:solidFill>
                  <a:schemeClr val="bg1"/>
                </a:solidFill>
              </a:rPr>
              <a:t>:</a:t>
            </a:r>
            <a:endParaRPr lang="en-US" sz="2000" dirty="0">
              <a:solidFill>
                <a:schemeClr val="bg1"/>
              </a:solidFill>
            </a:endParaRPr>
          </a:p>
        </p:txBody>
      </p:sp>
      <p:sp>
        <p:nvSpPr>
          <p:cNvPr id="3" name="TextBox 2"/>
          <p:cNvSpPr txBox="1"/>
          <p:nvPr/>
        </p:nvSpPr>
        <p:spPr>
          <a:xfrm>
            <a:off x="6267450" y="3962400"/>
            <a:ext cx="2594428" cy="400110"/>
          </a:xfrm>
          <a:prstGeom prst="rect">
            <a:avLst/>
          </a:prstGeom>
          <a:noFill/>
        </p:spPr>
        <p:txBody>
          <a:bodyPr wrap="none" rtlCol="0">
            <a:spAutoFit/>
          </a:bodyPr>
          <a:lstStyle/>
          <a:p>
            <a:r>
              <a:rPr lang="en-US" sz="2000" b="1" dirty="0" smtClean="0">
                <a:solidFill>
                  <a:srgbClr val="FFFF00"/>
                </a:solidFill>
                <a:effectLst>
                  <a:outerShdw blurRad="38100" dist="38100" dir="2700000" algn="tl">
                    <a:srgbClr val="000000">
                      <a:alpha val="43137"/>
                    </a:srgbClr>
                  </a:outerShdw>
                </a:effectLst>
              </a:rPr>
              <a:t>DSS / Public Safety ???</a:t>
            </a:r>
            <a:endParaRPr lang="en-US" sz="2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4665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265406" cy="6934200"/>
          </a:xfrm>
          <a:prstGeom prst="rect">
            <a:avLst/>
          </a:prstGeom>
        </p:spPr>
      </p:pic>
      <p:sp>
        <p:nvSpPr>
          <p:cNvPr id="4" name="Rectangle 3"/>
          <p:cNvSpPr/>
          <p:nvPr/>
        </p:nvSpPr>
        <p:spPr>
          <a:xfrm>
            <a:off x="7239000" y="80962"/>
            <a:ext cx="228600" cy="6777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553200" y="5627132"/>
            <a:ext cx="2159694" cy="369332"/>
          </a:xfrm>
          <a:prstGeom prst="rect">
            <a:avLst/>
          </a:prstGeom>
          <a:noFill/>
        </p:spPr>
        <p:txBody>
          <a:bodyPr wrap="none" rtlCol="0">
            <a:spAutoFit/>
          </a:bodyPr>
          <a:lstStyle/>
          <a:p>
            <a:r>
              <a:rPr lang="en-US" dirty="0" smtClean="0">
                <a:solidFill>
                  <a:schemeClr val="bg1"/>
                </a:solidFill>
              </a:rPr>
              <a:t>1925 UTC - 2002 UTC</a:t>
            </a:r>
            <a:endParaRPr lang="en-US" dirty="0">
              <a:solidFill>
                <a:schemeClr val="bg1"/>
              </a:solidFill>
            </a:endParaRPr>
          </a:p>
        </p:txBody>
      </p:sp>
      <p:sp>
        <p:nvSpPr>
          <p:cNvPr id="7" name="TextBox 6"/>
          <p:cNvSpPr txBox="1"/>
          <p:nvPr/>
        </p:nvSpPr>
        <p:spPr>
          <a:xfrm>
            <a:off x="5943600" y="2589074"/>
            <a:ext cx="2819400" cy="1754326"/>
          </a:xfrm>
          <a:prstGeom prst="rect">
            <a:avLst/>
          </a:prstGeom>
          <a:noFill/>
        </p:spPr>
        <p:txBody>
          <a:bodyPr wrap="square" rtlCol="0">
            <a:spAutoFit/>
          </a:bodyPr>
          <a:lstStyle/>
          <a:p>
            <a:r>
              <a:rPr lang="en-US" dirty="0" smtClean="0">
                <a:solidFill>
                  <a:schemeClr val="bg1"/>
                </a:solidFill>
              </a:rPr>
              <a:t>There wasn’t really a persistent CI signal over south Brevard County.</a:t>
            </a:r>
          </a:p>
          <a:p>
            <a:endParaRPr lang="en-US" dirty="0">
              <a:solidFill>
                <a:schemeClr val="bg1"/>
              </a:solidFill>
            </a:endParaRPr>
          </a:p>
          <a:p>
            <a:r>
              <a:rPr lang="en-US" dirty="0" smtClean="0">
                <a:solidFill>
                  <a:schemeClr val="bg1"/>
                </a:solidFill>
              </a:rPr>
              <a:t>So, the initial polygon didn’t  need to be extended there.</a:t>
            </a:r>
            <a:endParaRPr lang="en-US" dirty="0">
              <a:solidFill>
                <a:schemeClr val="bg1"/>
              </a:solidFill>
            </a:endParaRPr>
          </a:p>
        </p:txBody>
      </p:sp>
      <p:sp>
        <p:nvSpPr>
          <p:cNvPr id="8" name="TextBox 7"/>
          <p:cNvSpPr txBox="1"/>
          <p:nvPr/>
        </p:nvSpPr>
        <p:spPr>
          <a:xfrm>
            <a:off x="5451076" y="312003"/>
            <a:ext cx="3143938" cy="1138773"/>
          </a:xfrm>
          <a:prstGeom prst="rect">
            <a:avLst/>
          </a:prstGeom>
          <a:noFill/>
        </p:spPr>
        <p:txBody>
          <a:bodyPr wrap="none" rtlCol="0">
            <a:spAutoFit/>
          </a:bodyPr>
          <a:lstStyle/>
          <a:p>
            <a:pPr algn="ctr"/>
            <a:r>
              <a:rPr lang="en-US" sz="2800" i="1" dirty="0" smtClean="0">
                <a:solidFill>
                  <a:schemeClr val="bg1"/>
                </a:solidFill>
              </a:rPr>
              <a:t>Convective Initiation</a:t>
            </a:r>
          </a:p>
          <a:p>
            <a:pPr algn="ctr"/>
            <a:r>
              <a:rPr lang="en-US" sz="2000" i="1" dirty="0" smtClean="0">
                <a:solidFill>
                  <a:schemeClr val="bg1"/>
                </a:solidFill>
              </a:rPr>
              <a:t>SATCAST – 2012 Version</a:t>
            </a:r>
          </a:p>
          <a:p>
            <a:pPr algn="ctr"/>
            <a:r>
              <a:rPr lang="en-US" sz="2000" i="1" dirty="0" smtClean="0">
                <a:solidFill>
                  <a:schemeClr val="bg1"/>
                </a:solidFill>
              </a:rPr>
              <a:t>“Strength of Signal”</a:t>
            </a:r>
            <a:endParaRPr lang="en-US" sz="2000" dirty="0" smtClean="0"/>
          </a:p>
        </p:txBody>
      </p:sp>
    </p:spTree>
    <p:extLst>
      <p:ext uri="{BB962C8B-B14F-4D97-AF65-F5344CB8AC3E}">
        <p14:creationId xmlns:p14="http://schemas.microsoft.com/office/powerpoint/2010/main" val="26261187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Verification</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8229600" cy="4525963"/>
          </a:xfrm>
        </p:spPr>
        <p:txBody>
          <a:bodyPr>
            <a:normAutofit lnSpcReduction="10000"/>
          </a:bodyPr>
          <a:lstStyle/>
          <a:p>
            <a:r>
              <a:rPr lang="en-US" sz="2800" b="1" u="sng" dirty="0" smtClean="0"/>
              <a:t>Brevard County</a:t>
            </a:r>
            <a:r>
              <a:rPr lang="en-US" sz="2800" b="1" dirty="0" smtClean="0"/>
              <a:t>: </a:t>
            </a:r>
            <a:r>
              <a:rPr lang="en-US" sz="2800" dirty="0" smtClean="0"/>
              <a:t>USAF Wind Tower at NASA/KSC recorded a 67 </a:t>
            </a:r>
            <a:r>
              <a:rPr lang="en-US" sz="2800" dirty="0" err="1" smtClean="0"/>
              <a:t>kt</a:t>
            </a:r>
            <a:r>
              <a:rPr lang="en-US" sz="2800" dirty="0" smtClean="0"/>
              <a:t> (77 mph) wind gust at 350 PM EDT, and an off-duty weather observer reported quarter-sized hail (</a:t>
            </a:r>
            <a:r>
              <a:rPr lang="en-US" sz="2800" dirty="0"/>
              <a:t>E1.00 </a:t>
            </a:r>
            <a:r>
              <a:rPr lang="en-US" sz="2800" dirty="0" smtClean="0"/>
              <a:t>inch) just west of I-95 on Highway 520 at 410 PM EDT.  No damage was reported.</a:t>
            </a:r>
          </a:p>
          <a:p>
            <a:r>
              <a:rPr lang="en-US" sz="2800" dirty="0" smtClean="0"/>
              <a:t>No other severe weather was reported, although there were several reports of dime-sized hail just before and during the warning period.</a:t>
            </a:r>
          </a:p>
          <a:p>
            <a:r>
              <a:rPr lang="en-US" sz="2800" dirty="0" smtClean="0"/>
              <a:t>An additional SVR was issued for central and south Brevard County much later, but no severe weather was reported. </a:t>
            </a:r>
            <a:endParaRPr lang="en-US" sz="2800" dirty="0"/>
          </a:p>
        </p:txBody>
      </p:sp>
    </p:spTree>
    <p:extLst>
      <p:ext uri="{BB962C8B-B14F-4D97-AF65-F5344CB8AC3E}">
        <p14:creationId xmlns:p14="http://schemas.microsoft.com/office/powerpoint/2010/main" val="35187936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b="1" dirty="0" smtClean="0">
                <a:effectLst>
                  <a:outerShdw blurRad="38100" dist="38100" dir="2700000" algn="tl">
                    <a:srgbClr val="000000">
                      <a:alpha val="43137"/>
                    </a:srgbClr>
                  </a:outerShdw>
                </a:effectLst>
              </a:rPr>
              <a:t>Summary</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143000"/>
            <a:ext cx="8305800" cy="5715000"/>
          </a:xfrm>
        </p:spPr>
        <p:txBody>
          <a:bodyPr>
            <a:normAutofit lnSpcReduction="10000"/>
          </a:bodyPr>
          <a:lstStyle/>
          <a:p>
            <a:r>
              <a:rPr lang="en-US" sz="2800" b="1" u="sng" dirty="0" smtClean="0"/>
              <a:t>Operational Insights</a:t>
            </a:r>
            <a:r>
              <a:rPr lang="en-US" sz="2800" b="1" dirty="0" smtClean="0"/>
              <a:t>:</a:t>
            </a:r>
          </a:p>
          <a:p>
            <a:pPr lvl="1"/>
            <a:r>
              <a:rPr lang="en-US" sz="2400" dirty="0" smtClean="0"/>
              <a:t>These evaluations were made during parallel operations and within post-event scrutiny. </a:t>
            </a:r>
          </a:p>
          <a:p>
            <a:pPr lvl="1"/>
            <a:r>
              <a:rPr lang="en-US" sz="2400" dirty="0" smtClean="0"/>
              <a:t>Deliberate considerations were made relative to how forecasters might holistically use CI and LDAR integrated with radar and CG lightning data. </a:t>
            </a:r>
          </a:p>
          <a:p>
            <a:pPr lvl="1"/>
            <a:r>
              <a:rPr lang="en-US" sz="2400" dirty="0" smtClean="0"/>
              <a:t>The context was toward improving short-term forecast and warning operations during the Florida warm/wet season.</a:t>
            </a:r>
          </a:p>
          <a:p>
            <a:pPr lvl="1"/>
            <a:r>
              <a:rPr lang="en-US" sz="2400" dirty="0" smtClean="0"/>
              <a:t>The specific challenge was whether CI and LDAR could help mitigate the problem of over-warning for Brevard County.</a:t>
            </a:r>
          </a:p>
          <a:p>
            <a:pPr lvl="2"/>
            <a:r>
              <a:rPr lang="en-US" sz="2000" dirty="0" smtClean="0"/>
              <a:t>To reduce the size of needlessly large initial warning polygons.</a:t>
            </a:r>
          </a:p>
          <a:p>
            <a:pPr lvl="2"/>
            <a:r>
              <a:rPr lang="en-US" sz="2000" dirty="0" smtClean="0"/>
              <a:t>To be more effective in trimming the size of initial warning polygons during the warning period.</a:t>
            </a:r>
          </a:p>
          <a:p>
            <a:pPr lvl="2"/>
            <a:r>
              <a:rPr lang="en-US" sz="2000" dirty="0" smtClean="0"/>
              <a:t>To improve the probability of detection and lead time for isolated summertime severe storms. </a:t>
            </a:r>
          </a:p>
        </p:txBody>
      </p:sp>
    </p:spTree>
    <p:extLst>
      <p:ext uri="{BB962C8B-B14F-4D97-AF65-F5344CB8AC3E}">
        <p14:creationId xmlns:p14="http://schemas.microsoft.com/office/powerpoint/2010/main" val="299308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effectLst>
                  <a:outerShdw blurRad="38100" dist="38100" dir="2700000" algn="tl">
                    <a:srgbClr val="000000">
                      <a:alpha val="43137"/>
                    </a:srgbClr>
                  </a:outerShdw>
                </a:effectLst>
              </a:rPr>
              <a:t>Case Study #1</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265237"/>
            <a:ext cx="8229600" cy="4525963"/>
          </a:xfrm>
        </p:spPr>
        <p:txBody>
          <a:bodyPr>
            <a:normAutofit/>
          </a:bodyPr>
          <a:lstStyle/>
          <a:p>
            <a:r>
              <a:rPr lang="en-US" sz="2400" b="1" dirty="0" smtClean="0"/>
              <a:t>Location:</a:t>
            </a:r>
            <a:r>
              <a:rPr lang="en-US" sz="2400" dirty="0" smtClean="0"/>
              <a:t> East Central Florida (ECFL); Brevard County</a:t>
            </a:r>
          </a:p>
          <a:p>
            <a:r>
              <a:rPr lang="en-US" sz="2400" b="1" dirty="0" smtClean="0"/>
              <a:t>Date:</a:t>
            </a:r>
            <a:r>
              <a:rPr lang="en-US" sz="2400" dirty="0" smtClean="0"/>
              <a:t> 29 September 2011; 2030 - 2130 UTC</a:t>
            </a:r>
          </a:p>
          <a:p>
            <a:r>
              <a:rPr lang="en-US" sz="2400" b="1" dirty="0" smtClean="0"/>
              <a:t>Collaborating WFO(s): </a:t>
            </a:r>
            <a:r>
              <a:rPr lang="en-US" sz="2400" dirty="0" smtClean="0"/>
              <a:t>Melbourne, FL (MLB) </a:t>
            </a:r>
          </a:p>
          <a:p>
            <a:r>
              <a:rPr lang="en-US" sz="2400" b="1" dirty="0" smtClean="0"/>
              <a:t>Event Description: </a:t>
            </a:r>
            <a:r>
              <a:rPr lang="en-US" sz="2400" dirty="0" smtClean="0"/>
              <a:t>Isolated to widely scattered strong/severe local storms focused toward the ECFL coast</a:t>
            </a:r>
            <a:r>
              <a:rPr lang="en-US" sz="2400" dirty="0"/>
              <a:t> </a:t>
            </a:r>
            <a:r>
              <a:rPr lang="en-US" sz="2400" dirty="0" smtClean="0"/>
              <a:t>behind the east coast sea breeze (ECSB).</a:t>
            </a:r>
          </a:p>
          <a:p>
            <a:r>
              <a:rPr lang="en-US" sz="2400" b="1" dirty="0" smtClean="0"/>
              <a:t>Evaluation Context: </a:t>
            </a:r>
            <a:r>
              <a:rPr lang="en-US" sz="2400" dirty="0" smtClean="0"/>
              <a:t>Parallel operations and post-event. </a:t>
            </a:r>
            <a:endParaRPr lang="en-US" sz="24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4962525"/>
            <a:ext cx="9134475"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095" y="4646711"/>
            <a:ext cx="840295" cy="307777"/>
          </a:xfrm>
          <a:prstGeom prst="rect">
            <a:avLst/>
          </a:prstGeom>
          <a:noFill/>
        </p:spPr>
        <p:txBody>
          <a:bodyPr wrap="none" rtlCol="0">
            <a:spAutoFit/>
          </a:bodyPr>
          <a:lstStyle/>
          <a:p>
            <a:r>
              <a:rPr lang="en-US" sz="1400" i="1" dirty="0" smtClean="0"/>
              <a:t>Case #32</a:t>
            </a:r>
            <a:endParaRPr lang="en-US" sz="1400" i="1" dirty="0"/>
          </a:p>
        </p:txBody>
      </p:sp>
    </p:spTree>
    <p:extLst>
      <p:ext uri="{BB962C8B-B14F-4D97-AF65-F5344CB8AC3E}">
        <p14:creationId xmlns:p14="http://schemas.microsoft.com/office/powerpoint/2010/main" val="335358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b="1" dirty="0" smtClean="0">
                <a:effectLst>
                  <a:outerShdw blurRad="38100" dist="38100" dir="2700000" algn="tl">
                    <a:srgbClr val="000000">
                      <a:alpha val="43137"/>
                    </a:srgbClr>
                  </a:outerShdw>
                </a:effectLst>
              </a:rPr>
              <a:t>Summary</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143000"/>
            <a:ext cx="7696200" cy="5562600"/>
          </a:xfrm>
        </p:spPr>
        <p:txBody>
          <a:bodyPr>
            <a:normAutofit lnSpcReduction="10000"/>
          </a:bodyPr>
          <a:lstStyle/>
          <a:p>
            <a:r>
              <a:rPr lang="en-US" sz="2800" b="1" u="sng" dirty="0" smtClean="0"/>
              <a:t>Operational Insights</a:t>
            </a:r>
            <a:r>
              <a:rPr lang="en-US" sz="2800" b="1" dirty="0" smtClean="0"/>
              <a:t>:</a:t>
            </a:r>
          </a:p>
          <a:p>
            <a:pPr lvl="1"/>
            <a:r>
              <a:rPr lang="en-US" sz="2400" dirty="0" smtClean="0"/>
              <a:t>In pulse (hybrid-pulse) severe local storm situations, many times it is as equally important to account for nearby storm development as it is to account for the advection and/or propagation of existing storms.</a:t>
            </a:r>
          </a:p>
          <a:p>
            <a:pPr lvl="1"/>
            <a:r>
              <a:rPr lang="en-US" sz="2400" dirty="0" smtClean="0"/>
              <a:t>Evaluators took the lag time issue of both CI and LDAR into reasonable account.</a:t>
            </a:r>
          </a:p>
          <a:p>
            <a:pPr lvl="2"/>
            <a:r>
              <a:rPr lang="en-US" sz="2000" dirty="0" smtClean="0"/>
              <a:t>Because of their high temporal frequency, not every product arrived, or arrived in a timely manner.</a:t>
            </a:r>
          </a:p>
          <a:p>
            <a:pPr lvl="2"/>
            <a:r>
              <a:rPr lang="en-US" sz="2000" dirty="0" smtClean="0"/>
              <a:t>Imagined operations when 1-minute total lightning data and 5-minute satellite data would be routine.</a:t>
            </a:r>
          </a:p>
          <a:p>
            <a:pPr lvl="1"/>
            <a:r>
              <a:rPr lang="en-US" sz="2400" dirty="0" smtClean="0"/>
              <a:t>Evaluators </a:t>
            </a:r>
            <a:r>
              <a:rPr lang="en-US" sz="2400" dirty="0"/>
              <a:t>endeavored to leverage </a:t>
            </a:r>
            <a:r>
              <a:rPr lang="en-US" sz="2400" dirty="0" smtClean="0"/>
              <a:t>the strengths of CI within </a:t>
            </a:r>
            <a:r>
              <a:rPr lang="en-US" sz="2400" dirty="0"/>
              <a:t>the 15 to 30 minute time period for isolated to widely scattered </a:t>
            </a:r>
            <a:r>
              <a:rPr lang="en-US" sz="2400" dirty="0" smtClean="0"/>
              <a:t>convection.</a:t>
            </a:r>
          </a:p>
          <a:p>
            <a:pPr lvl="2"/>
            <a:r>
              <a:rPr lang="en-US" sz="2000" dirty="0" smtClean="0"/>
              <a:t>This is a narrow spectrum of convective situations.</a:t>
            </a:r>
            <a:r>
              <a:rPr lang="en-US" dirty="0" smtClean="0"/>
              <a:t>  </a:t>
            </a:r>
          </a:p>
        </p:txBody>
      </p:sp>
    </p:spTree>
    <p:extLst>
      <p:ext uri="{BB962C8B-B14F-4D97-AF65-F5344CB8AC3E}">
        <p14:creationId xmlns:p14="http://schemas.microsoft.com/office/powerpoint/2010/main" val="336213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rtlCol="0">
            <a:normAutofit/>
          </a:bodyPr>
          <a:lstStyle/>
          <a:p>
            <a:pPr fontAlgn="auto">
              <a:spcAft>
                <a:spcPts val="0"/>
              </a:spcAft>
              <a:defRPr/>
            </a:pPr>
            <a:r>
              <a:rPr lang="en-US" b="1" dirty="0" smtClean="0">
                <a:effectLst>
                  <a:outerShdw blurRad="38100" dist="38100" dir="2700000" algn="tl">
                    <a:srgbClr val="000000">
                      <a:alpha val="43137"/>
                    </a:srgbClr>
                  </a:outerShdw>
                </a:effectLst>
              </a:rPr>
              <a:t>Summary</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143000"/>
            <a:ext cx="7772400" cy="5562600"/>
          </a:xfrm>
        </p:spPr>
        <p:txBody>
          <a:bodyPr/>
          <a:lstStyle/>
          <a:p>
            <a:r>
              <a:rPr lang="en-US" sz="2800" b="1" u="sng" dirty="0" smtClean="0"/>
              <a:t>Operational Insights</a:t>
            </a:r>
            <a:r>
              <a:rPr lang="en-US" sz="2800" b="1" dirty="0" smtClean="0"/>
              <a:t>:</a:t>
            </a:r>
          </a:p>
          <a:p>
            <a:pPr lvl="1"/>
            <a:r>
              <a:rPr lang="en-US" sz="2400" dirty="0" smtClean="0"/>
              <a:t>CI offered forecasters detection/projection aspects of developing convection, while LDAR offered the ability to effectively monitor the character of the related updrafts being detected/projected.</a:t>
            </a:r>
          </a:p>
          <a:p>
            <a:pPr lvl="2"/>
            <a:r>
              <a:rPr lang="en-US" sz="2000" dirty="0" smtClean="0"/>
              <a:t>Used in tandem, CI </a:t>
            </a:r>
            <a:r>
              <a:rPr lang="en-US" sz="2000" dirty="0" smtClean="0"/>
              <a:t>and LDAR </a:t>
            </a:r>
            <a:r>
              <a:rPr lang="en-US" sz="2000" dirty="0" smtClean="0"/>
              <a:t>were </a:t>
            </a:r>
            <a:r>
              <a:rPr lang="en-US" sz="2000" dirty="0" smtClean="0"/>
              <a:t>helpful for assessing the potential for </a:t>
            </a:r>
            <a:r>
              <a:rPr lang="en-US" sz="2000" dirty="0" smtClean="0"/>
              <a:t>storms, whether </a:t>
            </a:r>
            <a:r>
              <a:rPr lang="en-US" sz="2000" dirty="0" smtClean="0"/>
              <a:t>new or </a:t>
            </a:r>
            <a:r>
              <a:rPr lang="en-US" sz="2000" dirty="0" smtClean="0"/>
              <a:t>existing, to affect areas of interest (e.g., </a:t>
            </a:r>
            <a:r>
              <a:rPr lang="en-US" sz="2000" i="1" dirty="0" smtClean="0"/>
              <a:t>“onset of first </a:t>
            </a:r>
            <a:r>
              <a:rPr lang="en-US" sz="2000" i="1" dirty="0" smtClean="0"/>
              <a:t>storms</a:t>
            </a:r>
            <a:r>
              <a:rPr lang="en-US" sz="2000" i="1" dirty="0" smtClean="0"/>
              <a:t>” </a:t>
            </a:r>
            <a:r>
              <a:rPr lang="en-US" sz="2000" dirty="0" smtClean="0"/>
              <a:t>for a location).  </a:t>
            </a:r>
            <a:r>
              <a:rPr lang="en-US" sz="2000" dirty="0" smtClean="0"/>
              <a:t>This is especially true when used as complements to radar and CG lightning data. </a:t>
            </a:r>
          </a:p>
        </p:txBody>
      </p:sp>
    </p:spTree>
    <p:extLst>
      <p:ext uri="{BB962C8B-B14F-4D97-AF65-F5344CB8AC3E}">
        <p14:creationId xmlns:p14="http://schemas.microsoft.com/office/powerpoint/2010/main" val="398332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rtlCol="0">
            <a:normAutofit/>
          </a:bodyPr>
          <a:lstStyle/>
          <a:p>
            <a:pPr fontAlgn="auto">
              <a:spcAft>
                <a:spcPts val="0"/>
              </a:spcAft>
              <a:defRPr/>
            </a:pPr>
            <a:r>
              <a:rPr lang="en-US" b="1" dirty="0" smtClean="0">
                <a:effectLst>
                  <a:outerShdw blurRad="38100" dist="38100" dir="2700000" algn="tl">
                    <a:srgbClr val="000000">
                      <a:alpha val="43137"/>
                    </a:srgbClr>
                  </a:outerShdw>
                </a:effectLst>
              </a:rPr>
              <a:t>Summary</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143000"/>
            <a:ext cx="7620000" cy="5562600"/>
          </a:xfrm>
        </p:spPr>
        <p:txBody>
          <a:bodyPr/>
          <a:lstStyle/>
          <a:p>
            <a:r>
              <a:rPr lang="en-US" sz="2800" b="1" u="sng" dirty="0" smtClean="0"/>
              <a:t>Operational Insights</a:t>
            </a:r>
            <a:r>
              <a:rPr lang="en-US" sz="2800" b="1" dirty="0" smtClean="0"/>
              <a:t>:</a:t>
            </a:r>
          </a:p>
          <a:p>
            <a:pPr lvl="1"/>
            <a:r>
              <a:rPr lang="en-US" sz="2400" dirty="0" smtClean="0"/>
              <a:t>CI performance: </a:t>
            </a:r>
            <a:r>
              <a:rPr lang="en-US" sz="2000" i="1" dirty="0" smtClean="0"/>
              <a:t>{WDM; size of initial polygons}</a:t>
            </a:r>
          </a:p>
          <a:p>
            <a:pPr lvl="2"/>
            <a:r>
              <a:rPr lang="en-US" sz="2000" dirty="0" smtClean="0"/>
              <a:t>This was a non-traditional application for CI; it is not universally advocated. </a:t>
            </a:r>
          </a:p>
          <a:p>
            <a:pPr lvl="2"/>
            <a:r>
              <a:rPr lang="en-US" sz="2000" dirty="0" smtClean="0"/>
              <a:t>Showed some value during isolated to widely scattered </a:t>
            </a:r>
            <a:r>
              <a:rPr lang="en-US" sz="2000" dirty="0" smtClean="0"/>
              <a:t>storm events</a:t>
            </a:r>
            <a:r>
              <a:rPr lang="en-US" sz="2000" dirty="0" smtClean="0"/>
              <a:t>.</a:t>
            </a:r>
          </a:p>
          <a:p>
            <a:pPr lvl="2"/>
            <a:r>
              <a:rPr lang="en-US" sz="2000" dirty="0" smtClean="0"/>
              <a:t>Cirrus contamination was the primary limiting factor; </a:t>
            </a:r>
            <a:r>
              <a:rPr lang="en-US" sz="2000" dirty="0" smtClean="0"/>
              <a:t>           CI </a:t>
            </a:r>
            <a:r>
              <a:rPr lang="en-US" sz="2000" dirty="0" smtClean="0"/>
              <a:t>struggled with secondary and tertiary convection.</a:t>
            </a:r>
          </a:p>
          <a:p>
            <a:pPr lvl="2"/>
            <a:r>
              <a:rPr lang="en-US" sz="2000" dirty="0" smtClean="0"/>
              <a:t>Forecasters </a:t>
            </a:r>
            <a:r>
              <a:rPr lang="en-US" sz="2000" dirty="0" smtClean="0"/>
              <a:t>seemed </a:t>
            </a:r>
            <a:r>
              <a:rPr lang="en-US" sz="2000" dirty="0" smtClean="0"/>
              <a:t>to prefer the </a:t>
            </a:r>
            <a:r>
              <a:rPr lang="en-US" sz="2000" dirty="0" err="1" smtClean="0"/>
              <a:t>SoS</a:t>
            </a:r>
            <a:r>
              <a:rPr lang="en-US" sz="2000" dirty="0" smtClean="0"/>
              <a:t> depiction over the Binary depiction.</a:t>
            </a:r>
          </a:p>
          <a:p>
            <a:pPr lvl="2"/>
            <a:r>
              <a:rPr lang="en-US" sz="2000" dirty="0" smtClean="0"/>
              <a:t>Alternative display techniques need to be developed which depict new cell growth potential together with existing storms.</a:t>
            </a:r>
          </a:p>
          <a:p>
            <a:pPr lvl="2"/>
            <a:endParaRPr lang="en-US" sz="2000" dirty="0" smtClean="0"/>
          </a:p>
        </p:txBody>
      </p:sp>
    </p:spTree>
    <p:extLst>
      <p:ext uri="{BB962C8B-B14F-4D97-AF65-F5344CB8AC3E}">
        <p14:creationId xmlns:p14="http://schemas.microsoft.com/office/powerpoint/2010/main" val="3823987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rtlCol="0">
            <a:normAutofit/>
          </a:bodyPr>
          <a:lstStyle/>
          <a:p>
            <a:pPr fontAlgn="auto">
              <a:spcAft>
                <a:spcPts val="0"/>
              </a:spcAft>
              <a:defRPr/>
            </a:pPr>
            <a:r>
              <a:rPr lang="en-US" b="1" dirty="0" smtClean="0">
                <a:effectLst>
                  <a:outerShdw blurRad="38100" dist="38100" dir="2700000" algn="tl">
                    <a:srgbClr val="000000">
                      <a:alpha val="43137"/>
                    </a:srgbClr>
                  </a:outerShdw>
                </a:effectLst>
              </a:rPr>
              <a:t>Summary</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143000"/>
            <a:ext cx="8229600" cy="5562600"/>
          </a:xfrm>
        </p:spPr>
        <p:txBody>
          <a:bodyPr/>
          <a:lstStyle/>
          <a:p>
            <a:r>
              <a:rPr lang="en-US" sz="2800" b="1" u="sng" dirty="0" smtClean="0"/>
              <a:t>Operational Insights</a:t>
            </a:r>
            <a:r>
              <a:rPr lang="en-US" sz="2800" b="1" dirty="0" smtClean="0"/>
              <a:t>:</a:t>
            </a:r>
          </a:p>
          <a:p>
            <a:pPr lvl="1"/>
            <a:r>
              <a:rPr lang="en-US" sz="2400" dirty="0" smtClean="0"/>
              <a:t>LDAR performance: </a:t>
            </a:r>
            <a:r>
              <a:rPr lang="en-US" sz="2000" i="1" dirty="0" smtClean="0"/>
              <a:t>{WDM; lead time &amp; polygon maintenance}</a:t>
            </a:r>
          </a:p>
          <a:p>
            <a:pPr lvl="2"/>
            <a:r>
              <a:rPr lang="en-US" sz="2000" dirty="0" smtClean="0"/>
              <a:t>Temporal resolution is a strong point; lag time must be minimal.</a:t>
            </a:r>
          </a:p>
          <a:p>
            <a:pPr lvl="2"/>
            <a:r>
              <a:rPr lang="en-US" sz="2000" dirty="0" smtClean="0"/>
              <a:t>Need improved ways to trend sources; consider storm associations.</a:t>
            </a:r>
          </a:p>
          <a:p>
            <a:pPr lvl="2"/>
            <a:r>
              <a:rPr lang="en-US" sz="2000" dirty="0" smtClean="0"/>
              <a:t>Storms which achieve empirical count threshold levels are not necessarily severe.  Rather, they become storms of particular </a:t>
            </a:r>
            <a:r>
              <a:rPr lang="en-US" sz="2000" dirty="0" smtClean="0"/>
              <a:t>interest and suspicion. </a:t>
            </a:r>
            <a:endParaRPr lang="en-US" sz="2000" dirty="0" smtClean="0"/>
          </a:p>
          <a:p>
            <a:pPr lvl="2"/>
            <a:r>
              <a:rPr lang="en-US" sz="2000" dirty="0" smtClean="0"/>
              <a:t>Considerations should always be given relative to the environment and the ability for updrafts to penetrate upward into the mixed-phase region.</a:t>
            </a:r>
          </a:p>
          <a:p>
            <a:pPr lvl="2"/>
            <a:r>
              <a:rPr lang="en-US" sz="2000" dirty="0" smtClean="0"/>
              <a:t>At times, source density maxima can be helpful with locating severe weather manifestation for improved SVS products.   </a:t>
            </a:r>
          </a:p>
          <a:p>
            <a:pPr lvl="2"/>
            <a:r>
              <a:rPr lang="en-US" sz="2000" dirty="0" smtClean="0"/>
              <a:t>LDAR and CI data showed </a:t>
            </a:r>
            <a:r>
              <a:rPr lang="en-US" sz="2000" dirty="0" smtClean="0"/>
              <a:t>promise for DSS &amp; Public Safety applications; excessive lightning, along with first/last strikes. </a:t>
            </a:r>
          </a:p>
        </p:txBody>
      </p:sp>
    </p:spTree>
    <p:extLst>
      <p:ext uri="{BB962C8B-B14F-4D97-AF65-F5344CB8AC3E}">
        <p14:creationId xmlns:p14="http://schemas.microsoft.com/office/powerpoint/2010/main" val="88401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solidFill>
                  <a:srgbClr val="0070C0"/>
                </a:solidFill>
                <a:effectLst>
                  <a:outerShdw blurRad="38100" dist="38100" dir="2700000" algn="tl">
                    <a:srgbClr val="000000">
                      <a:alpha val="43137"/>
                    </a:srgbClr>
                  </a:outerShdw>
                </a:effectLst>
              </a:rPr>
              <a:t>THANK YOU</a:t>
            </a:r>
            <a:endParaRPr lang="en-US" sz="5400" b="1"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427689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hpc.ncep.noaa.gov/archives/sfc/namussfc201109291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58197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8600" y="1600200"/>
            <a:ext cx="4876800" cy="4038600"/>
          </a:xfrm>
          <a:prstGeom prst="rect">
            <a:avLst/>
          </a:prstGeom>
          <a:solidFill>
            <a:schemeClr val="accent5">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Bef>
                <a:spcPct val="20000"/>
              </a:spcBef>
              <a:buFont typeface="Arial" pitchFamily="34" charset="0"/>
              <a:buChar char="•"/>
            </a:pPr>
            <a:r>
              <a:rPr lang="en-US" sz="2400" dirty="0" smtClean="0">
                <a:solidFill>
                  <a:prstClr val="black"/>
                </a:solidFill>
              </a:rPr>
              <a:t>Local southwest winds ahead of a stalled frontal boundary over Georgia combined with a drier than normal air mass over Florida (despite high surface dew points).</a:t>
            </a:r>
          </a:p>
          <a:p>
            <a:pPr marL="342900" lvl="0" indent="-342900">
              <a:spcBef>
                <a:spcPct val="20000"/>
              </a:spcBef>
              <a:buFont typeface="Arial" pitchFamily="34" charset="0"/>
              <a:buChar char="•"/>
            </a:pPr>
            <a:r>
              <a:rPr lang="en-US" sz="2400" dirty="0" smtClean="0">
                <a:solidFill>
                  <a:prstClr val="black"/>
                </a:solidFill>
              </a:rPr>
              <a:t>Ridge axis </a:t>
            </a:r>
            <a:r>
              <a:rPr lang="en-US" sz="2400" dirty="0" smtClean="0">
                <a:solidFill>
                  <a:prstClr val="black"/>
                </a:solidFill>
              </a:rPr>
              <a:t>over and east of ECFL.</a:t>
            </a:r>
            <a:endParaRPr lang="en-US" sz="2400" dirty="0" smtClean="0">
              <a:solidFill>
                <a:prstClr val="black"/>
              </a:solidFill>
            </a:endParaRPr>
          </a:p>
          <a:p>
            <a:pPr marL="342900" lvl="0" indent="-342900">
              <a:spcBef>
                <a:spcPct val="20000"/>
              </a:spcBef>
              <a:buFont typeface="Arial" pitchFamily="34" charset="0"/>
              <a:buChar char="•"/>
            </a:pPr>
            <a:r>
              <a:rPr lang="en-US" sz="2400" dirty="0" smtClean="0">
                <a:solidFill>
                  <a:prstClr val="black"/>
                </a:solidFill>
              </a:rPr>
              <a:t>Isolated inland storms slow to develop; additional lift and interaction with the ECSB near the coast by mid-late afternoon.</a:t>
            </a:r>
            <a:endParaRPr lang="en-US" sz="2400" dirty="0">
              <a:solidFill>
                <a:prstClr val="black"/>
              </a:solidFill>
            </a:endParaRPr>
          </a:p>
        </p:txBody>
      </p:sp>
      <p:sp>
        <p:nvSpPr>
          <p:cNvPr id="6" name="Title 1"/>
          <p:cNvSpPr>
            <a:spLocks noGrp="1"/>
          </p:cNvSpPr>
          <p:nvPr>
            <p:ph type="title"/>
          </p:nvPr>
        </p:nvSpPr>
        <p:spPr>
          <a:xfrm>
            <a:off x="558800" y="-76200"/>
            <a:ext cx="8229600" cy="1143000"/>
          </a:xfrm>
        </p:spPr>
        <p:txBody>
          <a:bodyPr/>
          <a:lstStyle/>
          <a:p>
            <a:r>
              <a:rPr lang="en-US" dirty="0" smtClean="0"/>
              <a:t>Synoptic Background (Surface)</a:t>
            </a:r>
            <a:endParaRPr lang="en-US" dirty="0"/>
          </a:p>
        </p:txBody>
      </p:sp>
      <p:sp>
        <p:nvSpPr>
          <p:cNvPr id="5" name="Rectangle 4"/>
          <p:cNvSpPr/>
          <p:nvPr/>
        </p:nvSpPr>
        <p:spPr>
          <a:xfrm rot="19960058">
            <a:off x="6472488" y="4382115"/>
            <a:ext cx="1703731" cy="1939192"/>
          </a:xfrm>
          <a:prstGeom prst="rect">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36414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701"/>
            <a:ext cx="9144000" cy="582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58800" y="-76200"/>
            <a:ext cx="8229600" cy="1143000"/>
          </a:xfrm>
        </p:spPr>
        <p:txBody>
          <a:bodyPr/>
          <a:lstStyle/>
          <a:p>
            <a:r>
              <a:rPr lang="en-US" dirty="0" smtClean="0"/>
              <a:t>Synoptic Background (500 </a:t>
            </a:r>
            <a:r>
              <a:rPr lang="en-US" dirty="0" err="1" smtClean="0"/>
              <a:t>mb</a:t>
            </a:r>
            <a:r>
              <a:rPr lang="en-US" dirty="0" smtClean="0"/>
              <a:t>)</a:t>
            </a:r>
            <a:endParaRPr lang="en-US" dirty="0"/>
          </a:p>
        </p:txBody>
      </p:sp>
      <p:sp>
        <p:nvSpPr>
          <p:cNvPr id="6" name="Rectangle 5"/>
          <p:cNvSpPr/>
          <p:nvPr/>
        </p:nvSpPr>
        <p:spPr>
          <a:xfrm>
            <a:off x="304800" y="1600200"/>
            <a:ext cx="4800600" cy="3810000"/>
          </a:xfrm>
          <a:prstGeom prst="rect">
            <a:avLst/>
          </a:prstGeom>
          <a:solidFill>
            <a:schemeClr val="accent5">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04800" y="1676400"/>
            <a:ext cx="4876800" cy="3657600"/>
          </a:xfrm>
        </p:spPr>
        <p:txBody>
          <a:bodyPr>
            <a:noAutofit/>
          </a:bodyPr>
          <a:lstStyle/>
          <a:p>
            <a:r>
              <a:rPr lang="en-US" sz="2400" dirty="0"/>
              <a:t>L</a:t>
            </a:r>
            <a:r>
              <a:rPr lang="en-US" sz="2400" dirty="0" smtClean="0"/>
              <a:t>arge-scale </a:t>
            </a:r>
            <a:r>
              <a:rPr lang="en-US" sz="2400" dirty="0"/>
              <a:t>mid-level </a:t>
            </a:r>
            <a:r>
              <a:rPr lang="en-US" sz="2400" dirty="0" smtClean="0"/>
              <a:t>trough </a:t>
            </a:r>
            <a:r>
              <a:rPr lang="en-US" sz="2400" dirty="0"/>
              <a:t>positioned </a:t>
            </a:r>
            <a:r>
              <a:rPr lang="en-US" sz="2400" dirty="0" smtClean="0"/>
              <a:t>over eastern United States extending into the Deep South with embedded shortwave(s) moving east.</a:t>
            </a:r>
          </a:p>
          <a:p>
            <a:r>
              <a:rPr lang="en-US" sz="2400" dirty="0" smtClean="0"/>
              <a:t>Relatively warm aloft over the  peninsula, but with potential for modest mid-level cooling as secondary trough axis approaches.</a:t>
            </a:r>
            <a:endParaRPr lang="en-US" sz="2400" dirty="0"/>
          </a:p>
        </p:txBody>
      </p:sp>
      <p:sp>
        <p:nvSpPr>
          <p:cNvPr id="7" name="Rectangle 6"/>
          <p:cNvSpPr/>
          <p:nvPr/>
        </p:nvSpPr>
        <p:spPr>
          <a:xfrm rot="19960058">
            <a:off x="6436631" y="4407294"/>
            <a:ext cx="1636038" cy="1766537"/>
          </a:xfrm>
          <a:prstGeom prst="rect">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80735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00" y="27709"/>
            <a:ext cx="8229600" cy="1143000"/>
          </a:xfrm>
        </p:spPr>
        <p:txBody>
          <a:bodyPr/>
          <a:lstStyle/>
          <a:p>
            <a:r>
              <a:rPr lang="en-US" dirty="0" smtClean="0"/>
              <a:t>Convective Set-Up</a:t>
            </a:r>
            <a:endParaRPr lang="en-US" dirty="0"/>
          </a:p>
        </p:txBody>
      </p:sp>
      <p:sp>
        <p:nvSpPr>
          <p:cNvPr id="3" name="Content Placeholder 2"/>
          <p:cNvSpPr>
            <a:spLocks noGrp="1"/>
          </p:cNvSpPr>
          <p:nvPr>
            <p:ph idx="1"/>
          </p:nvPr>
        </p:nvSpPr>
        <p:spPr>
          <a:xfrm>
            <a:off x="457200" y="1066800"/>
            <a:ext cx="8229600" cy="4525963"/>
          </a:xfrm>
        </p:spPr>
        <p:txBody>
          <a:bodyPr>
            <a:normAutofit/>
          </a:bodyPr>
          <a:lstStyle/>
          <a:p>
            <a:r>
              <a:rPr lang="en-US" sz="2400" dirty="0"/>
              <a:t>L</a:t>
            </a:r>
            <a:r>
              <a:rPr lang="en-US" sz="2400" dirty="0" smtClean="0"/>
              <a:t>arge-scale </a:t>
            </a:r>
            <a:r>
              <a:rPr lang="en-US" sz="2400" dirty="0"/>
              <a:t>mid-level </a:t>
            </a:r>
            <a:r>
              <a:rPr lang="en-US" sz="2400" dirty="0" smtClean="0"/>
              <a:t>trough </a:t>
            </a:r>
            <a:r>
              <a:rPr lang="en-US" sz="2400" dirty="0"/>
              <a:t>positioned </a:t>
            </a:r>
            <a:r>
              <a:rPr lang="en-US" sz="2400" dirty="0" smtClean="0"/>
              <a:t>over </a:t>
            </a:r>
            <a:r>
              <a:rPr lang="en-US" sz="2400" dirty="0"/>
              <a:t>Gulf of Mexico along with embedded shortwave </a:t>
            </a:r>
            <a:r>
              <a:rPr lang="en-US" sz="2400" dirty="0" smtClean="0"/>
              <a:t>troughs.</a:t>
            </a:r>
          </a:p>
          <a:p>
            <a:r>
              <a:rPr lang="en-US" sz="2400" dirty="0" smtClean="0"/>
              <a:t>Deep </a:t>
            </a:r>
            <a:r>
              <a:rPr lang="en-US" sz="2400" dirty="0"/>
              <a:t>layer </a:t>
            </a:r>
            <a:r>
              <a:rPr lang="en-US" sz="2400" dirty="0" smtClean="0"/>
              <a:t>moisture </a:t>
            </a:r>
            <a:r>
              <a:rPr lang="en-US" sz="2400" dirty="0"/>
              <a:t>relatively low compared to climatology, with </a:t>
            </a:r>
            <a:r>
              <a:rPr lang="en-US" sz="2400" dirty="0" err="1"/>
              <a:t>precipitable</a:t>
            </a:r>
            <a:r>
              <a:rPr lang="en-US" sz="2400" dirty="0"/>
              <a:t> water values of about 0.25 inches below </a:t>
            </a:r>
            <a:r>
              <a:rPr lang="en-US" sz="2400" dirty="0" smtClean="0"/>
              <a:t>normal.</a:t>
            </a:r>
            <a:endParaRPr lang="en-US" sz="2400" dirty="0"/>
          </a:p>
        </p:txBody>
      </p:sp>
      <p:pic>
        <p:nvPicPr>
          <p:cNvPr id="4" name="Picture 2" descr="Z:\sport\UAHCI\Case_092911\092911_XMR_15Z.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953" y="-457200"/>
            <a:ext cx="9959154" cy="754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0"/>
            <a:ext cx="9144000" cy="1028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p:cNvCxnSpPr/>
          <p:nvPr/>
        </p:nvCxnSpPr>
        <p:spPr>
          <a:xfrm>
            <a:off x="0" y="1028701"/>
            <a:ext cx="0" cy="5829299"/>
          </a:xfrm>
          <a:prstGeom prst="line">
            <a:avLst/>
          </a:prstGeom>
          <a:ln w="2540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144000" y="1028701"/>
            <a:ext cx="0" cy="5829299"/>
          </a:xfrm>
          <a:prstGeom prst="line">
            <a:avLst/>
          </a:prstGeom>
          <a:ln w="2540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0" y="1028701"/>
            <a:ext cx="9144000" cy="0"/>
          </a:xfrm>
          <a:prstGeom prst="line">
            <a:avLst/>
          </a:prstGeom>
          <a:ln w="25400">
            <a:solidFill>
              <a:srgbClr val="00CC00"/>
            </a:solidFill>
          </a:ln>
        </p:spPr>
        <p:style>
          <a:lnRef idx="1">
            <a:schemeClr val="accent1"/>
          </a:lnRef>
          <a:fillRef idx="0">
            <a:schemeClr val="accent1"/>
          </a:fillRef>
          <a:effectRef idx="0">
            <a:schemeClr val="accent1"/>
          </a:effectRef>
          <a:fontRef idx="minor">
            <a:schemeClr val="tx1"/>
          </a:fontRef>
        </p:style>
      </p:cxnSp>
      <p:sp>
        <p:nvSpPr>
          <p:cNvPr id="15" name="Title 1"/>
          <p:cNvSpPr txBox="1">
            <a:spLocks/>
          </p:cNvSpPr>
          <p:nvPr/>
        </p:nvSpPr>
        <p:spPr>
          <a:xfrm>
            <a:off x="457200" y="-2286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The Convective Set-up</a:t>
            </a:r>
            <a:endParaRPr lang="en-US" dirty="0"/>
          </a:p>
        </p:txBody>
      </p:sp>
      <p:sp>
        <p:nvSpPr>
          <p:cNvPr id="16" name="Rectangle 15"/>
          <p:cNvSpPr/>
          <p:nvPr/>
        </p:nvSpPr>
        <p:spPr>
          <a:xfrm>
            <a:off x="6477000" y="1143000"/>
            <a:ext cx="2514600" cy="3657600"/>
          </a:xfrm>
          <a:prstGeom prst="rect">
            <a:avLst/>
          </a:prstGeom>
          <a:solidFill>
            <a:srgbClr val="00CC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p:cNvSpPr txBox="1">
            <a:spLocks/>
          </p:cNvSpPr>
          <p:nvPr/>
        </p:nvSpPr>
        <p:spPr>
          <a:xfrm>
            <a:off x="6477000" y="1219200"/>
            <a:ext cx="2362200" cy="36576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PW much drier than normal.</a:t>
            </a:r>
          </a:p>
          <a:p>
            <a:r>
              <a:rPr lang="en-US" sz="1800" dirty="0" smtClean="0"/>
              <a:t>Considerable instability.</a:t>
            </a:r>
          </a:p>
          <a:p>
            <a:r>
              <a:rPr lang="en-US" sz="1800" dirty="0" smtClean="0"/>
              <a:t>Sea breeze will cause low-level winds to back to support increased   directional shear.</a:t>
            </a:r>
          </a:p>
          <a:p>
            <a:r>
              <a:rPr lang="en-US" sz="1800" dirty="0" smtClean="0"/>
              <a:t>WBZ reasonable for chance of hail, but melting layer still deep.</a:t>
            </a:r>
            <a:endParaRPr lang="en-US" sz="1800" dirty="0"/>
          </a:p>
        </p:txBody>
      </p:sp>
      <p:sp>
        <p:nvSpPr>
          <p:cNvPr id="5" name="TextBox 4"/>
          <p:cNvSpPr txBox="1"/>
          <p:nvPr/>
        </p:nvSpPr>
        <p:spPr>
          <a:xfrm>
            <a:off x="772288" y="609600"/>
            <a:ext cx="7609712" cy="369332"/>
          </a:xfrm>
          <a:prstGeom prst="rect">
            <a:avLst/>
          </a:prstGeom>
          <a:noFill/>
        </p:spPr>
        <p:txBody>
          <a:bodyPr wrap="none" rtlCol="0">
            <a:spAutoFit/>
          </a:bodyPr>
          <a:lstStyle/>
          <a:p>
            <a:r>
              <a:rPr lang="en-US" dirty="0" smtClean="0"/>
              <a:t>(Consider </a:t>
            </a:r>
            <a:r>
              <a:rPr lang="en-US" dirty="0" err="1" smtClean="0"/>
              <a:t>Baroclinic</a:t>
            </a:r>
            <a:r>
              <a:rPr lang="en-US" dirty="0" smtClean="0"/>
              <a:t> Intrusion Aloft and Diurnal Evolution of Boundary Layer)</a:t>
            </a:r>
            <a:endParaRPr lang="en-US" dirty="0"/>
          </a:p>
        </p:txBody>
      </p:sp>
      <p:grpSp>
        <p:nvGrpSpPr>
          <p:cNvPr id="13" name="Group 12"/>
          <p:cNvGrpSpPr/>
          <p:nvPr/>
        </p:nvGrpSpPr>
        <p:grpSpPr>
          <a:xfrm rot="10800000">
            <a:off x="5257800" y="4495800"/>
            <a:ext cx="457201" cy="152400"/>
            <a:chOff x="3810000" y="4038600"/>
            <a:chExt cx="762000" cy="304800"/>
          </a:xfrm>
        </p:grpSpPr>
        <p:cxnSp>
          <p:nvCxnSpPr>
            <p:cNvPr id="14" name="Straight Connector 13"/>
            <p:cNvCxnSpPr/>
            <p:nvPr/>
          </p:nvCxnSpPr>
          <p:spPr>
            <a:xfrm>
              <a:off x="3962400" y="4343400"/>
              <a:ext cx="609600" cy="0"/>
            </a:xfrm>
            <a:prstGeom prst="line">
              <a:avLst/>
            </a:prstGeom>
            <a:ln w="2540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3810000" y="4038600"/>
              <a:ext cx="152400" cy="304800"/>
            </a:xfrm>
            <a:prstGeom prst="line">
              <a:avLst/>
            </a:prstGeom>
            <a:ln w="2540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4038600" y="4191000"/>
              <a:ext cx="76200" cy="152400"/>
            </a:xfrm>
            <a:prstGeom prst="line">
              <a:avLst/>
            </a:prstGeom>
            <a:ln w="25400">
              <a:solidFill>
                <a:srgbClr val="00CC00"/>
              </a:solidFill>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5168569" y="4188023"/>
            <a:ext cx="546432" cy="307777"/>
          </a:xfrm>
          <a:prstGeom prst="rect">
            <a:avLst/>
          </a:prstGeom>
          <a:noFill/>
        </p:spPr>
        <p:txBody>
          <a:bodyPr wrap="none" rtlCol="0">
            <a:spAutoFit/>
          </a:bodyPr>
          <a:lstStyle/>
          <a:p>
            <a:r>
              <a:rPr lang="en-US" sz="1400" b="1" dirty="0" smtClean="0">
                <a:solidFill>
                  <a:srgbClr val="00CC00"/>
                </a:solidFill>
              </a:rPr>
              <a:t>ECSB</a:t>
            </a:r>
            <a:endParaRPr lang="en-US" sz="1400" b="1" dirty="0">
              <a:solidFill>
                <a:srgbClr val="00CC00"/>
              </a:solidFill>
            </a:endParaRPr>
          </a:p>
        </p:txBody>
      </p:sp>
      <p:sp>
        <p:nvSpPr>
          <p:cNvPr id="9" name="Oval 8"/>
          <p:cNvSpPr/>
          <p:nvPr/>
        </p:nvSpPr>
        <p:spPr>
          <a:xfrm>
            <a:off x="4482186" y="4267200"/>
            <a:ext cx="242214" cy="304800"/>
          </a:xfrm>
          <a:prstGeom prst="ellipse">
            <a:avLst/>
          </a:prstGeom>
          <a:no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482186" y="3959423"/>
            <a:ext cx="484428" cy="307777"/>
          </a:xfrm>
          <a:prstGeom prst="rect">
            <a:avLst/>
          </a:prstGeom>
          <a:noFill/>
        </p:spPr>
        <p:txBody>
          <a:bodyPr wrap="none" rtlCol="0">
            <a:spAutoFit/>
          </a:bodyPr>
          <a:lstStyle/>
          <a:p>
            <a:r>
              <a:rPr lang="en-US" sz="1400" b="1" dirty="0" smtClean="0">
                <a:solidFill>
                  <a:srgbClr val="00CC00"/>
                </a:solidFill>
              </a:rPr>
              <a:t>CAP</a:t>
            </a:r>
            <a:endParaRPr lang="en-US" sz="1400" b="1" dirty="0">
              <a:solidFill>
                <a:srgbClr val="00CC00"/>
              </a:solidFill>
            </a:endParaRPr>
          </a:p>
        </p:txBody>
      </p:sp>
      <p:sp>
        <p:nvSpPr>
          <p:cNvPr id="20" name="TextBox 19"/>
          <p:cNvSpPr txBox="1"/>
          <p:nvPr/>
        </p:nvSpPr>
        <p:spPr>
          <a:xfrm>
            <a:off x="762000" y="1066800"/>
            <a:ext cx="2190408" cy="369332"/>
          </a:xfrm>
          <a:prstGeom prst="rect">
            <a:avLst/>
          </a:prstGeom>
          <a:noFill/>
        </p:spPr>
        <p:txBody>
          <a:bodyPr wrap="none" rtlCol="0">
            <a:spAutoFit/>
          </a:bodyPr>
          <a:lstStyle/>
          <a:p>
            <a:r>
              <a:rPr lang="en-US" dirty="0" smtClean="0">
                <a:solidFill>
                  <a:srgbClr val="00CC00"/>
                </a:solidFill>
              </a:rPr>
              <a:t>15Z – Cape Canaveral</a:t>
            </a:r>
            <a:endParaRPr lang="en-US" dirty="0">
              <a:solidFill>
                <a:srgbClr val="00CC00"/>
              </a:solidFill>
            </a:endParaRPr>
          </a:p>
        </p:txBody>
      </p:sp>
      <p:sp>
        <p:nvSpPr>
          <p:cNvPr id="21" name="TextBox 20"/>
          <p:cNvSpPr txBox="1"/>
          <p:nvPr/>
        </p:nvSpPr>
        <p:spPr>
          <a:xfrm>
            <a:off x="742950" y="6258580"/>
            <a:ext cx="2406236" cy="523220"/>
          </a:xfrm>
          <a:prstGeom prst="rect">
            <a:avLst/>
          </a:prstGeom>
          <a:noFill/>
        </p:spPr>
        <p:txBody>
          <a:bodyPr wrap="none" rtlCol="0">
            <a:spAutoFit/>
          </a:bodyPr>
          <a:lstStyle/>
          <a:p>
            <a:r>
              <a:rPr lang="en-US" sz="1400" dirty="0" smtClean="0">
                <a:solidFill>
                  <a:srgbClr val="00CC00"/>
                </a:solidFill>
              </a:rPr>
              <a:t>Weak winds, especially within</a:t>
            </a:r>
          </a:p>
          <a:p>
            <a:r>
              <a:rPr lang="en-US" sz="1400" dirty="0" smtClean="0">
                <a:solidFill>
                  <a:srgbClr val="00CC00"/>
                </a:solidFill>
              </a:rPr>
              <a:t>lower-half of troposphere</a:t>
            </a:r>
            <a:endParaRPr lang="en-US" sz="1400" dirty="0">
              <a:solidFill>
                <a:srgbClr val="00CC00"/>
              </a:solidFill>
            </a:endParaRPr>
          </a:p>
        </p:txBody>
      </p:sp>
    </p:spTree>
    <p:extLst>
      <p:ext uri="{BB962C8B-B14F-4D97-AF65-F5344CB8AC3E}">
        <p14:creationId xmlns:p14="http://schemas.microsoft.com/office/powerpoint/2010/main" val="116799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65419" cy="5181600"/>
          </a:xfrm>
          <a:prstGeom prst="rect">
            <a:avLst/>
          </a:prstGeom>
          <a:noFill/>
          <a:ln w="254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1" y="1662510"/>
            <a:ext cx="5486400" cy="5195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715000" y="228600"/>
            <a:ext cx="3200400" cy="1323439"/>
          </a:xfrm>
          <a:prstGeom prst="rect">
            <a:avLst/>
          </a:prstGeom>
          <a:noFill/>
        </p:spPr>
        <p:txBody>
          <a:bodyPr wrap="square" rtlCol="0">
            <a:spAutoFit/>
          </a:bodyPr>
          <a:lstStyle/>
          <a:p>
            <a:r>
              <a:rPr lang="en-US" sz="1600" b="1" u="sng" dirty="0" smtClean="0"/>
              <a:t>Declarative</a:t>
            </a:r>
            <a:r>
              <a:rPr lang="en-US" sz="1600" b="1" dirty="0" smtClean="0"/>
              <a:t>:</a:t>
            </a:r>
            <a:r>
              <a:rPr lang="en-US" sz="1600" dirty="0" smtClean="0"/>
              <a:t> Based on radar signatures, a Severe Thunderstorm Warning (SVR) would be issued sometime between 438 PM and  443 PM EDT for Brevard County.</a:t>
            </a:r>
            <a:endParaRPr lang="en-US" sz="1600" dirty="0"/>
          </a:p>
        </p:txBody>
      </p:sp>
      <p:sp>
        <p:nvSpPr>
          <p:cNvPr id="7" name="TextBox 6"/>
          <p:cNvSpPr txBox="1"/>
          <p:nvPr/>
        </p:nvSpPr>
        <p:spPr>
          <a:xfrm>
            <a:off x="8047544" y="1662510"/>
            <a:ext cx="1084015" cy="369332"/>
          </a:xfrm>
          <a:prstGeom prst="rect">
            <a:avLst/>
          </a:prstGeom>
          <a:noFill/>
        </p:spPr>
        <p:txBody>
          <a:bodyPr wrap="none" rtlCol="0">
            <a:spAutoFit/>
          </a:bodyPr>
          <a:lstStyle/>
          <a:p>
            <a:r>
              <a:rPr lang="en-US" dirty="0" smtClean="0">
                <a:solidFill>
                  <a:schemeClr val="bg1"/>
                </a:solidFill>
              </a:rPr>
              <a:t>2043 UTC</a:t>
            </a:r>
            <a:endParaRPr lang="en-US" dirty="0">
              <a:solidFill>
                <a:schemeClr val="bg1"/>
              </a:solidFill>
            </a:endParaRPr>
          </a:p>
        </p:txBody>
      </p:sp>
      <p:sp>
        <p:nvSpPr>
          <p:cNvPr id="8" name="TextBox 7"/>
          <p:cNvSpPr txBox="1"/>
          <p:nvPr/>
        </p:nvSpPr>
        <p:spPr>
          <a:xfrm>
            <a:off x="4364298" y="0"/>
            <a:ext cx="1084015" cy="369332"/>
          </a:xfrm>
          <a:prstGeom prst="rect">
            <a:avLst/>
          </a:prstGeom>
          <a:noFill/>
        </p:spPr>
        <p:txBody>
          <a:bodyPr wrap="none" rtlCol="0">
            <a:spAutoFit/>
          </a:bodyPr>
          <a:lstStyle/>
          <a:p>
            <a:r>
              <a:rPr lang="en-US" dirty="0" smtClean="0">
                <a:solidFill>
                  <a:schemeClr val="bg1"/>
                </a:solidFill>
              </a:rPr>
              <a:t>2038 UTC</a:t>
            </a:r>
            <a:endParaRPr lang="en-US" dirty="0">
              <a:solidFill>
                <a:schemeClr val="bg1"/>
              </a:solidFill>
            </a:endParaRPr>
          </a:p>
        </p:txBody>
      </p:sp>
      <p:sp>
        <p:nvSpPr>
          <p:cNvPr id="2" name="TextBox 1"/>
          <p:cNvSpPr txBox="1"/>
          <p:nvPr/>
        </p:nvSpPr>
        <p:spPr>
          <a:xfrm>
            <a:off x="381000" y="5410200"/>
            <a:ext cx="2895600" cy="646331"/>
          </a:xfrm>
          <a:prstGeom prst="rect">
            <a:avLst/>
          </a:prstGeom>
          <a:noFill/>
        </p:spPr>
        <p:txBody>
          <a:bodyPr wrap="square" rtlCol="0">
            <a:spAutoFit/>
          </a:bodyPr>
          <a:lstStyle/>
          <a:p>
            <a:pPr algn="ctr"/>
            <a:r>
              <a:rPr lang="en-US" dirty="0" smtClean="0"/>
              <a:t>Warning Decision Making</a:t>
            </a:r>
          </a:p>
          <a:p>
            <a:pPr algn="ctr"/>
            <a:r>
              <a:rPr lang="en-US" i="1" dirty="0" smtClean="0"/>
              <a:t>(radar-based viewpoint)</a:t>
            </a:r>
            <a:endParaRPr lang="en-US" i="1" dirty="0"/>
          </a:p>
        </p:txBody>
      </p:sp>
      <p:sp>
        <p:nvSpPr>
          <p:cNvPr id="10" name="TextBox 9"/>
          <p:cNvSpPr txBox="1"/>
          <p:nvPr/>
        </p:nvSpPr>
        <p:spPr>
          <a:xfrm>
            <a:off x="155565" y="6096000"/>
            <a:ext cx="3349635" cy="646331"/>
          </a:xfrm>
          <a:prstGeom prst="rect">
            <a:avLst/>
          </a:prstGeom>
          <a:noFill/>
        </p:spPr>
        <p:txBody>
          <a:bodyPr wrap="none" rtlCol="0">
            <a:spAutoFit/>
          </a:bodyPr>
          <a:lstStyle/>
          <a:p>
            <a:r>
              <a:rPr lang="en-US" dirty="0" smtClean="0"/>
              <a:t>Concern: severe hail &amp; wind gusts</a:t>
            </a:r>
          </a:p>
          <a:p>
            <a:r>
              <a:rPr lang="en-US" dirty="0" smtClean="0"/>
              <a:t>Motion: 327DEG 12KT</a:t>
            </a:r>
            <a:endParaRPr lang="en-US" dirty="0"/>
          </a:p>
        </p:txBody>
      </p:sp>
      <p:sp>
        <p:nvSpPr>
          <p:cNvPr id="11" name="TextBox 10"/>
          <p:cNvSpPr txBox="1"/>
          <p:nvPr/>
        </p:nvSpPr>
        <p:spPr>
          <a:xfrm rot="20588395">
            <a:off x="7215693" y="3575072"/>
            <a:ext cx="1425390" cy="1200329"/>
          </a:xfrm>
          <a:prstGeom prst="rect">
            <a:avLst/>
          </a:prstGeom>
          <a:noFill/>
        </p:spPr>
        <p:txBody>
          <a:bodyPr wrap="none" rtlCol="0">
            <a:spAutoFit/>
          </a:bodyPr>
          <a:lstStyle/>
          <a:p>
            <a:pPr algn="ctr"/>
            <a:r>
              <a:rPr lang="en-US" dirty="0" smtClean="0">
                <a:solidFill>
                  <a:schemeClr val="bg1"/>
                </a:solidFill>
              </a:rPr>
              <a:t>Brevard</a:t>
            </a:r>
          </a:p>
          <a:p>
            <a:pPr algn="ctr"/>
            <a:r>
              <a:rPr lang="en-US" dirty="0" smtClean="0">
                <a:solidFill>
                  <a:schemeClr val="bg1"/>
                </a:solidFill>
              </a:rPr>
              <a:t>County</a:t>
            </a:r>
          </a:p>
          <a:p>
            <a:pPr algn="ctr"/>
            <a:endParaRPr lang="en-US" dirty="0">
              <a:solidFill>
                <a:schemeClr val="bg1"/>
              </a:solidFill>
            </a:endParaRPr>
          </a:p>
          <a:p>
            <a:pPr algn="ctr"/>
            <a:r>
              <a:rPr lang="en-US" dirty="0" smtClean="0">
                <a:solidFill>
                  <a:schemeClr val="bg1"/>
                </a:solidFill>
              </a:rPr>
              <a:t>70 miles long</a:t>
            </a:r>
            <a:endParaRPr lang="en-US" dirty="0">
              <a:solidFill>
                <a:schemeClr val="bg1"/>
              </a:solidFill>
            </a:endParaRPr>
          </a:p>
        </p:txBody>
      </p:sp>
      <p:sp>
        <p:nvSpPr>
          <p:cNvPr id="14" name="Right Brace 13"/>
          <p:cNvSpPr/>
          <p:nvPr/>
        </p:nvSpPr>
        <p:spPr>
          <a:xfrm rot="20734359">
            <a:off x="6445888" y="3216259"/>
            <a:ext cx="914399" cy="2564113"/>
          </a:xfrm>
          <a:prstGeom prst="rightBrace">
            <a:avLst/>
          </a:prstGeom>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2087393" y="341293"/>
            <a:ext cx="3399007" cy="954107"/>
          </a:xfrm>
          <a:prstGeom prst="rect">
            <a:avLst/>
          </a:prstGeom>
          <a:noFill/>
        </p:spPr>
        <p:txBody>
          <a:bodyPr wrap="none" rtlCol="0">
            <a:spAutoFit/>
          </a:bodyPr>
          <a:lstStyle/>
          <a:p>
            <a:r>
              <a:rPr lang="en-US" sz="1400" b="1" dirty="0" smtClean="0">
                <a:solidFill>
                  <a:schemeClr val="bg1"/>
                </a:solidFill>
              </a:rPr>
              <a:t>ECSB provided added source of lift;</a:t>
            </a:r>
          </a:p>
          <a:p>
            <a:r>
              <a:rPr lang="en-US" sz="1400" b="1" dirty="0" smtClean="0">
                <a:solidFill>
                  <a:schemeClr val="bg1"/>
                </a:solidFill>
              </a:rPr>
              <a:t>Low-level helical organization behind ECSB;</a:t>
            </a:r>
          </a:p>
          <a:p>
            <a:r>
              <a:rPr lang="en-US" sz="1400" b="1" dirty="0" smtClean="0">
                <a:solidFill>
                  <a:schemeClr val="bg1"/>
                </a:solidFill>
              </a:rPr>
              <a:t>Somewhat better tilt to updrafts;</a:t>
            </a:r>
          </a:p>
          <a:p>
            <a:r>
              <a:rPr lang="en-US" sz="1400" b="1" dirty="0" smtClean="0">
                <a:solidFill>
                  <a:schemeClr val="bg1"/>
                </a:solidFill>
              </a:rPr>
              <a:t>Updraft/downdraft separation.</a:t>
            </a:r>
            <a:endParaRPr lang="en-US" sz="1400" b="1" dirty="0">
              <a:solidFill>
                <a:schemeClr val="bg1"/>
              </a:solidFill>
            </a:endParaRPr>
          </a:p>
        </p:txBody>
      </p:sp>
      <p:cxnSp>
        <p:nvCxnSpPr>
          <p:cNvPr id="16" name="Straight Arrow Connector 15"/>
          <p:cNvCxnSpPr/>
          <p:nvPr/>
        </p:nvCxnSpPr>
        <p:spPr>
          <a:xfrm>
            <a:off x="2057400" y="2057400"/>
            <a:ext cx="232027" cy="241379"/>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828800" y="2133600"/>
            <a:ext cx="258593" cy="2286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a:off x="1133450" y="1733550"/>
            <a:ext cx="1228750" cy="2181225"/>
          </a:xfrm>
          <a:custGeom>
            <a:avLst/>
            <a:gdLst>
              <a:gd name="connsiteX0" fmla="*/ 0 w 1228750"/>
              <a:gd name="connsiteY0" fmla="*/ 0 h 2181225"/>
              <a:gd name="connsiteX1" fmla="*/ 19050 w 1228750"/>
              <a:gd name="connsiteY1" fmla="*/ 85725 h 2181225"/>
              <a:gd name="connsiteX2" fmla="*/ 57150 w 1228750"/>
              <a:gd name="connsiteY2" fmla="*/ 142875 h 2181225"/>
              <a:gd name="connsiteX3" fmla="*/ 76200 w 1228750"/>
              <a:gd name="connsiteY3" fmla="*/ 171450 h 2181225"/>
              <a:gd name="connsiteX4" fmla="*/ 114300 w 1228750"/>
              <a:gd name="connsiteY4" fmla="*/ 228600 h 2181225"/>
              <a:gd name="connsiteX5" fmla="*/ 133350 w 1228750"/>
              <a:gd name="connsiteY5" fmla="*/ 257175 h 2181225"/>
              <a:gd name="connsiteX6" fmla="*/ 161925 w 1228750"/>
              <a:gd name="connsiteY6" fmla="*/ 276225 h 2181225"/>
              <a:gd name="connsiteX7" fmla="*/ 209550 w 1228750"/>
              <a:gd name="connsiteY7" fmla="*/ 314325 h 2181225"/>
              <a:gd name="connsiteX8" fmla="*/ 266700 w 1228750"/>
              <a:gd name="connsiteY8" fmla="*/ 352425 h 2181225"/>
              <a:gd name="connsiteX9" fmla="*/ 342900 w 1228750"/>
              <a:gd name="connsiteY9" fmla="*/ 466725 h 2181225"/>
              <a:gd name="connsiteX10" fmla="*/ 361950 w 1228750"/>
              <a:gd name="connsiteY10" fmla="*/ 495300 h 2181225"/>
              <a:gd name="connsiteX11" fmla="*/ 381000 w 1228750"/>
              <a:gd name="connsiteY11" fmla="*/ 552450 h 2181225"/>
              <a:gd name="connsiteX12" fmla="*/ 390525 w 1228750"/>
              <a:gd name="connsiteY12" fmla="*/ 619125 h 2181225"/>
              <a:gd name="connsiteX13" fmla="*/ 409575 w 1228750"/>
              <a:gd name="connsiteY13" fmla="*/ 676275 h 2181225"/>
              <a:gd name="connsiteX14" fmla="*/ 428625 w 1228750"/>
              <a:gd name="connsiteY14" fmla="*/ 733425 h 2181225"/>
              <a:gd name="connsiteX15" fmla="*/ 457200 w 1228750"/>
              <a:gd name="connsiteY15" fmla="*/ 752475 h 2181225"/>
              <a:gd name="connsiteX16" fmla="*/ 495300 w 1228750"/>
              <a:gd name="connsiteY16" fmla="*/ 847725 h 2181225"/>
              <a:gd name="connsiteX17" fmla="*/ 504825 w 1228750"/>
              <a:gd name="connsiteY17" fmla="*/ 876300 h 2181225"/>
              <a:gd name="connsiteX18" fmla="*/ 523875 w 1228750"/>
              <a:gd name="connsiteY18" fmla="*/ 914400 h 2181225"/>
              <a:gd name="connsiteX19" fmla="*/ 533400 w 1228750"/>
              <a:gd name="connsiteY19" fmla="*/ 942975 h 2181225"/>
              <a:gd name="connsiteX20" fmla="*/ 590550 w 1228750"/>
              <a:gd name="connsiteY20" fmla="*/ 962025 h 2181225"/>
              <a:gd name="connsiteX21" fmla="*/ 619125 w 1228750"/>
              <a:gd name="connsiteY21" fmla="*/ 981075 h 2181225"/>
              <a:gd name="connsiteX22" fmla="*/ 647700 w 1228750"/>
              <a:gd name="connsiteY22" fmla="*/ 990600 h 2181225"/>
              <a:gd name="connsiteX23" fmla="*/ 685800 w 1228750"/>
              <a:gd name="connsiteY23" fmla="*/ 1076325 h 2181225"/>
              <a:gd name="connsiteX24" fmla="*/ 695325 w 1228750"/>
              <a:gd name="connsiteY24" fmla="*/ 1104900 h 2181225"/>
              <a:gd name="connsiteX25" fmla="*/ 704850 w 1228750"/>
              <a:gd name="connsiteY25" fmla="*/ 1133475 h 2181225"/>
              <a:gd name="connsiteX26" fmla="*/ 714375 w 1228750"/>
              <a:gd name="connsiteY26" fmla="*/ 1190625 h 2181225"/>
              <a:gd name="connsiteX27" fmla="*/ 733425 w 1228750"/>
              <a:gd name="connsiteY27" fmla="*/ 1247775 h 2181225"/>
              <a:gd name="connsiteX28" fmla="*/ 752475 w 1228750"/>
              <a:gd name="connsiteY28" fmla="*/ 1276350 h 2181225"/>
              <a:gd name="connsiteX29" fmla="*/ 762000 w 1228750"/>
              <a:gd name="connsiteY29" fmla="*/ 1304925 h 2181225"/>
              <a:gd name="connsiteX30" fmla="*/ 733425 w 1228750"/>
              <a:gd name="connsiteY30" fmla="*/ 1400175 h 2181225"/>
              <a:gd name="connsiteX31" fmla="*/ 723900 w 1228750"/>
              <a:gd name="connsiteY31" fmla="*/ 1428750 h 2181225"/>
              <a:gd name="connsiteX32" fmla="*/ 742950 w 1228750"/>
              <a:gd name="connsiteY32" fmla="*/ 1533525 h 2181225"/>
              <a:gd name="connsiteX33" fmla="*/ 762000 w 1228750"/>
              <a:gd name="connsiteY33" fmla="*/ 1562100 h 2181225"/>
              <a:gd name="connsiteX34" fmla="*/ 771525 w 1228750"/>
              <a:gd name="connsiteY34" fmla="*/ 1590675 h 2181225"/>
              <a:gd name="connsiteX35" fmla="*/ 828675 w 1228750"/>
              <a:gd name="connsiteY35" fmla="*/ 1638300 h 2181225"/>
              <a:gd name="connsiteX36" fmla="*/ 866775 w 1228750"/>
              <a:gd name="connsiteY36" fmla="*/ 1695450 h 2181225"/>
              <a:gd name="connsiteX37" fmla="*/ 914400 w 1228750"/>
              <a:gd name="connsiteY37" fmla="*/ 1743075 h 2181225"/>
              <a:gd name="connsiteX38" fmla="*/ 942975 w 1228750"/>
              <a:gd name="connsiteY38" fmla="*/ 1752600 h 2181225"/>
              <a:gd name="connsiteX39" fmla="*/ 990600 w 1228750"/>
              <a:gd name="connsiteY39" fmla="*/ 1838325 h 2181225"/>
              <a:gd name="connsiteX40" fmla="*/ 1019175 w 1228750"/>
              <a:gd name="connsiteY40" fmla="*/ 1866900 h 2181225"/>
              <a:gd name="connsiteX41" fmla="*/ 1038225 w 1228750"/>
              <a:gd name="connsiteY41" fmla="*/ 1895475 h 2181225"/>
              <a:gd name="connsiteX42" fmla="*/ 1095375 w 1228750"/>
              <a:gd name="connsiteY42" fmla="*/ 1943100 h 2181225"/>
              <a:gd name="connsiteX43" fmla="*/ 1123950 w 1228750"/>
              <a:gd name="connsiteY43" fmla="*/ 1952625 h 2181225"/>
              <a:gd name="connsiteX44" fmla="*/ 1162050 w 1228750"/>
              <a:gd name="connsiteY44" fmla="*/ 2000250 h 2181225"/>
              <a:gd name="connsiteX45" fmla="*/ 1171575 w 1228750"/>
              <a:gd name="connsiteY45" fmla="*/ 2028825 h 2181225"/>
              <a:gd name="connsiteX46" fmla="*/ 1190625 w 1228750"/>
              <a:gd name="connsiteY46" fmla="*/ 2057400 h 2181225"/>
              <a:gd name="connsiteX47" fmla="*/ 1209675 w 1228750"/>
              <a:gd name="connsiteY47" fmla="*/ 2114550 h 2181225"/>
              <a:gd name="connsiteX48" fmla="*/ 1219200 w 1228750"/>
              <a:gd name="connsiteY48" fmla="*/ 2143125 h 2181225"/>
              <a:gd name="connsiteX49" fmla="*/ 1228725 w 1228750"/>
              <a:gd name="connsiteY49" fmla="*/ 2181225 h 218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28750" h="2181225">
                <a:moveTo>
                  <a:pt x="0" y="0"/>
                </a:moveTo>
                <a:cubicBezTo>
                  <a:pt x="2584" y="15506"/>
                  <a:pt x="7884" y="65626"/>
                  <a:pt x="19050" y="85725"/>
                </a:cubicBezTo>
                <a:cubicBezTo>
                  <a:pt x="30169" y="105739"/>
                  <a:pt x="44450" y="123825"/>
                  <a:pt x="57150" y="142875"/>
                </a:cubicBezTo>
                <a:lnTo>
                  <a:pt x="76200" y="171450"/>
                </a:lnTo>
                <a:lnTo>
                  <a:pt x="114300" y="228600"/>
                </a:lnTo>
                <a:cubicBezTo>
                  <a:pt x="120650" y="238125"/>
                  <a:pt x="123825" y="250825"/>
                  <a:pt x="133350" y="257175"/>
                </a:cubicBezTo>
                <a:lnTo>
                  <a:pt x="161925" y="276225"/>
                </a:lnTo>
                <a:cubicBezTo>
                  <a:pt x="197124" y="329023"/>
                  <a:pt x="160836" y="287262"/>
                  <a:pt x="209550" y="314325"/>
                </a:cubicBezTo>
                <a:cubicBezTo>
                  <a:pt x="229564" y="325444"/>
                  <a:pt x="266700" y="352425"/>
                  <a:pt x="266700" y="352425"/>
                </a:cubicBezTo>
                <a:lnTo>
                  <a:pt x="342900" y="466725"/>
                </a:lnTo>
                <a:cubicBezTo>
                  <a:pt x="349250" y="476250"/>
                  <a:pt x="358330" y="484440"/>
                  <a:pt x="361950" y="495300"/>
                </a:cubicBezTo>
                <a:lnTo>
                  <a:pt x="381000" y="552450"/>
                </a:lnTo>
                <a:cubicBezTo>
                  <a:pt x="384175" y="574675"/>
                  <a:pt x="385477" y="597249"/>
                  <a:pt x="390525" y="619125"/>
                </a:cubicBezTo>
                <a:cubicBezTo>
                  <a:pt x="395040" y="638691"/>
                  <a:pt x="403225" y="657225"/>
                  <a:pt x="409575" y="676275"/>
                </a:cubicBezTo>
                <a:lnTo>
                  <a:pt x="428625" y="733425"/>
                </a:lnTo>
                <a:cubicBezTo>
                  <a:pt x="432245" y="744285"/>
                  <a:pt x="447675" y="746125"/>
                  <a:pt x="457200" y="752475"/>
                </a:cubicBezTo>
                <a:cubicBezTo>
                  <a:pt x="500561" y="882557"/>
                  <a:pt x="453255" y="749619"/>
                  <a:pt x="495300" y="847725"/>
                </a:cubicBezTo>
                <a:cubicBezTo>
                  <a:pt x="499255" y="856953"/>
                  <a:pt x="500870" y="867072"/>
                  <a:pt x="504825" y="876300"/>
                </a:cubicBezTo>
                <a:cubicBezTo>
                  <a:pt x="510418" y="889351"/>
                  <a:pt x="518282" y="901349"/>
                  <a:pt x="523875" y="914400"/>
                </a:cubicBezTo>
                <a:cubicBezTo>
                  <a:pt x="527830" y="923628"/>
                  <a:pt x="525230" y="937139"/>
                  <a:pt x="533400" y="942975"/>
                </a:cubicBezTo>
                <a:cubicBezTo>
                  <a:pt x="549740" y="954647"/>
                  <a:pt x="590550" y="962025"/>
                  <a:pt x="590550" y="962025"/>
                </a:cubicBezTo>
                <a:cubicBezTo>
                  <a:pt x="600075" y="968375"/>
                  <a:pt x="608886" y="975955"/>
                  <a:pt x="619125" y="981075"/>
                </a:cubicBezTo>
                <a:cubicBezTo>
                  <a:pt x="628105" y="985565"/>
                  <a:pt x="639860" y="984328"/>
                  <a:pt x="647700" y="990600"/>
                </a:cubicBezTo>
                <a:cubicBezTo>
                  <a:pt x="668283" y="1007067"/>
                  <a:pt x="679979" y="1058862"/>
                  <a:pt x="685800" y="1076325"/>
                </a:cubicBezTo>
                <a:lnTo>
                  <a:pt x="695325" y="1104900"/>
                </a:lnTo>
                <a:cubicBezTo>
                  <a:pt x="698500" y="1114425"/>
                  <a:pt x="703199" y="1123571"/>
                  <a:pt x="704850" y="1133475"/>
                </a:cubicBezTo>
                <a:cubicBezTo>
                  <a:pt x="708025" y="1152525"/>
                  <a:pt x="709691" y="1171889"/>
                  <a:pt x="714375" y="1190625"/>
                </a:cubicBezTo>
                <a:cubicBezTo>
                  <a:pt x="719245" y="1210106"/>
                  <a:pt x="727075" y="1228725"/>
                  <a:pt x="733425" y="1247775"/>
                </a:cubicBezTo>
                <a:cubicBezTo>
                  <a:pt x="737045" y="1258635"/>
                  <a:pt x="747355" y="1266111"/>
                  <a:pt x="752475" y="1276350"/>
                </a:cubicBezTo>
                <a:cubicBezTo>
                  <a:pt x="756965" y="1285330"/>
                  <a:pt x="758825" y="1295400"/>
                  <a:pt x="762000" y="1304925"/>
                </a:cubicBezTo>
                <a:cubicBezTo>
                  <a:pt x="747605" y="1362506"/>
                  <a:pt x="756615" y="1330606"/>
                  <a:pt x="733425" y="1400175"/>
                </a:cubicBezTo>
                <a:lnTo>
                  <a:pt x="723900" y="1428750"/>
                </a:lnTo>
                <a:cubicBezTo>
                  <a:pt x="727183" y="1455017"/>
                  <a:pt x="728267" y="1504159"/>
                  <a:pt x="742950" y="1533525"/>
                </a:cubicBezTo>
                <a:cubicBezTo>
                  <a:pt x="748070" y="1543764"/>
                  <a:pt x="756880" y="1551861"/>
                  <a:pt x="762000" y="1562100"/>
                </a:cubicBezTo>
                <a:cubicBezTo>
                  <a:pt x="766490" y="1571080"/>
                  <a:pt x="765956" y="1582321"/>
                  <a:pt x="771525" y="1590675"/>
                </a:cubicBezTo>
                <a:cubicBezTo>
                  <a:pt x="786193" y="1612677"/>
                  <a:pt x="807590" y="1624243"/>
                  <a:pt x="828675" y="1638300"/>
                </a:cubicBezTo>
                <a:lnTo>
                  <a:pt x="866775" y="1695450"/>
                </a:lnTo>
                <a:cubicBezTo>
                  <a:pt x="885825" y="1724025"/>
                  <a:pt x="882650" y="1727200"/>
                  <a:pt x="914400" y="1743075"/>
                </a:cubicBezTo>
                <a:cubicBezTo>
                  <a:pt x="923380" y="1747565"/>
                  <a:pt x="933450" y="1749425"/>
                  <a:pt x="942975" y="1752600"/>
                </a:cubicBezTo>
                <a:cubicBezTo>
                  <a:pt x="954953" y="1788533"/>
                  <a:pt x="957848" y="1805573"/>
                  <a:pt x="990600" y="1838325"/>
                </a:cubicBezTo>
                <a:cubicBezTo>
                  <a:pt x="1000125" y="1847850"/>
                  <a:pt x="1010551" y="1856552"/>
                  <a:pt x="1019175" y="1866900"/>
                </a:cubicBezTo>
                <a:cubicBezTo>
                  <a:pt x="1026504" y="1875694"/>
                  <a:pt x="1030896" y="1886681"/>
                  <a:pt x="1038225" y="1895475"/>
                </a:cubicBezTo>
                <a:cubicBezTo>
                  <a:pt x="1053272" y="1913531"/>
                  <a:pt x="1073968" y="1932396"/>
                  <a:pt x="1095375" y="1943100"/>
                </a:cubicBezTo>
                <a:cubicBezTo>
                  <a:pt x="1104355" y="1947590"/>
                  <a:pt x="1114425" y="1949450"/>
                  <a:pt x="1123950" y="1952625"/>
                </a:cubicBezTo>
                <a:cubicBezTo>
                  <a:pt x="1147891" y="2024449"/>
                  <a:pt x="1112811" y="1938702"/>
                  <a:pt x="1162050" y="2000250"/>
                </a:cubicBezTo>
                <a:cubicBezTo>
                  <a:pt x="1168322" y="2008090"/>
                  <a:pt x="1167085" y="2019845"/>
                  <a:pt x="1171575" y="2028825"/>
                </a:cubicBezTo>
                <a:cubicBezTo>
                  <a:pt x="1176695" y="2039064"/>
                  <a:pt x="1185976" y="2046939"/>
                  <a:pt x="1190625" y="2057400"/>
                </a:cubicBezTo>
                <a:cubicBezTo>
                  <a:pt x="1198780" y="2075750"/>
                  <a:pt x="1203325" y="2095500"/>
                  <a:pt x="1209675" y="2114550"/>
                </a:cubicBezTo>
                <a:lnTo>
                  <a:pt x="1219200" y="2143125"/>
                </a:lnTo>
                <a:cubicBezTo>
                  <a:pt x="1229729" y="2174712"/>
                  <a:pt x="1228725" y="2161660"/>
                  <a:pt x="1228725" y="2181225"/>
                </a:cubicBezTo>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761999" y="1293178"/>
            <a:ext cx="648447" cy="369332"/>
          </a:xfrm>
          <a:prstGeom prst="rect">
            <a:avLst/>
          </a:prstGeom>
          <a:noFill/>
        </p:spPr>
        <p:txBody>
          <a:bodyPr wrap="none" rtlCol="0">
            <a:spAutoFit/>
          </a:bodyPr>
          <a:lstStyle/>
          <a:p>
            <a:r>
              <a:rPr lang="en-US" b="1" dirty="0" smtClean="0">
                <a:solidFill>
                  <a:schemeClr val="bg1"/>
                </a:solidFill>
              </a:rPr>
              <a:t>ECSB</a:t>
            </a:r>
            <a:endParaRPr lang="en-US" b="1" dirty="0">
              <a:solidFill>
                <a:schemeClr val="bg1"/>
              </a:solidFill>
            </a:endParaRPr>
          </a:p>
        </p:txBody>
      </p:sp>
      <p:sp>
        <p:nvSpPr>
          <p:cNvPr id="36" name="TextBox 35"/>
          <p:cNvSpPr txBox="1"/>
          <p:nvPr/>
        </p:nvSpPr>
        <p:spPr>
          <a:xfrm>
            <a:off x="1600200" y="3886200"/>
            <a:ext cx="1378454" cy="307777"/>
          </a:xfrm>
          <a:prstGeom prst="rect">
            <a:avLst/>
          </a:prstGeom>
          <a:noFill/>
        </p:spPr>
        <p:txBody>
          <a:bodyPr wrap="none" rtlCol="0">
            <a:spAutoFit/>
          </a:bodyPr>
          <a:lstStyle/>
          <a:p>
            <a:r>
              <a:rPr lang="en-US" sz="1400" dirty="0" smtClean="0">
                <a:solidFill>
                  <a:schemeClr val="bg1"/>
                </a:solidFill>
              </a:rPr>
              <a:t>Accentuated Lift</a:t>
            </a:r>
            <a:endParaRPr lang="en-US" sz="1400" dirty="0">
              <a:solidFill>
                <a:schemeClr val="bg1"/>
              </a:solidFill>
            </a:endParaRPr>
          </a:p>
        </p:txBody>
      </p:sp>
      <p:cxnSp>
        <p:nvCxnSpPr>
          <p:cNvPr id="17" name="Straight Arrow Connector 16"/>
          <p:cNvCxnSpPr/>
          <p:nvPr/>
        </p:nvCxnSpPr>
        <p:spPr>
          <a:xfrm flipH="1">
            <a:off x="1133450" y="2187378"/>
            <a:ext cx="350435" cy="70402"/>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1600200" y="3358598"/>
            <a:ext cx="317456" cy="70402"/>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0" y="4812268"/>
            <a:ext cx="875561" cy="369332"/>
          </a:xfrm>
          <a:prstGeom prst="rect">
            <a:avLst/>
          </a:prstGeom>
          <a:noFill/>
        </p:spPr>
        <p:txBody>
          <a:bodyPr wrap="none" rtlCol="0">
            <a:spAutoFit/>
          </a:bodyPr>
          <a:lstStyle/>
          <a:p>
            <a:r>
              <a:rPr lang="en-US" dirty="0" smtClean="0">
                <a:solidFill>
                  <a:schemeClr val="bg1"/>
                </a:solidFill>
              </a:rPr>
              <a:t>0.5 </a:t>
            </a:r>
            <a:r>
              <a:rPr lang="en-US" dirty="0" err="1" smtClean="0">
                <a:solidFill>
                  <a:schemeClr val="bg1"/>
                </a:solidFill>
              </a:rPr>
              <a:t>deg</a:t>
            </a:r>
            <a:endParaRPr lang="en-US" dirty="0">
              <a:solidFill>
                <a:schemeClr val="bg1"/>
              </a:solidFill>
            </a:endParaRPr>
          </a:p>
        </p:txBody>
      </p:sp>
      <p:sp>
        <p:nvSpPr>
          <p:cNvPr id="21" name="TextBox 20"/>
          <p:cNvSpPr txBox="1"/>
          <p:nvPr/>
        </p:nvSpPr>
        <p:spPr>
          <a:xfrm>
            <a:off x="3657601" y="6488668"/>
            <a:ext cx="875561" cy="369332"/>
          </a:xfrm>
          <a:prstGeom prst="rect">
            <a:avLst/>
          </a:prstGeom>
          <a:noFill/>
        </p:spPr>
        <p:txBody>
          <a:bodyPr wrap="none" rtlCol="0">
            <a:spAutoFit/>
          </a:bodyPr>
          <a:lstStyle/>
          <a:p>
            <a:r>
              <a:rPr lang="en-US" dirty="0" smtClean="0">
                <a:solidFill>
                  <a:schemeClr val="bg1"/>
                </a:solidFill>
              </a:rPr>
              <a:t>0.5 </a:t>
            </a:r>
            <a:r>
              <a:rPr lang="en-US" dirty="0" err="1" smtClean="0">
                <a:solidFill>
                  <a:schemeClr val="bg1"/>
                </a:solidFill>
              </a:rPr>
              <a:t>deg</a:t>
            </a:r>
            <a:endParaRPr lang="en-US" dirty="0">
              <a:solidFill>
                <a:schemeClr val="bg1"/>
              </a:solidFill>
            </a:endParaRPr>
          </a:p>
        </p:txBody>
      </p:sp>
    </p:spTree>
    <p:extLst>
      <p:ext uri="{BB962C8B-B14F-4D97-AF65-F5344CB8AC3E}">
        <p14:creationId xmlns:p14="http://schemas.microsoft.com/office/powerpoint/2010/main" val="383049987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5278</TotalTime>
  <Words>3632</Words>
  <Application>Microsoft Office PowerPoint</Application>
  <PresentationFormat>On-screen Show (4:3)</PresentationFormat>
  <Paragraphs>397</Paragraphs>
  <Slides>54</Slides>
  <Notes>0</Notes>
  <HiddenSlides>0</HiddenSlides>
  <MMClips>0</MMClips>
  <ScaleCrop>false</ScaleCrop>
  <HeadingPairs>
    <vt:vector size="4" baseType="variant">
      <vt:variant>
        <vt:lpstr>Theme</vt:lpstr>
      </vt:variant>
      <vt:variant>
        <vt:i4>3</vt:i4>
      </vt:variant>
      <vt:variant>
        <vt:lpstr>Slide Titles</vt:lpstr>
      </vt:variant>
      <vt:variant>
        <vt:i4>54</vt:i4>
      </vt:variant>
    </vt:vector>
  </HeadingPairs>
  <TitlesOfParts>
    <vt:vector size="57" baseType="lpstr">
      <vt:lpstr>Office Theme</vt:lpstr>
      <vt:lpstr>1_Office Theme</vt:lpstr>
      <vt:lpstr>2_Office Theme</vt:lpstr>
      <vt:lpstr>Using NASA/SPoRT Datasets To Improve Warning Decision-Making During The Peninsular Florida Warm/Wet Season </vt:lpstr>
      <vt:lpstr>Applied Science Research</vt:lpstr>
      <vt:lpstr>Project Goals</vt:lpstr>
      <vt:lpstr>Project Goals</vt:lpstr>
      <vt:lpstr>Case Study #1</vt:lpstr>
      <vt:lpstr>Synoptic Background (Surface)</vt:lpstr>
      <vt:lpstr>Synoptic Background (500 mb)</vt:lpstr>
      <vt:lpstr>Convective Set-Up</vt:lpstr>
      <vt:lpstr>PowerPoint Presentation</vt:lpstr>
      <vt:lpstr>PowerPoint Presentation</vt:lpstr>
      <vt:lpstr>PowerPoint Presentation</vt:lpstr>
      <vt:lpstr>Operational Decision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Operational Decision</vt:lpstr>
      <vt:lpstr>Operational Decision</vt:lpstr>
      <vt:lpstr>PowerPoint Presentation</vt:lpstr>
      <vt:lpstr>Operational Decision</vt:lpstr>
      <vt:lpstr>PowerPoint Presentation</vt:lpstr>
      <vt:lpstr>PowerPoint Presentation</vt:lpstr>
      <vt:lpstr>PowerPoint Presentation</vt:lpstr>
      <vt:lpstr>Verification</vt:lpstr>
      <vt:lpstr>Case Study #2</vt:lpstr>
      <vt:lpstr>Synoptic Background</vt:lpstr>
      <vt:lpstr>Synoptic Background</vt:lpstr>
      <vt:lpstr>The Convective Set-up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Verification</vt:lpstr>
      <vt:lpstr>Summary</vt:lpstr>
      <vt:lpstr>Summary</vt:lpstr>
      <vt:lpstr>Summary</vt:lpstr>
      <vt:lpstr>Summary</vt:lpstr>
      <vt:lpstr>Summary</vt:lpstr>
      <vt:lpstr>THANK YOU</vt:lpstr>
    </vt:vector>
  </TitlesOfParts>
  <Company>NOAA/NWS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 Make The Call</dc:title>
  <dc:creator>david.sharp</dc:creator>
  <cp:lastModifiedBy>david.sharp</cp:lastModifiedBy>
  <cp:revision>514</cp:revision>
  <cp:lastPrinted>2012-09-07T15:47:48Z</cp:lastPrinted>
  <dcterms:created xsi:type="dcterms:W3CDTF">2012-02-09T23:42:06Z</dcterms:created>
  <dcterms:modified xsi:type="dcterms:W3CDTF">2012-09-11T19:49:31Z</dcterms:modified>
</cp:coreProperties>
</file>