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0" r:id="rId5"/>
    <p:sldId id="271" r:id="rId6"/>
    <p:sldId id="259" r:id="rId7"/>
    <p:sldId id="265" r:id="rId8"/>
    <p:sldId id="261" r:id="rId9"/>
    <p:sldId id="262" r:id="rId10"/>
    <p:sldId id="266" r:id="rId11"/>
    <p:sldId id="267" r:id="rId12"/>
    <p:sldId id="263" r:id="rId13"/>
    <p:sldId id="264" r:id="rId14"/>
    <p:sldId id="272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94660"/>
  </p:normalViewPr>
  <p:slideViewPr>
    <p:cSldViewPr showGuides="1">
      <p:cViewPr>
        <p:scale>
          <a:sx n="110" d="100"/>
          <a:sy n="110" d="100"/>
        </p:scale>
        <p:origin x="-738" y="-282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4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ADA0E-3D05-4E19-BFAA-DD3EAB1910D8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61149-36A4-42B6-8A9B-6C2652EF2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1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Get an up to date image of a survey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Go out to the web to show the surveys, blog, and training modules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324A97-ECE4-472F-B1B8-7FE4640503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Get an up to date image of a survey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Go out to the web to show the surveys, blog, and training modules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324A97-ECE4-472F-B1B8-7FE4640503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Get an up to date image of a survey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Go out to the web to show the surveys, blog, and training modules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324A97-ECE4-472F-B1B8-7FE4640503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Get an up to date image of a survey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Go out to the web to show the surveys, blog, and training modules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324A97-ECE4-472F-B1B8-7FE4640503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Get an up to date image of a survey</a:t>
            </a:r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Go out to the web to show the surveys, blog, and training modules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324A97-ECE4-472F-B1B8-7FE4640503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33-C950-42E2-BCB1-77F3A9607D3D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8C7-B518-4432-890A-B1A5B6D4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1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33-C950-42E2-BCB1-77F3A9607D3D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8C7-B518-4432-890A-B1A5B6D4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4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33-C950-42E2-BCB1-77F3A9607D3D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8C7-B518-4432-890A-B1A5B6D4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7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33-C950-42E2-BCB1-77F3A9607D3D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8C7-B518-4432-890A-B1A5B6D4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33-C950-42E2-BCB1-77F3A9607D3D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8C7-B518-4432-890A-B1A5B6D4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33-C950-42E2-BCB1-77F3A9607D3D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8C7-B518-4432-890A-B1A5B6D4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8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33-C950-42E2-BCB1-77F3A9607D3D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8C7-B518-4432-890A-B1A5B6D4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42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33-C950-42E2-BCB1-77F3A9607D3D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8C7-B518-4432-890A-B1A5B6D4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2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33-C950-42E2-BCB1-77F3A9607D3D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8C7-B518-4432-890A-B1A5B6D4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86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33-C950-42E2-BCB1-77F3A9607D3D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8C7-B518-4432-890A-B1A5B6D4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5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C633-C950-42E2-BCB1-77F3A9607D3D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48C7-B518-4432-890A-B1A5B6D4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2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87000"/>
                <a:lumOff val="13000"/>
              </a:schemeClr>
            </a:gs>
            <a:gs pos="88000">
              <a:schemeClr val="tx2">
                <a:lumMod val="91000"/>
                <a:lumOff val="9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6C633-C950-42E2-BCB1-77F3A9607D3D}" type="datetimeFigureOut">
              <a:rPr lang="en-US" smtClean="0"/>
              <a:t>9/13/2012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748C7-B518-4432-890A-B1A5B6D4C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4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213787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SPoRT Virtual Workshop</a:t>
            </a:r>
            <a:br>
              <a:rPr lang="en-US" dirty="0" smtClean="0"/>
            </a:br>
            <a:r>
              <a:rPr lang="en-US" dirty="0" smtClean="0"/>
              <a:t>2012 September 12-13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77956" y="4114800"/>
            <a:ext cx="7391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100" dirty="0" smtClean="0"/>
              <a:t>A Better </a:t>
            </a:r>
            <a:r>
              <a:rPr lang="en-US" sz="4100" dirty="0" smtClean="0"/>
              <a:t>Hybrid</a:t>
            </a:r>
          </a:p>
          <a:p>
            <a:r>
              <a:rPr lang="en-US" sz="4100" dirty="0" smtClean="0"/>
              <a:t>VIIRS </a:t>
            </a:r>
            <a:r>
              <a:rPr lang="en-US" sz="4100" dirty="0" smtClean="0"/>
              <a:t>imagery</a:t>
            </a:r>
          </a:p>
          <a:p>
            <a:endParaRPr lang="en-US" dirty="0" smtClean="0"/>
          </a:p>
          <a:p>
            <a:r>
              <a:rPr lang="en-US" dirty="0" smtClean="0"/>
              <a:t>Matt Smith, Geoffrey Stano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56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602"/>
            <a:ext cx="9144000" cy="5881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19" y="36786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Alaska Region Hybrid IR (Southeast) (GOES-only)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6716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182"/>
            <a:ext cx="9144000" cy="58814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3745" y="36786"/>
            <a:ext cx="8991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Alaska Region Hybrid IR (Southeast) (GOES w/ VIIRS)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3943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028"/>
          <p:cNvSpPr>
            <a:spLocks noChangeArrowheads="1"/>
          </p:cNvSpPr>
          <p:nvPr/>
        </p:nvSpPr>
        <p:spPr bwMode="auto">
          <a:xfrm>
            <a:off x="457200" y="136525"/>
            <a:ext cx="8151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VIIRS Day Night Band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</p:txBody>
      </p:sp>
      <p:pic>
        <p:nvPicPr>
          <p:cNvPr id="2050" name="Picture 2" descr="C:\Users\gstano\Desktop\MRX_visit\VIIRS\viirs_dnb_ref_29aug12_064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811530"/>
            <a:ext cx="6934200" cy="589407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01600" dist="76200" dir="2700000" algn="tl" rotWithShape="0">
              <a:schemeClr val="tx2">
                <a:lumMod val="75000"/>
                <a:alpha val="40000"/>
              </a:schemeClr>
            </a:outerShdw>
          </a:effectLst>
        </p:spPr>
      </p:pic>
      <p:sp>
        <p:nvSpPr>
          <p:cNvPr id="25" name="Rounded Rectangle 24"/>
          <p:cNvSpPr/>
          <p:nvPr/>
        </p:nvSpPr>
        <p:spPr>
          <a:xfrm>
            <a:off x="1295400" y="5654040"/>
            <a:ext cx="1447800" cy="6096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0649 UTC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16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028"/>
          <p:cNvSpPr>
            <a:spLocks noChangeArrowheads="1"/>
          </p:cNvSpPr>
          <p:nvPr/>
        </p:nvSpPr>
        <p:spPr bwMode="auto">
          <a:xfrm>
            <a:off x="457200" y="136525"/>
            <a:ext cx="8151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VIIRS Day Night Band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538" y="719138"/>
            <a:ext cx="7400925" cy="5419725"/>
          </a:xfrm>
          <a:prstGeom prst="round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6" descr="20111212_1810_Aqua_modis_true1KM_Volcanoes_Cordon_Caulle_active_HD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0"/>
            <a:ext cx="3048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10" descr="20111213_1850_Aqua_modis_true1KM_Volcanoes_Cordon_Caulle_active_HD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752600"/>
            <a:ext cx="3048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4" descr="20111213.0510.NPP.VIIRS.dnb.DNB_Volc_Cordon_Caulle_Zoom.HDF.jpg"/>
          <p:cNvPicPr>
            <a:picLocks noChangeAspect="1"/>
          </p:cNvPicPr>
          <p:nvPr/>
        </p:nvPicPr>
        <p:blipFill>
          <a:blip r:embed="rId6" cstate="print"/>
          <a:srcRect l="32500" t="45000" r="39999" b="30000"/>
          <a:stretch>
            <a:fillRect/>
          </a:stretch>
        </p:blipFill>
        <p:spPr bwMode="auto">
          <a:xfrm>
            <a:off x="2913063" y="1752600"/>
            <a:ext cx="3352800" cy="304800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52399" y="6136955"/>
            <a:ext cx="237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Courtesy: CIRA and NRL</a:t>
            </a:r>
            <a:endParaRPr lang="en-US" i="1" dirty="0"/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55638" y="1219200"/>
            <a:ext cx="1520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Afternoon</a:t>
            </a: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4191000" y="1219200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Night</a:t>
            </a:r>
            <a:endParaRPr lang="en-US" sz="24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235647" y="1219200"/>
            <a:ext cx="1298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Morning</a:t>
            </a:r>
            <a:endParaRPr lang="en-US" sz="24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42999" y="4992469"/>
            <a:ext cx="6927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Nighttime pass fills in the temporal gap between last PM and first available AM visible-light observations.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 rot="19282381">
            <a:off x="899319" y="2286000"/>
            <a:ext cx="487361" cy="1447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 rot="1138534">
            <a:off x="4149805" y="1824397"/>
            <a:ext cx="1003931" cy="270219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 rot="19282381">
            <a:off x="7446250" y="3028015"/>
            <a:ext cx="487361" cy="84554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60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/>
      <p:bldP spid="22" grpId="0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Questions 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19646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08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429" y="2070802"/>
            <a:ext cx="4493141" cy="358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33700" y="5562600"/>
            <a:ext cx="3276600" cy="6096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Hybrid Water Vapor with Air Mass RGB over CCONUS domain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2155546"/>
            <a:ext cx="362108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530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0830" y="1447800"/>
            <a:ext cx="4633570" cy="48768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MODIS/GOES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76" y="1623218"/>
            <a:ext cx="4191000" cy="4525963"/>
          </a:xfrm>
        </p:spPr>
        <p:txBody>
          <a:bodyPr>
            <a:normAutofit fontScale="92500"/>
          </a:bodyPr>
          <a:lstStyle/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MODIS (Aqua/Terra) swaths in GOES-E imagery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Distorted 3-hourly GOES-W image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No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GOES -&gt;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No Hybrid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Dropouts from rooftop GOES system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Delays from busy processing systems</a:t>
            </a:r>
          </a:p>
          <a:p>
            <a:pPr>
              <a:buFont typeface="Courier New" pitchFamily="49" charset="0"/>
              <a:buChar char="o"/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CCONUS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domain only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497"/>
          <a:stretch/>
        </p:blipFill>
        <p:spPr>
          <a:xfrm>
            <a:off x="5410200" y="1066800"/>
            <a:ext cx="3352800" cy="329184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60797"/>
            <a:ext cx="3795623" cy="302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811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24230" y="1447800"/>
            <a:ext cx="7681570" cy="48768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VIIRS/MODIS/GOES Hybrid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3152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VIIRS swaths also included with MODIS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 GOES-W images in CONUS Hybrid (0Z,3Z,6Z,…)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Swaths provided whenever available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Now getting GOES-E data directly from NESDIS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Will have new, faster processing systems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Products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Vis (250m)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SW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IR, Spectral difference (1km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Water Vapor/Air Mass RGB hybrid (1km)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2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More RGB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Hybrids to come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Alaska and Pacific Regional Domains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Alaska (may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reduced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resolution due to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lower bandwidth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Pacific (30 minute frequency [GOES-W])</a:t>
            </a:r>
          </a:p>
        </p:txBody>
      </p:sp>
    </p:spTree>
    <p:extLst>
      <p:ext uri="{BB962C8B-B14F-4D97-AF65-F5344CB8AC3E}">
        <p14:creationId xmlns:p14="http://schemas.microsoft.com/office/powerpoint/2010/main" val="166443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Hybrid – Alaska Domain</a:t>
            </a:r>
            <a:br>
              <a:rPr lang="en-US" dirty="0" smtClean="0"/>
            </a:br>
            <a:r>
              <a:rPr lang="en-US" dirty="0" smtClean="0"/>
              <a:t>GOES-W with MODIS &amp; VIIRS (UAF/GINA)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59346" y="1559088"/>
            <a:ext cx="5212080" cy="4344828"/>
            <a:chOff x="1752600" y="1507332"/>
            <a:chExt cx="5212080" cy="43448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14499" b="37131"/>
            <a:stretch/>
          </p:blipFill>
          <p:spPr>
            <a:xfrm>
              <a:off x="1752600" y="1600200"/>
              <a:ext cx="5212080" cy="4251960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3709358" y="1647645"/>
              <a:ext cx="158068" cy="3381555"/>
            </a:xfrm>
            <a:custGeom>
              <a:avLst/>
              <a:gdLst>
                <a:gd name="connsiteX0" fmla="*/ 138023 w 158068"/>
                <a:gd name="connsiteY0" fmla="*/ 0 h 3381555"/>
                <a:gd name="connsiteX1" fmla="*/ 155276 w 158068"/>
                <a:gd name="connsiteY1" fmla="*/ 1138687 h 3381555"/>
                <a:gd name="connsiteX2" fmla="*/ 86265 w 158068"/>
                <a:gd name="connsiteY2" fmla="*/ 2510287 h 3381555"/>
                <a:gd name="connsiteX3" fmla="*/ 0 w 158068"/>
                <a:gd name="connsiteY3" fmla="*/ 3381555 h 3381555"/>
                <a:gd name="connsiteX4" fmla="*/ 0 w 158068"/>
                <a:gd name="connsiteY4" fmla="*/ 3381555 h 338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068" h="3381555">
                  <a:moveTo>
                    <a:pt x="138023" y="0"/>
                  </a:moveTo>
                  <a:cubicBezTo>
                    <a:pt x="150962" y="360153"/>
                    <a:pt x="163902" y="720306"/>
                    <a:pt x="155276" y="1138687"/>
                  </a:cubicBezTo>
                  <a:cubicBezTo>
                    <a:pt x="146650" y="1557068"/>
                    <a:pt x="112144" y="2136476"/>
                    <a:pt x="86265" y="2510287"/>
                  </a:cubicBezTo>
                  <a:cubicBezTo>
                    <a:pt x="60386" y="2884098"/>
                    <a:pt x="0" y="3381555"/>
                    <a:pt x="0" y="3381555"/>
                  </a:cubicBezTo>
                  <a:lnTo>
                    <a:pt x="0" y="338155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674853" y="5141343"/>
              <a:ext cx="2932981" cy="301925"/>
            </a:xfrm>
            <a:custGeom>
              <a:avLst/>
              <a:gdLst>
                <a:gd name="connsiteX0" fmla="*/ 2932981 w 2932981"/>
                <a:gd name="connsiteY0" fmla="*/ 301925 h 301925"/>
                <a:gd name="connsiteX1" fmla="*/ 0 w 2932981"/>
                <a:gd name="connsiteY1" fmla="*/ 0 h 30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32981" h="301925">
                  <a:moveTo>
                    <a:pt x="2932981" y="301925"/>
                  </a:moveTo>
                  <a:lnTo>
                    <a:pt x="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482722" y="1507332"/>
              <a:ext cx="133738" cy="3935936"/>
            </a:xfrm>
            <a:custGeom>
              <a:avLst/>
              <a:gdLst>
                <a:gd name="connsiteX0" fmla="*/ 133738 w 133738"/>
                <a:gd name="connsiteY0" fmla="*/ 3935936 h 3935936"/>
                <a:gd name="connsiteX1" fmla="*/ 107859 w 133738"/>
                <a:gd name="connsiteY1" fmla="*/ 2814502 h 3935936"/>
                <a:gd name="connsiteX2" fmla="*/ 73353 w 133738"/>
                <a:gd name="connsiteY2" fmla="*/ 1529166 h 3935936"/>
                <a:gd name="connsiteX3" fmla="*/ 4342 w 133738"/>
                <a:gd name="connsiteY3" fmla="*/ 131687 h 3935936"/>
                <a:gd name="connsiteX4" fmla="*/ 12969 w 133738"/>
                <a:gd name="connsiteY4" fmla="*/ 140313 h 393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38" h="3935936">
                  <a:moveTo>
                    <a:pt x="133738" y="3935936"/>
                  </a:moveTo>
                  <a:cubicBezTo>
                    <a:pt x="125830" y="3575783"/>
                    <a:pt x="117923" y="3215630"/>
                    <a:pt x="107859" y="2814502"/>
                  </a:cubicBezTo>
                  <a:cubicBezTo>
                    <a:pt x="97795" y="2413374"/>
                    <a:pt x="90606" y="1976302"/>
                    <a:pt x="73353" y="1529166"/>
                  </a:cubicBezTo>
                  <a:cubicBezTo>
                    <a:pt x="56100" y="1082030"/>
                    <a:pt x="14406" y="363162"/>
                    <a:pt x="4342" y="131687"/>
                  </a:cubicBezTo>
                  <a:cubicBezTo>
                    <a:pt x="-5722" y="-99788"/>
                    <a:pt x="3623" y="20262"/>
                    <a:pt x="12969" y="14031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6763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Hybrid – Pacific Domain</a:t>
            </a:r>
            <a:br>
              <a:rPr lang="en-US" dirty="0" smtClean="0"/>
            </a:br>
            <a:r>
              <a:rPr lang="en-US" dirty="0" smtClean="0"/>
              <a:t>GOES-W with MODIS &amp; VIIRS (via PR)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7"/>
          <a:stretch/>
        </p:blipFill>
        <p:spPr>
          <a:xfrm>
            <a:off x="1981200" y="1523892"/>
            <a:ext cx="5181599" cy="5181708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908430" y="2587925"/>
            <a:ext cx="457200" cy="3114135"/>
          </a:xfrm>
          <a:custGeom>
            <a:avLst/>
            <a:gdLst>
              <a:gd name="connsiteX0" fmla="*/ 457200 w 457200"/>
              <a:gd name="connsiteY0" fmla="*/ 3114135 h 3114135"/>
              <a:gd name="connsiteX1" fmla="*/ 276045 w 457200"/>
              <a:gd name="connsiteY1" fmla="*/ 2078966 h 3114135"/>
              <a:gd name="connsiteX2" fmla="*/ 86264 w 457200"/>
              <a:gd name="connsiteY2" fmla="*/ 759124 h 3114135"/>
              <a:gd name="connsiteX3" fmla="*/ 0 w 457200"/>
              <a:gd name="connsiteY3" fmla="*/ 0 h 311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3114135">
                <a:moveTo>
                  <a:pt x="457200" y="3114135"/>
                </a:moveTo>
                <a:cubicBezTo>
                  <a:pt x="397534" y="2792801"/>
                  <a:pt x="337868" y="2471468"/>
                  <a:pt x="276045" y="2078966"/>
                </a:cubicBezTo>
                <a:cubicBezTo>
                  <a:pt x="214222" y="1686464"/>
                  <a:pt x="132271" y="1105618"/>
                  <a:pt x="86264" y="759124"/>
                </a:cubicBezTo>
                <a:cubicBezTo>
                  <a:pt x="40256" y="412630"/>
                  <a:pt x="20128" y="206315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364302" y="5693434"/>
            <a:ext cx="2001328" cy="60755"/>
          </a:xfrm>
          <a:custGeom>
            <a:avLst/>
            <a:gdLst>
              <a:gd name="connsiteX0" fmla="*/ 2001328 w 2001328"/>
              <a:gd name="connsiteY0" fmla="*/ 0 h 60755"/>
              <a:gd name="connsiteX1" fmla="*/ 500332 w 2001328"/>
              <a:gd name="connsiteY1" fmla="*/ 51758 h 60755"/>
              <a:gd name="connsiteX2" fmla="*/ 0 w 2001328"/>
              <a:gd name="connsiteY2" fmla="*/ 60385 h 6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1328" h="60755">
                <a:moveTo>
                  <a:pt x="2001328" y="0"/>
                </a:moveTo>
                <a:lnTo>
                  <a:pt x="500332" y="51758"/>
                </a:lnTo>
                <a:cubicBezTo>
                  <a:pt x="166778" y="61822"/>
                  <a:pt x="83389" y="61103"/>
                  <a:pt x="0" y="6038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363638" y="2622430"/>
            <a:ext cx="1000664" cy="3122762"/>
          </a:xfrm>
          <a:custGeom>
            <a:avLst/>
            <a:gdLst>
              <a:gd name="connsiteX0" fmla="*/ 1000664 w 1000664"/>
              <a:gd name="connsiteY0" fmla="*/ 3122762 h 3122762"/>
              <a:gd name="connsiteX1" fmla="*/ 836762 w 1000664"/>
              <a:gd name="connsiteY1" fmla="*/ 2303253 h 3122762"/>
              <a:gd name="connsiteX2" fmla="*/ 517585 w 1000664"/>
              <a:gd name="connsiteY2" fmla="*/ 1276710 h 3122762"/>
              <a:gd name="connsiteX3" fmla="*/ 0 w 1000664"/>
              <a:gd name="connsiteY3" fmla="*/ 0 h 3122762"/>
              <a:gd name="connsiteX4" fmla="*/ 0 w 1000664"/>
              <a:gd name="connsiteY4" fmla="*/ 0 h 312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64" h="3122762">
                <a:moveTo>
                  <a:pt x="1000664" y="3122762"/>
                </a:moveTo>
                <a:cubicBezTo>
                  <a:pt x="958969" y="2866845"/>
                  <a:pt x="917275" y="2610928"/>
                  <a:pt x="836762" y="2303253"/>
                </a:cubicBezTo>
                <a:cubicBezTo>
                  <a:pt x="756249" y="1995578"/>
                  <a:pt x="657045" y="1660585"/>
                  <a:pt x="517585" y="1276710"/>
                </a:cubicBezTo>
                <a:cubicBezTo>
                  <a:pt x="378125" y="892835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398143" y="2622430"/>
            <a:ext cx="2501661" cy="8627"/>
          </a:xfrm>
          <a:custGeom>
            <a:avLst/>
            <a:gdLst>
              <a:gd name="connsiteX0" fmla="*/ 0 w 2501661"/>
              <a:gd name="connsiteY0" fmla="*/ 8627 h 8627"/>
              <a:gd name="connsiteX1" fmla="*/ 2501661 w 2501661"/>
              <a:gd name="connsiteY1" fmla="*/ 0 h 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1661" h="8627">
                <a:moveTo>
                  <a:pt x="0" y="8627"/>
                </a:moveTo>
                <a:lnTo>
                  <a:pt x="2501661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3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028"/>
          <p:cNvSpPr>
            <a:spLocks noChangeArrowheads="1"/>
          </p:cNvSpPr>
          <p:nvPr/>
        </p:nvSpPr>
        <p:spPr bwMode="auto">
          <a:xfrm>
            <a:off x="0" y="13652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Transitioning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SNPP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/ VIIRS Observations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400" y="857071"/>
            <a:ext cx="3657600" cy="539132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04800" y="1025635"/>
            <a:ext cx="35052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VIIRS aboard </a:t>
            </a:r>
            <a:r>
              <a:rPr lang="en-US" sz="20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Soumi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 NPP</a:t>
            </a:r>
          </a:p>
          <a:p>
            <a:pPr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Key Features</a:t>
            </a:r>
            <a:endParaRPr lang="en-US" sz="2000" b="1" dirty="0">
              <a:solidFill>
                <a:schemeClr val="tx2">
                  <a:lumMod val="20000"/>
                  <a:lumOff val="80000"/>
                </a:schemeClr>
              </a:solidFill>
              <a:cs typeface="Tahoma" pitchFamily="34" charset="0"/>
            </a:endParaRP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Continues many capabilities of MODIS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Precursor to GOES-R ABI instrument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Superior data swath and limb resolution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New channels: Day-Night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Band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Missing Water Vapor band</a:t>
            </a:r>
            <a:endParaRPr lang="en-US" dirty="0">
              <a:solidFill>
                <a:schemeClr val="bg1">
                  <a:lumMod val="85000"/>
                </a:schemeClr>
              </a:solidFill>
              <a:cs typeface="Tahoma" pitchFamily="34" charset="0"/>
            </a:endParaRPr>
          </a:p>
          <a:p>
            <a:pPr marL="52388" indent="-277813"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Status</a:t>
            </a:r>
          </a:p>
          <a:p>
            <a:pPr marL="225425" lvl="1" indent="28416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Now have data access</a:t>
            </a:r>
          </a:p>
          <a:p>
            <a:pPr marL="225425" lvl="1" indent="28416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Preparing initial products</a:t>
            </a:r>
          </a:p>
          <a:p>
            <a:pPr marL="233363" indent="279400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Identifying evaluators</a:t>
            </a: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  <a:cs typeface="Tahom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3825" y="1828800"/>
            <a:ext cx="5057775" cy="25231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76200" dist="101600" dir="2700000" algn="tl" rotWithShape="0">
              <a:schemeClr val="tx2">
                <a:lumMod val="50000"/>
                <a:alpha val="40000"/>
              </a:scheme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114800" y="4648200"/>
            <a:ext cx="4684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 global true color composite.  Note no gaps</a:t>
            </a:r>
          </a:p>
          <a:p>
            <a:r>
              <a:rPr lang="en-US" dirty="0" smtClean="0"/>
              <a:t>between passes as would be seen in MODIS.</a:t>
            </a:r>
          </a:p>
          <a:p>
            <a:endParaRPr lang="en-US" dirty="0" smtClean="0"/>
          </a:p>
          <a:p>
            <a:r>
              <a:rPr lang="en-US" dirty="0" smtClean="0"/>
              <a:t>Each swath ~3000 km wide.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40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dirty="0" smtClean="0"/>
              <a:t>MODIS </a:t>
            </a:r>
            <a:r>
              <a:rPr lang="en-US" dirty="0" err="1" smtClean="0"/>
              <a:t>vs</a:t>
            </a:r>
            <a:r>
              <a:rPr lang="en-US" dirty="0" smtClean="0"/>
              <a:t> VIIRS</a:t>
            </a:r>
            <a:br>
              <a:rPr lang="en-US" dirty="0" smtClean="0"/>
            </a:br>
            <a:r>
              <a:rPr lang="en-US" dirty="0" smtClean="0"/>
              <a:t>swath width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7" t="15578" r="563" b="17052"/>
          <a:stretch/>
        </p:blipFill>
        <p:spPr bwMode="auto">
          <a:xfrm>
            <a:off x="281424" y="2165130"/>
            <a:ext cx="8581152" cy="367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5839485"/>
            <a:ext cx="25908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MODIS True Color Swath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86400" y="5839485"/>
            <a:ext cx="25908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VIIRS True Color Swath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24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028"/>
          <p:cNvSpPr>
            <a:spLocks noChangeArrowheads="1"/>
          </p:cNvSpPr>
          <p:nvPr/>
        </p:nvSpPr>
        <p:spPr bwMode="auto">
          <a:xfrm>
            <a:off x="457200" y="136525"/>
            <a:ext cx="8151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Unique VIIRS Features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419600" cy="44196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20111124.2028.NPP.VIIRS.true.West_Colorado_Area.HDF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419600" cy="44196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66799" y="762000"/>
            <a:ext cx="7086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VIIRS maintains spatial resolution at edge of swath.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457200" y="4800600"/>
            <a:ext cx="1219200" cy="6096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Near edge 1845 UTC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953000" y="4800600"/>
            <a:ext cx="1371600" cy="6096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Near nadir 2028 UTC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36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028"/>
          <p:cNvSpPr>
            <a:spLocks noChangeArrowheads="1"/>
          </p:cNvSpPr>
          <p:nvPr/>
        </p:nvSpPr>
        <p:spPr bwMode="auto">
          <a:xfrm>
            <a:off x="457200" y="136525"/>
            <a:ext cx="81518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VIIRS in the SPoRT Hybrid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762000"/>
            <a:ext cx="6248400" cy="5430758"/>
          </a:xfrm>
          <a:prstGeom prst="rect">
            <a:avLst/>
          </a:prstGeom>
          <a:noFill/>
          <a:effectLst>
            <a:outerShdw blurRad="76200" dist="101600" dir="2700000" algn="tl" rotWithShape="0">
              <a:schemeClr val="tx2">
                <a:lumMod val="75000"/>
                <a:alpha val="40000"/>
              </a:schemeClr>
            </a:outerShdw>
          </a:effectLst>
        </p:spPr>
      </p:pic>
      <p:cxnSp>
        <p:nvCxnSpPr>
          <p:cNvPr id="13" name="Straight Connector 12"/>
          <p:cNvCxnSpPr/>
          <p:nvPr/>
        </p:nvCxnSpPr>
        <p:spPr>
          <a:xfrm>
            <a:off x="1752600" y="2667000"/>
            <a:ext cx="3810000" cy="1524000"/>
          </a:xfrm>
          <a:prstGeom prst="line">
            <a:avLst/>
          </a:prstGeom>
          <a:ln w="50800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562600" y="1447800"/>
            <a:ext cx="1295400" cy="2743200"/>
          </a:xfrm>
          <a:prstGeom prst="line">
            <a:avLst/>
          </a:prstGeom>
          <a:ln w="50800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791200" y="5410200"/>
            <a:ext cx="914400" cy="4572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GOES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981200" y="2209800"/>
            <a:ext cx="914400" cy="4572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5262</TotalTime>
  <Words>446</Words>
  <Application>Microsoft Office PowerPoint</Application>
  <PresentationFormat>On-screen Show (4:3)</PresentationFormat>
  <Paragraphs>87</Paragraphs>
  <Slides>16</Slides>
  <Notes>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Current MODIS/GOES Hybrid</vt:lpstr>
      <vt:lpstr>New VIIRS/MODIS/GOES Hybrid</vt:lpstr>
      <vt:lpstr>Hybrid – Alaska Domain GOES-W with MODIS &amp; VIIRS (UAF/GINA)</vt:lpstr>
      <vt:lpstr>Hybrid – Pacific Domain GOES-W with MODIS &amp; VIIRS (via PR)</vt:lpstr>
      <vt:lpstr>PowerPoint Presentation</vt:lpstr>
      <vt:lpstr>MODIS vs VIIRS swath width</vt:lpstr>
      <vt:lpstr>PowerPoint Presentation</vt:lpstr>
      <vt:lpstr>PowerPoint Presentation</vt:lpstr>
      <vt:lpstr>Alaska Region Hybrid IR (Southeast) (GOES-only)</vt:lpstr>
      <vt:lpstr>Alaska Region Hybrid IR (Southeast) (GOES w/ VIIRS)</vt:lpstr>
      <vt:lpstr>PowerPoint Presentation</vt:lpstr>
      <vt:lpstr>PowerPoint Presentation</vt:lpstr>
      <vt:lpstr>PowerPoint Presentation</vt:lpstr>
      <vt:lpstr>Backup slides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R. Smith</dc:creator>
  <cp:lastModifiedBy>Matthew R. Smith</cp:lastModifiedBy>
  <cp:revision>21</cp:revision>
  <dcterms:created xsi:type="dcterms:W3CDTF">2012-09-09T20:02:23Z</dcterms:created>
  <dcterms:modified xsi:type="dcterms:W3CDTF">2012-09-13T16:52:18Z</dcterms:modified>
</cp:coreProperties>
</file>