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318" r:id="rId3"/>
    <p:sldId id="320" r:id="rId4"/>
    <p:sldId id="287" r:id="rId5"/>
    <p:sldId id="316" r:id="rId6"/>
    <p:sldId id="31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9B2"/>
    <a:srgbClr val="9FA220"/>
    <a:srgbClr val="7490B8"/>
    <a:srgbClr val="16D448"/>
    <a:srgbClr val="00FA71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62" autoAdjust="0"/>
  </p:normalViewPr>
  <p:slideViewPr>
    <p:cSldViewPr snapToObjects="1">
      <p:cViewPr>
        <p:scale>
          <a:sx n="80" d="100"/>
          <a:sy n="80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72DAF0-5951-410C-8E5F-56FD7AD81C17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84FDBD-9F9D-4F75-A619-4A84630A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06B2B-B938-4CD0-8BD3-903615ACE2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4A97-ECE4-472F-B1B8-7FE464050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4A97-ECE4-472F-B1B8-7FE464050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4A97-ECE4-472F-B1B8-7FE464050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4A97-ECE4-472F-B1B8-7FE464050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4A97-ECE4-472F-B1B8-7FE4640503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CF2E-FBFE-492F-84DB-335FD8F4C8A3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66BD-6FD8-4BC7-A275-79476E8F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A177-528F-4CC6-AEF5-19B78AF54A7A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108B-BDAF-4979-B695-7913BF9EB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6660-6C59-43FE-8EB4-CB2ABFB14A0D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14D7-A592-4648-941C-EC240B8D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A0B6-D7F0-4CEE-9132-32587F769687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2951-3243-4D81-906F-F60C443C7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0743-1619-40C9-AB1A-2966AE27442D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E9BC-3040-4E85-86DD-80E0D4AB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81C6-5D20-4173-97F7-B83AA66F286E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CD82-F078-4758-8DD4-29112B5EE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2464-D736-4C43-AE6A-6FC906306C62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F532-8FA4-4516-AFC1-82AD6965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A135-2CC0-4C99-9A36-22D168FC4C31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E436-C2F4-43FD-BF9E-B0BBA424B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DD6BD-318E-4F3D-9E09-323CB1CF365D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9F46-9FBB-45DE-9B6B-E80748A37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33E7-2959-4A5D-8515-6FB0CA864B66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52F2-01C6-459D-93D9-03F6D8DC0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7292-6890-406C-B04F-5ACADFAAC666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F0FB-F266-4F53-9EF9-97A560112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lobe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664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50B9AF-2D2D-4B62-8B76-CD419643135C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57ED07-9492-443B-9AFE-5B7838FA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22"/>
          <p:cNvGrpSpPr/>
          <p:nvPr/>
        </p:nvGrpSpPr>
        <p:grpSpPr>
          <a:xfrm>
            <a:off x="2064079" y="6096000"/>
            <a:ext cx="6945932" cy="685800"/>
            <a:chOff x="2140279" y="6096000"/>
            <a:chExt cx="6945932" cy="685800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140279" y="6245225"/>
              <a:ext cx="5784521" cy="460375"/>
              <a:chOff x="2286000" y="6245225"/>
              <a:chExt cx="5784521" cy="460375"/>
            </a:xfrm>
          </p:grpSpPr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>
                  <a:off x="2697480" y="5916168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>
                  <a:off x="2603123" y="6007608"/>
                  <a:ext cx="5604700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5"/>
                <p:cNvSpPr>
                  <a:spLocks noChangeShapeType="1"/>
                </p:cNvSpPr>
                <p:nvPr/>
              </p:nvSpPr>
              <p:spPr bwMode="auto">
                <a:xfrm>
                  <a:off x="2514600" y="6096000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2652680" y="6245225"/>
                <a:ext cx="518924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Transitioning unique NASA data and research technologies to operations</a:t>
                </a: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18" name="Picture 10" descr="S:\SPoRT Logo\NASA_L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 descr="sport_redblue_lg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245225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0" y="505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Calibri" pitchFamily="34" charset="0"/>
              </a:rPr>
              <a:t>SPoRT</a:t>
            </a:r>
            <a:r>
              <a:rPr lang="en-US" sz="4000" b="1" dirty="0" smtClean="0">
                <a:latin typeface="Calibri" pitchFamily="34" charset="0"/>
              </a:rPr>
              <a:t> Total Lightning Activities and Updates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29144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Geoffrey </a:t>
            </a:r>
            <a:r>
              <a:rPr lang="en-US" sz="2400" dirty="0" err="1" smtClean="0">
                <a:latin typeface="Calibri" pitchFamily="34" charset="0"/>
              </a:rPr>
              <a:t>Stano</a:t>
            </a:r>
            <a:endParaRPr lang="en-US" sz="2400" dirty="0" smtClean="0">
              <a:latin typeface="Calibri" pitchFamily="34" charset="0"/>
            </a:endParaRPr>
          </a:p>
          <a:p>
            <a:pPr algn="ctr"/>
            <a:endParaRPr lang="en-US" sz="2400" dirty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NASA </a:t>
            </a:r>
            <a:r>
              <a:rPr lang="en-US" sz="2400" dirty="0" err="1" smtClean="0">
                <a:latin typeface="Calibri" pitchFamily="34" charset="0"/>
              </a:rPr>
              <a:t>SPoRT</a:t>
            </a:r>
            <a:r>
              <a:rPr lang="en-US" sz="2400" dirty="0" smtClean="0">
                <a:latin typeface="Calibri" pitchFamily="34" charset="0"/>
              </a:rPr>
              <a:t> / ENSCO, Inc.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2014 </a:t>
            </a:r>
            <a:r>
              <a:rPr lang="en-US" sz="1600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SPoRT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 Partners Virtual Workshop</a:t>
            </a:r>
            <a:endParaRPr lang="en-US" sz="1600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13 </a:t>
            </a:r>
            <a:r>
              <a:rPr lang="en-US" sz="1600" dirty="0" smtClean="0">
                <a:solidFill>
                  <a:srgbClr val="404040"/>
                </a:solidFill>
                <a:latin typeface="Calibri" panose="020F0502020204030204" pitchFamily="34" charset="0"/>
              </a:rPr>
              <a:t>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sport_redblue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5225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457200" y="136525"/>
            <a:ext cx="8151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SPoRT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 and Total Lightning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13" name="Picture 12" descr="ma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066800"/>
            <a:ext cx="7092568" cy="4608060"/>
          </a:xfrm>
          <a:prstGeom prst="round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sp>
        <p:nvSpPr>
          <p:cNvPr id="14" name="Oval 13"/>
          <p:cNvSpPr/>
          <p:nvPr/>
        </p:nvSpPr>
        <p:spPr>
          <a:xfrm>
            <a:off x="2715640" y="3855720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19144" y="3617976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90744" y="3691128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58968" y="39624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42888" y="2776728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01968" y="30480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20968" y="4648200"/>
            <a:ext cx="609600" cy="6096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9568" y="48768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92168" y="48768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453768" y="2743200"/>
            <a:ext cx="609600" cy="6096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39368" y="1295400"/>
            <a:ext cx="4191000" cy="12192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1768" y="1828800"/>
            <a:ext cx="228600" cy="228600"/>
          </a:xfrm>
          <a:prstGeom prst="ellipse">
            <a:avLst/>
          </a:prstGeom>
          <a:solidFill>
            <a:srgbClr val="0070C0">
              <a:alpha val="49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1768" y="1423416"/>
            <a:ext cx="228600" cy="228600"/>
          </a:xfrm>
          <a:prstGeom prst="ellipse">
            <a:avLst/>
          </a:prstGeom>
          <a:solidFill>
            <a:srgbClr val="EDF216">
              <a:alpha val="34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7488" y="220037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434968" y="3124200"/>
            <a:ext cx="990600" cy="381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44368" y="4605528"/>
            <a:ext cx="1066800" cy="381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Texas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9368" y="2667000"/>
            <a:ext cx="838200" cy="762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Dugway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Proving Ground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96568" y="3657600"/>
            <a:ext cx="9906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Langmuir Laboratory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53768" y="4572000"/>
            <a:ext cx="762000" cy="5334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Sands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16518" y="5200162"/>
            <a:ext cx="838200" cy="381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254368" y="4038600"/>
            <a:ext cx="914400" cy="6858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Kennedy Space Center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77968" y="3124200"/>
            <a:ext cx="990600" cy="4572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Alabama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644768" y="2209800"/>
            <a:ext cx="1447800" cy="381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D.C. 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8968" y="41910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8968" y="37338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63768" y="36576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54368" y="32766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54368" y="28194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025768" y="27432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187568" y="3886200"/>
            <a:ext cx="533400" cy="5334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644768" y="3581400"/>
            <a:ext cx="762000" cy="381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8280" y="1322546"/>
            <a:ext cx="245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SPoRT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Collaborations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78280" y="1715738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Other existing or planned networks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0624" y="2080974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WFOs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SPoRT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supports</a:t>
            </a:r>
          </a:p>
        </p:txBody>
      </p:sp>
      <p:sp>
        <p:nvSpPr>
          <p:cNvPr id="59" name="Oval 58"/>
          <p:cNvSpPr/>
          <p:nvPr/>
        </p:nvSpPr>
        <p:spPr>
          <a:xfrm>
            <a:off x="2291968" y="2667000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20568" y="31242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596768" y="2743200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3053968" y="2667000"/>
            <a:ext cx="914400" cy="381000"/>
          </a:xfrm>
          <a:prstGeom prst="roundRect">
            <a:avLst/>
          </a:prstGeom>
          <a:solidFill>
            <a:srgbClr val="18335E"/>
          </a:solidFill>
          <a:ln>
            <a:solidFill>
              <a:srgbClr val="2C5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20896" y="4605528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08100" y="3931920"/>
            <a:ext cx="609600" cy="609600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031900" y="3600391"/>
            <a:ext cx="685800" cy="685800"/>
          </a:xfrm>
          <a:prstGeom prst="ellipse">
            <a:avLst/>
          </a:prstGeom>
          <a:solidFill>
            <a:srgbClr val="EDF216">
              <a:alpha val="10000"/>
            </a:srgbClr>
          </a:solidFill>
          <a:ln w="38100">
            <a:solidFill>
              <a:srgbClr val="EDF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98600" y="3867091"/>
            <a:ext cx="152400" cy="152400"/>
          </a:xfrm>
          <a:prstGeom prst="ellipse">
            <a:avLst/>
          </a:prstGeom>
          <a:solidFill>
            <a:srgbClr val="E22222">
              <a:alpha val="49000"/>
            </a:srgbClr>
          </a:solidFill>
          <a:ln>
            <a:solidFill>
              <a:srgbClr val="A6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315200" y="1549837"/>
            <a:ext cx="18287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Supporting real-time use since 2003</a:t>
            </a:r>
          </a:p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Working with several data providers</a:t>
            </a:r>
          </a:p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Core </a:t>
            </a:r>
            <a:r>
              <a:rPr lang="en-US" sz="2000" dirty="0" err="1" smtClean="0">
                <a:latin typeface="+mj-lt"/>
              </a:rPr>
              <a:t>SPoRT</a:t>
            </a:r>
            <a:r>
              <a:rPr lang="en-US" sz="2000" dirty="0" smtClean="0">
                <a:latin typeface="+mj-lt"/>
              </a:rPr>
              <a:t> activity with the GOES-R Proving </a:t>
            </a:r>
            <a:r>
              <a:rPr lang="en-US" sz="2000" dirty="0" smtClean="0">
                <a:latin typeface="+mj-lt"/>
              </a:rPr>
              <a:t>Ground</a:t>
            </a:r>
            <a:endParaRPr lang="en-US" sz="2000" dirty="0" smtClean="0">
              <a:latin typeface="+mj-lt"/>
            </a:endParaRPr>
          </a:p>
        </p:txBody>
      </p:sp>
      <p:grpSp>
        <p:nvGrpSpPr>
          <p:cNvPr id="76" name="Group 22"/>
          <p:cNvGrpSpPr/>
          <p:nvPr/>
        </p:nvGrpSpPr>
        <p:grpSpPr>
          <a:xfrm>
            <a:off x="2064079" y="6096000"/>
            <a:ext cx="6945932" cy="685800"/>
            <a:chOff x="2140279" y="6096000"/>
            <a:chExt cx="6945932" cy="685800"/>
          </a:xfrm>
        </p:grpSpPr>
        <p:grpSp>
          <p:nvGrpSpPr>
            <p:cNvPr id="77" name="Group 13"/>
            <p:cNvGrpSpPr>
              <a:grpSpLocks/>
            </p:cNvGrpSpPr>
            <p:nvPr/>
          </p:nvGrpSpPr>
          <p:grpSpPr bwMode="auto">
            <a:xfrm>
              <a:off x="2140279" y="6245225"/>
              <a:ext cx="5784521" cy="460375"/>
              <a:chOff x="2286000" y="6245225"/>
              <a:chExt cx="5784521" cy="460375"/>
            </a:xfrm>
          </p:grpSpPr>
          <p:grpSp>
            <p:nvGrpSpPr>
              <p:cNvPr id="79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81" name="Line 13"/>
                <p:cNvSpPr>
                  <a:spLocks noChangeShapeType="1"/>
                </p:cNvSpPr>
                <p:nvPr/>
              </p:nvSpPr>
              <p:spPr bwMode="auto">
                <a:xfrm>
                  <a:off x="2697480" y="5916168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4"/>
                <p:cNvSpPr>
                  <a:spLocks noChangeShapeType="1"/>
                </p:cNvSpPr>
                <p:nvPr/>
              </p:nvSpPr>
              <p:spPr bwMode="auto">
                <a:xfrm>
                  <a:off x="2603123" y="6007608"/>
                  <a:ext cx="5604700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"/>
                <p:cNvSpPr>
                  <a:spLocks noChangeShapeType="1"/>
                </p:cNvSpPr>
                <p:nvPr/>
              </p:nvSpPr>
              <p:spPr bwMode="auto">
                <a:xfrm>
                  <a:off x="2514600" y="6096000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Text Box 16"/>
              <p:cNvSpPr txBox="1">
                <a:spLocks noChangeArrowheads="1"/>
              </p:cNvSpPr>
              <p:nvPr/>
            </p:nvSpPr>
            <p:spPr bwMode="auto">
              <a:xfrm>
                <a:off x="2652680" y="6245225"/>
                <a:ext cx="518924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Transitioning unique NASA data and research technologies to operations</a:t>
                </a: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78" name="Picture 10" descr="S:\SPoRT Logo\NASA_L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315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28"/>
          <p:cNvSpPr>
            <a:spLocks noChangeArrowheads="1"/>
          </p:cNvSpPr>
          <p:nvPr/>
        </p:nvSpPr>
        <p:spPr bwMode="auto">
          <a:xfrm>
            <a:off x="0" y="136525"/>
            <a:ext cx="914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AWIPS II Availability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143000"/>
            <a:ext cx="441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Successful transition in 2011 to Huntsville 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Houston and SMG followed shortly thereafter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WFO Boulder successful yesterday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err="1" smtClean="0"/>
              <a:t>SPoRT</a:t>
            </a:r>
            <a:r>
              <a:rPr lang="en-US" sz="2000" dirty="0" smtClean="0"/>
              <a:t> working to baseline the plug-in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Discussing with NOAA on using plug-in to support Earth Networks data visualization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Will provide greater flexibility than current AWIPS I display</a:t>
            </a:r>
            <a:endParaRPr lang="en-US" sz="2000" dirty="0" smtClean="0"/>
          </a:p>
        </p:txBody>
      </p:sp>
      <p:pic>
        <p:nvPicPr>
          <p:cNvPr id="9" name="Picture 7" descr="C:\Users\gstano\Desktop\More_Documents\Liason\Training\Trending_Tool\track_training\more_tracks\third_tr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9" y="990600"/>
            <a:ext cx="4421315" cy="27633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01600" dist="76200" dir="2700000" algn="tl" rotWithShape="0">
              <a:schemeClr val="tx2">
                <a:lumMod val="75000"/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port_redblue_lg_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45225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4" descr="C:\Users\gstano\Desktop\NextMove\PGLM_EJOM\AWIPSII_imagery\tornadic_event\4panel_02mar12_1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267200" cy="2667000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  <a:effectLst>
            <a:outerShdw blurRad="76200" dist="76200" dir="2700000" algn="tl" rotWithShape="0">
              <a:srgbClr val="2C5DAC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372600" y="1380372"/>
            <a:ext cx="35052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National Centers using the PGLM mosaic product</a:t>
            </a:r>
          </a:p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Merges all available LMAs into a single product</a:t>
            </a:r>
          </a:p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Includes range rings and network status bars</a:t>
            </a:r>
          </a:p>
          <a:p>
            <a:pPr marL="173038" lvl="1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Demonstrating the demo product for the Geostationary Lightning Mapper as part of the GOES-R Proving Ground</a:t>
            </a:r>
            <a:endParaRPr lang="en-US" sz="2000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64079" y="6096000"/>
            <a:ext cx="6945932" cy="685800"/>
            <a:chOff x="2140279" y="6096000"/>
            <a:chExt cx="6945932" cy="685800"/>
          </a:xfrm>
        </p:grpSpPr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2140279" y="6245225"/>
              <a:ext cx="5784521" cy="460375"/>
              <a:chOff x="2286000" y="6245225"/>
              <a:chExt cx="5784521" cy="460375"/>
            </a:xfrm>
          </p:grpSpPr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28" name="Line 13"/>
                <p:cNvSpPr>
                  <a:spLocks noChangeShapeType="1"/>
                </p:cNvSpPr>
                <p:nvPr/>
              </p:nvSpPr>
              <p:spPr bwMode="auto">
                <a:xfrm>
                  <a:off x="2697480" y="5916168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4"/>
                <p:cNvSpPr>
                  <a:spLocks noChangeShapeType="1"/>
                </p:cNvSpPr>
                <p:nvPr/>
              </p:nvSpPr>
              <p:spPr bwMode="auto">
                <a:xfrm>
                  <a:off x="2603123" y="6007608"/>
                  <a:ext cx="5604700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5"/>
                <p:cNvSpPr>
                  <a:spLocks noChangeShapeType="1"/>
                </p:cNvSpPr>
                <p:nvPr/>
              </p:nvSpPr>
              <p:spPr bwMode="auto">
                <a:xfrm>
                  <a:off x="2514600" y="6096000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2652680" y="6245225"/>
                <a:ext cx="518924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Transitioning unique NASA data and research technologies to operations</a:t>
                </a: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25" name="Picture 10" descr="S:\SPoRT Logo\NASA_L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23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sport_redblue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5225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457200" y="136525"/>
            <a:ext cx="8151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Shifting from Sources to Flashes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0" y="979488"/>
            <a:ext cx="3014559" cy="2525712"/>
          </a:xfrm>
          <a:prstGeom prst="rect">
            <a:avLst/>
          </a:prstGeom>
          <a:effectLst>
            <a:outerShdw blurRad="101600" dist="76200" dir="8100000" algn="tr" rotWithShape="0">
              <a:schemeClr val="tx2">
                <a:lumMod val="75000"/>
                <a:alpha val="80000"/>
              </a:schemeClr>
            </a:outerShdw>
          </a:effectLst>
        </p:spPr>
      </p:pic>
      <p:pic>
        <p:nvPicPr>
          <p:cNvPr id="23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" y="3657600"/>
            <a:ext cx="3001296" cy="2514600"/>
          </a:xfrm>
          <a:prstGeom prst="rect">
            <a:avLst/>
          </a:prstGeom>
          <a:effectLst>
            <a:outerShdw blurRad="101600" dist="76200" dir="8100000" algn="tr" rotWithShape="0">
              <a:schemeClr val="tx2">
                <a:lumMod val="75000"/>
                <a:alpha val="80000"/>
              </a:scheme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038600" y="1546860"/>
            <a:ext cx="480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Flashes are used in scientific literature (e.g., lightning jump)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Now have capability to reassemble sources into flashes in real-time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Flashes are “normalized” and have less issues with detection efficiency, particularly at range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Flashes more intuitive than sources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Evaluating with WFO Huntsville the effort needed to shift from source density to flash extent density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74926" y="1219200"/>
            <a:ext cx="174919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Source Density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~200 sources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003" y="3925669"/>
            <a:ext cx="157607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Flash Density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~55 sources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2" name="Group 22"/>
          <p:cNvGrpSpPr/>
          <p:nvPr/>
        </p:nvGrpSpPr>
        <p:grpSpPr>
          <a:xfrm>
            <a:off x="2064079" y="6096000"/>
            <a:ext cx="6945932" cy="685800"/>
            <a:chOff x="2140279" y="6096000"/>
            <a:chExt cx="6945932" cy="685800"/>
          </a:xfrm>
        </p:grpSpPr>
        <p:grpSp>
          <p:nvGrpSpPr>
            <p:cNvPr id="33" name="Group 13"/>
            <p:cNvGrpSpPr>
              <a:grpSpLocks/>
            </p:cNvGrpSpPr>
            <p:nvPr/>
          </p:nvGrpSpPr>
          <p:grpSpPr bwMode="auto">
            <a:xfrm>
              <a:off x="2140279" y="6245225"/>
              <a:ext cx="5784521" cy="460375"/>
              <a:chOff x="2286000" y="6245225"/>
              <a:chExt cx="5784521" cy="460375"/>
            </a:xfrm>
          </p:grpSpPr>
          <p:grpSp>
            <p:nvGrpSpPr>
              <p:cNvPr id="35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37" name="Line 13"/>
                <p:cNvSpPr>
                  <a:spLocks noChangeShapeType="1"/>
                </p:cNvSpPr>
                <p:nvPr/>
              </p:nvSpPr>
              <p:spPr bwMode="auto">
                <a:xfrm>
                  <a:off x="2697480" y="5916168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4"/>
                <p:cNvSpPr>
                  <a:spLocks noChangeShapeType="1"/>
                </p:cNvSpPr>
                <p:nvPr/>
              </p:nvSpPr>
              <p:spPr bwMode="auto">
                <a:xfrm>
                  <a:off x="2603123" y="6007608"/>
                  <a:ext cx="5604700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5"/>
                <p:cNvSpPr>
                  <a:spLocks noChangeShapeType="1"/>
                </p:cNvSpPr>
                <p:nvPr/>
              </p:nvSpPr>
              <p:spPr bwMode="auto">
                <a:xfrm>
                  <a:off x="2514600" y="6096000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2652680" y="6245225"/>
                <a:ext cx="518924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Transitioning unique NASA data and research technologies to operations</a:t>
                </a: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34" name="Picture 10" descr="S:\SPoRT Logo\NASA_L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75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sport_redblue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5225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457200" y="136525"/>
            <a:ext cx="8151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Another Product Concept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219200"/>
            <a:ext cx="7924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Based on conversations with WFO Melbourne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Interest in keeping 1 min time resolution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Issue is that 1 min data can look </a:t>
            </a:r>
            <a:r>
              <a:rPr lang="en-US" sz="2000" dirty="0" err="1" smtClean="0"/>
              <a:t>noisey</a:t>
            </a:r>
            <a:endParaRPr lang="en-US" sz="2000" dirty="0" smtClean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Concept based on the previous 30 min maximum density product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30 min max density displayed the largest value for each grid box over the past 30 min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Instead will use a 2 min summation updating every minute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Use the current observation with the previous observation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Need to evaluate if this provides the same level of information as other products</a:t>
            </a:r>
            <a:endParaRPr lang="en-US" sz="2000" dirty="0" smtClean="0"/>
          </a:p>
        </p:txBody>
      </p:sp>
      <p:grpSp>
        <p:nvGrpSpPr>
          <p:cNvPr id="14" name="Group 22"/>
          <p:cNvGrpSpPr/>
          <p:nvPr/>
        </p:nvGrpSpPr>
        <p:grpSpPr>
          <a:xfrm>
            <a:off x="2064079" y="6096000"/>
            <a:ext cx="6945932" cy="685800"/>
            <a:chOff x="2140279" y="6096000"/>
            <a:chExt cx="6945932" cy="685800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2140279" y="6245225"/>
              <a:ext cx="5784521" cy="460375"/>
              <a:chOff x="2286000" y="6245225"/>
              <a:chExt cx="5784521" cy="460375"/>
            </a:xfrm>
          </p:grpSpPr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2697480" y="5916168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>
                  <a:off x="2603123" y="6007608"/>
                  <a:ext cx="5604700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5"/>
                <p:cNvSpPr>
                  <a:spLocks noChangeShapeType="1"/>
                </p:cNvSpPr>
                <p:nvPr/>
              </p:nvSpPr>
              <p:spPr bwMode="auto">
                <a:xfrm>
                  <a:off x="2514600" y="6096000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2652680" y="6245225"/>
                <a:ext cx="518924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Transitioning unique NASA data and research technologies to operations</a:t>
                </a: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18" name="Picture 10" descr="S:\SPoRT Logo\NASA_L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45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sport_redblue_lg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5225"/>
            <a:ext cx="1676400" cy="4498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028"/>
          <p:cNvSpPr>
            <a:spLocks noChangeArrowheads="1"/>
          </p:cNvSpPr>
          <p:nvPr/>
        </p:nvSpPr>
        <p:spPr bwMode="auto">
          <a:xfrm>
            <a:off x="457200" y="136525"/>
            <a:ext cx="8151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Total Lightning in N-AWIPS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0" name="Picture 2" descr="http://nasasport.files.wordpress.com/2013/08/new_pglm_mosai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5267738" cy="457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101600" dist="76200" dir="2700000" algn="tl" rotWithShape="0">
              <a:schemeClr val="tx2">
                <a:lumMod val="75000"/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38800" y="1546860"/>
            <a:ext cx="350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National Centers using the PGLM mosaic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Merges all available LMAs into one product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Includes range rings and network status bars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Demonstrates the demo product for the Geostationary Lightning Mapper as part of the GOES-R Proving Ground</a:t>
            </a:r>
            <a:endParaRPr lang="en-US" sz="2000" dirty="0" smtClean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1371600" y="2502932"/>
            <a:ext cx="1006274" cy="240268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2"/>
          </p:cNvCxnSpPr>
          <p:nvPr/>
        </p:nvCxnSpPr>
        <p:spPr>
          <a:xfrm flipH="1">
            <a:off x="2152602" y="2502932"/>
            <a:ext cx="225272" cy="621268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2"/>
          </p:cNvCxnSpPr>
          <p:nvPr/>
        </p:nvCxnSpPr>
        <p:spPr>
          <a:xfrm>
            <a:off x="2377874" y="2502932"/>
            <a:ext cx="974926" cy="697468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6400" y="2133600"/>
            <a:ext cx="140294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Range Ring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4" name="Straight Arrow Connector 33"/>
          <p:cNvCxnSpPr>
            <a:stCxn id="37" idx="1"/>
          </p:cNvCxnSpPr>
          <p:nvPr/>
        </p:nvCxnSpPr>
        <p:spPr>
          <a:xfrm flipH="1">
            <a:off x="2514600" y="4451866"/>
            <a:ext cx="984900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0"/>
          </p:cNvCxnSpPr>
          <p:nvPr/>
        </p:nvCxnSpPr>
        <p:spPr>
          <a:xfrm flipH="1" flipV="1">
            <a:off x="3691426" y="4038600"/>
            <a:ext cx="496724" cy="22860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7" idx="0"/>
          </p:cNvCxnSpPr>
          <p:nvPr/>
        </p:nvCxnSpPr>
        <p:spPr>
          <a:xfrm flipV="1">
            <a:off x="4188150" y="3516630"/>
            <a:ext cx="536250" cy="75057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99500" y="4267200"/>
            <a:ext cx="13773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Status Bars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2" name="Group 22"/>
          <p:cNvGrpSpPr/>
          <p:nvPr/>
        </p:nvGrpSpPr>
        <p:grpSpPr>
          <a:xfrm>
            <a:off x="2064079" y="6096000"/>
            <a:ext cx="6945932" cy="685800"/>
            <a:chOff x="2140279" y="6096000"/>
            <a:chExt cx="6945932" cy="685800"/>
          </a:xfrm>
        </p:grpSpPr>
        <p:grpSp>
          <p:nvGrpSpPr>
            <p:cNvPr id="43" name="Group 13"/>
            <p:cNvGrpSpPr>
              <a:grpSpLocks/>
            </p:cNvGrpSpPr>
            <p:nvPr/>
          </p:nvGrpSpPr>
          <p:grpSpPr bwMode="auto">
            <a:xfrm>
              <a:off x="2140279" y="6245225"/>
              <a:ext cx="5784521" cy="460375"/>
              <a:chOff x="2286000" y="6245225"/>
              <a:chExt cx="5784521" cy="460375"/>
            </a:xfrm>
          </p:grpSpPr>
          <p:grpSp>
            <p:nvGrpSpPr>
              <p:cNvPr id="45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47" name="Line 13"/>
                <p:cNvSpPr>
                  <a:spLocks noChangeShapeType="1"/>
                </p:cNvSpPr>
                <p:nvPr/>
              </p:nvSpPr>
              <p:spPr bwMode="auto">
                <a:xfrm>
                  <a:off x="2697480" y="5916168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4"/>
                <p:cNvSpPr>
                  <a:spLocks noChangeShapeType="1"/>
                </p:cNvSpPr>
                <p:nvPr/>
              </p:nvSpPr>
              <p:spPr bwMode="auto">
                <a:xfrm>
                  <a:off x="2603123" y="6007608"/>
                  <a:ext cx="5604700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5"/>
                <p:cNvSpPr>
                  <a:spLocks noChangeShapeType="1"/>
                </p:cNvSpPr>
                <p:nvPr/>
              </p:nvSpPr>
              <p:spPr bwMode="auto">
                <a:xfrm>
                  <a:off x="2514600" y="6096000"/>
                  <a:ext cx="5601641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2652680" y="6245225"/>
                <a:ext cx="518924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Transitioning unique NASA data and research technologies to operations</a:t>
                </a:r>
                <a:endParaRPr lang="en-US" sz="1300" b="1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44" name="Picture 10" descr="S:\SPoRT Logo\NASA_L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030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8642</TotalTime>
  <Words>422</Words>
  <Application>Microsoft Office PowerPoint</Application>
  <PresentationFormat>On-screen Show (4:3)</PresentationFormat>
  <Paragraphs>73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SPoRT Fire and Smoke Detection Work in AWIPS II</dc:title>
  <dc:creator>Kevin M. McGrath</dc:creator>
  <cp:lastModifiedBy>Stano, Geoffrey T. (MSFC-ZP11)[ENSCO INC]</cp:lastModifiedBy>
  <cp:revision>501</cp:revision>
  <dcterms:created xsi:type="dcterms:W3CDTF">2010-01-06T20:21:41Z</dcterms:created>
  <dcterms:modified xsi:type="dcterms:W3CDTF">2014-02-13T02:07:09Z</dcterms:modified>
</cp:coreProperties>
</file>