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3" r:id="rId1"/>
  </p:sldMasterIdLst>
  <p:notesMasterIdLst>
    <p:notesMasterId r:id="rId24"/>
  </p:notesMasterIdLst>
  <p:sldIdLst>
    <p:sldId id="256" r:id="rId2"/>
    <p:sldId id="257" r:id="rId3"/>
    <p:sldId id="278" r:id="rId4"/>
    <p:sldId id="261" r:id="rId5"/>
    <p:sldId id="260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8143-0D1D-2D46-91BB-A38370449363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56F4B-6E4A-8748-B060-350B056A6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6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a quantitative approach based on research results has not been used yet in South Florida.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56F4B-6E4A-8748-B060-350B056A62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a quantitative approach based on research results has not been used yet in South Florida.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56F4B-6E4A-8748-B060-350B056A62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METARs from KOBE, KHST, and KTMB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56F4B-6E4A-8748-B060-350B056A62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the contribution,</a:t>
            </a:r>
            <a:r>
              <a:rPr lang="en-US" baseline="0" dirty="0" smtClean="0"/>
              <a:t> the thicker the clouds, the more water located, and the warmer </a:t>
            </a:r>
            <a:r>
              <a:rPr lang="en-US" baseline="0" smtClean="0"/>
              <a:t>the surface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56F4B-6E4A-8748-B060-350B056A62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56F4B-6E4A-8748-B060-350B056A62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11A52D-57E1-6F47-A597-EFA5031DAEB9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EB6999-E34E-F046-B6A8-6C5E09DDD3F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lossary.ametsoc.org/wiki/Fog" TargetMode="External"/><Relationship Id="rId2" Type="http://schemas.openxmlformats.org/officeDocument/2006/relationships/hyperlink" Target="http://weather.msfc.nasa.gov/sport/jpsspg/rgb.html#ntmicr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ather.msfc.nasa.gov/sport/training/MODIS_fog_training/player.html" TargetMode="External"/><Relationship Id="rId4" Type="http://schemas.openxmlformats.org/officeDocument/2006/relationships/hyperlink" Target="http://weather.msfc.nasa.gov/sport/train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b.xx.fbcdn.net/hphotos-ash3/t1/1904042_616960291692558_13620798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385" y="2562751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Validation of a Modified Fog Algorithm at WFO Miami using NASA </a:t>
            </a:r>
            <a:r>
              <a:rPr lang="en-US" b="1" dirty="0" err="1">
                <a:solidFill>
                  <a:schemeClr val="bg1"/>
                </a:solidFill>
              </a:rPr>
              <a:t>SPoRT</a:t>
            </a:r>
            <a:r>
              <a:rPr lang="en-US" b="1" dirty="0">
                <a:solidFill>
                  <a:schemeClr val="bg1"/>
                </a:solidFill>
              </a:rPr>
              <a:t> Satellite Imagery and Surface Observations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385" y="4555866"/>
            <a:ext cx="7406640" cy="17526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mtClean="0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b="1" smtClean="0">
                <a:solidFill>
                  <a:srgbClr val="FFFF00"/>
                </a:solidFill>
              </a:rPr>
              <a:t>Alannah </a:t>
            </a:r>
            <a:r>
              <a:rPr lang="en-US" b="1" dirty="0">
                <a:solidFill>
                  <a:srgbClr val="FFFF00"/>
                </a:solidFill>
              </a:rPr>
              <a:t>Irwin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Florida International University, Miami FL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pPr algn="ctr"/>
            <a:r>
              <a:rPr lang="en-US" b="1" err="1">
                <a:solidFill>
                  <a:srgbClr val="FFFF00"/>
                </a:solidFill>
              </a:rPr>
              <a:t>Jeral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 smtClean="0">
                <a:solidFill>
                  <a:srgbClr val="FFFF00"/>
                </a:solidFill>
              </a:rPr>
              <a:t>Estupiñán and Andrew Kennedy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NOAA/National Weather Service, Miami, FL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5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1 – 2013DEC17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932"/>
            <a:ext cx="4618506" cy="356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68" y="1313584"/>
            <a:ext cx="4640939" cy="3598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193" y="5524500"/>
            <a:ext cx="9144000" cy="5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62" y="167718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Case 1 – 2013DEC17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72" y="1576634"/>
            <a:ext cx="4793086" cy="3985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634"/>
            <a:ext cx="4609968" cy="398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331" y="5537200"/>
            <a:ext cx="30099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322" y="5588640"/>
            <a:ext cx="2628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978" y="0"/>
            <a:ext cx="7498080" cy="912149"/>
          </a:xfrm>
        </p:spPr>
        <p:txBody>
          <a:bodyPr/>
          <a:lstStyle/>
          <a:p>
            <a:pPr algn="ctr"/>
            <a:r>
              <a:rPr lang="en-US" dirty="0" smtClean="0"/>
              <a:t>Case 2 – 2014JAN14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64"/>
            <a:ext cx="5000726" cy="377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91" y="1047965"/>
            <a:ext cx="5033409" cy="379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504" y="5461136"/>
            <a:ext cx="5803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– 2014JAN14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60" y="1257113"/>
            <a:ext cx="4643134" cy="3861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351" y="1257113"/>
            <a:ext cx="4482811" cy="3861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026" y="5131073"/>
            <a:ext cx="2628900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5118245"/>
            <a:ext cx="3009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3 – 2013DEC24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671180" cy="363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358" y="1417639"/>
            <a:ext cx="4681642" cy="363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0" y="5728092"/>
            <a:ext cx="54229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5463088"/>
            <a:ext cx="584200" cy="6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3 – 2014DEC24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55" y="1282768"/>
            <a:ext cx="4636245" cy="391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768"/>
            <a:ext cx="4595760" cy="391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5194163"/>
            <a:ext cx="3009900" cy="7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89" y="5208039"/>
            <a:ext cx="2628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4635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Case 3 is Considered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586" y="1289359"/>
            <a:ext cx="5284664" cy="57017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models forecast ground obscuration at three METAR stations</a:t>
            </a:r>
          </a:p>
          <a:p>
            <a:r>
              <a:rPr lang="en-US" dirty="0" smtClean="0"/>
              <a:t>Fog also reported at Naples Municipal (KAPF) and SW FL International Airport (KRSW)</a:t>
            </a:r>
          </a:p>
          <a:p>
            <a:r>
              <a:rPr lang="en-US" dirty="0" smtClean="0"/>
              <a:t>Mist reported at Ft. Myers (KFMY) and Hollywood (KHWO)</a:t>
            </a:r>
          </a:p>
          <a:p>
            <a:r>
              <a:rPr lang="en-US" dirty="0" smtClean="0"/>
              <a:t>Ensemble models were most accurate</a:t>
            </a:r>
          </a:p>
          <a:p>
            <a:r>
              <a:rPr lang="en-US" dirty="0" smtClean="0"/>
              <a:t>Dense fog advisories issued </a:t>
            </a:r>
          </a:p>
          <a:p>
            <a:r>
              <a:rPr lang="en-US" dirty="0" smtClean="0"/>
              <a:t>NASA </a:t>
            </a:r>
            <a:r>
              <a:rPr lang="en-US" dirty="0" err="1" smtClean="0"/>
              <a:t>SPoRT</a:t>
            </a:r>
            <a:r>
              <a:rPr lang="en-US" dirty="0" smtClean="0"/>
              <a:t> imagery verifies fog formation forecast by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984"/>
            <a:ext cx="3982586" cy="4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4 – 2014JAN18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856756"/>
            <a:ext cx="365760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68" y="1417638"/>
            <a:ext cx="5403661" cy="432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0" y="5778667"/>
            <a:ext cx="656506" cy="6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4 – 2014JAN18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163" y="1417638"/>
            <a:ext cx="4704837" cy="3912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9"/>
            <a:ext cx="4595759" cy="39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4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Case 4 is Considered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models for the fog algorithm did not forecast any fog for this day</a:t>
            </a:r>
          </a:p>
          <a:p>
            <a:r>
              <a:rPr lang="en-US" dirty="0" smtClean="0"/>
              <a:t>NASA </a:t>
            </a:r>
            <a:r>
              <a:rPr lang="en-US" dirty="0" err="1" smtClean="0"/>
              <a:t>SPoRT</a:t>
            </a:r>
            <a:r>
              <a:rPr lang="en-US" dirty="0"/>
              <a:t> </a:t>
            </a:r>
            <a:r>
              <a:rPr lang="en-US" dirty="0" smtClean="0"/>
              <a:t>confirms this by showing no fog in the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The purpose of this study is to validate the new </a:t>
            </a:r>
            <a:r>
              <a:rPr lang="en-US" sz="3800" dirty="0"/>
              <a:t>fog algorithm developed at the Miami Weather Forecast </a:t>
            </a:r>
            <a:r>
              <a:rPr lang="en-US" sz="3800"/>
              <a:t>Office </a:t>
            </a:r>
            <a:endParaRPr lang="en-US" sz="3800" smtClean="0"/>
          </a:p>
          <a:p>
            <a:endParaRPr lang="en-US" sz="3800" dirty="0" smtClean="0"/>
          </a:p>
          <a:p>
            <a:r>
              <a:rPr lang="en-US" sz="3800" dirty="0" smtClean="0"/>
              <a:t>The algorithm is based </a:t>
            </a:r>
            <a:r>
              <a:rPr lang="en-US" sz="3800" dirty="0"/>
              <a:t>on a combination technique that uses the crossover </a:t>
            </a:r>
            <a:r>
              <a:rPr lang="en-US" sz="3800"/>
              <a:t>temperature (United Parcel Service (UPS) Airlines technique </a:t>
            </a:r>
            <a:r>
              <a:rPr lang="en-US" sz="3800" smtClean="0"/>
              <a:t>) in </a:t>
            </a:r>
            <a:r>
              <a:rPr lang="en-US" sz="3800" dirty="0"/>
              <a:t>conjunction with a 15-knot maximum threshold of 925 </a:t>
            </a:r>
            <a:r>
              <a:rPr lang="en-US" sz="3800" dirty="0" err="1"/>
              <a:t>mb</a:t>
            </a:r>
            <a:r>
              <a:rPr lang="en-US" sz="3800" dirty="0"/>
              <a:t> winds</a:t>
            </a:r>
            <a:r>
              <a:rPr lang="en-US" sz="3800"/>
              <a:t>. </a:t>
            </a:r>
            <a:endParaRPr lang="en-US" sz="3800" smtClean="0"/>
          </a:p>
          <a:p>
            <a:endParaRPr lang="en-US" sz="3800" dirty="0" smtClean="0"/>
          </a:p>
          <a:p>
            <a:r>
              <a:rPr lang="en-US" sz="3800" smtClean="0"/>
              <a:t>This </a:t>
            </a:r>
            <a:r>
              <a:rPr lang="en-US" sz="3800" dirty="0"/>
              <a:t>study evaluates the results of the algorithm using the NASA </a:t>
            </a:r>
            <a:r>
              <a:rPr lang="en-US" sz="3800" dirty="0" err="1"/>
              <a:t>SPoRT</a:t>
            </a:r>
            <a:r>
              <a:rPr lang="en-US" sz="3800" dirty="0"/>
              <a:t> Nighttime Microphysics image, GOES Spectral Difference (11µm minus 3.9 µm), and surface observations</a:t>
            </a:r>
            <a:r>
              <a:rPr lang="en-US" sz="3800"/>
              <a:t>. </a:t>
            </a:r>
            <a:endParaRPr lang="en-US" sz="3800" smtClean="0"/>
          </a:p>
          <a:p>
            <a:pPr marL="82296" indent="0">
              <a:buNone/>
            </a:pPr>
            <a:r>
              <a:rPr lang="en-US" sz="3800" smtClean="0"/>
              <a:t> </a:t>
            </a:r>
            <a:endParaRPr lang="en-US" sz="3800" dirty="0" smtClean="0"/>
          </a:p>
          <a:p>
            <a:r>
              <a:rPr lang="en-US" sz="3800" dirty="0" smtClean="0"/>
              <a:t>The </a:t>
            </a:r>
            <a:r>
              <a:rPr lang="en-US" sz="3800" dirty="0"/>
              <a:t>period of </a:t>
            </a:r>
            <a:r>
              <a:rPr lang="en-US" sz="3800" dirty="0" smtClean="0"/>
              <a:t>this </a:t>
            </a:r>
            <a:r>
              <a:rPr lang="en-US" sz="3800" dirty="0"/>
              <a:t>study starts on November 19 and </a:t>
            </a:r>
            <a:r>
              <a:rPr lang="en-US" sz="3800" dirty="0" smtClean="0"/>
              <a:t>will </a:t>
            </a:r>
            <a:r>
              <a:rPr lang="en-US" sz="3800" dirty="0"/>
              <a:t>span toward the end of the 2013-2014 fog season for the Miami County Warning Area.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7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499" y="984766"/>
            <a:ext cx="2675475" cy="2277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119" y="984766"/>
            <a:ext cx="2625725" cy="223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4" y="984766"/>
            <a:ext cx="3169205" cy="265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44" y="495300"/>
            <a:ext cx="882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2013DEC06 KOBE METARs, Fog Product (0745Z), and Nighttime Microphysics (0740Z)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710" y="3338862"/>
            <a:ext cx="411105" cy="427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17" y="4400550"/>
            <a:ext cx="3036858" cy="194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517" y="3980748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2013DEC07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9549" y="125968"/>
            <a:ext cx="216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TABLE OF RESULTS 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47498" y="4381500"/>
            <a:ext cx="2675475" cy="2108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05548" y="4400550"/>
            <a:ext cx="2675475" cy="2108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9549" y="864632"/>
            <a:ext cx="0" cy="5625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344" y="3876675"/>
            <a:ext cx="8860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34100" y="864632"/>
            <a:ext cx="19050" cy="5644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Conclusions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project is ongoing, but there are signs of success in this validation of the </a:t>
            </a:r>
            <a:r>
              <a:rPr lang="en-US" smtClean="0"/>
              <a:t>fog </a:t>
            </a:r>
            <a:r>
              <a:rPr lang="en-US" smtClean="0"/>
              <a:t>algorithm.</a:t>
            </a:r>
          </a:p>
          <a:p>
            <a:r>
              <a:rPr lang="en-US" smtClean="0"/>
              <a:t>The results will allow to investigate performance of the algorithm for different intensities of fog (e.g. </a:t>
            </a:r>
            <a:r>
              <a:rPr lang="en-US"/>
              <a:t>patchy fog or </a:t>
            </a:r>
            <a:r>
              <a:rPr lang="en-US"/>
              <a:t>dense </a:t>
            </a:r>
            <a:r>
              <a:rPr lang="en-US" smtClean="0"/>
              <a:t>fog</a:t>
            </a:r>
            <a:r>
              <a:rPr lang="en-US"/>
              <a:t>)</a:t>
            </a:r>
          </a:p>
          <a:p>
            <a:r>
              <a:rPr lang="en-US" smtClean="0"/>
              <a:t>NASA </a:t>
            </a:r>
            <a:r>
              <a:rPr lang="en-US" dirty="0" err="1" smtClean="0"/>
              <a:t>SPoRT’s</a:t>
            </a:r>
            <a:r>
              <a:rPr lang="en-US" dirty="0" smtClean="0"/>
              <a:t> fog products have been crucial in both validating the WFO’s fog algorithm and tracking </a:t>
            </a:r>
            <a:r>
              <a:rPr lang="en-US" smtClean="0"/>
              <a:t>fog </a:t>
            </a:r>
            <a:r>
              <a:rPr lang="en-US" smtClean="0"/>
              <a:t>operationally</a:t>
            </a:r>
          </a:p>
        </p:txBody>
      </p:sp>
    </p:spTree>
    <p:extLst>
      <p:ext uri="{BB962C8B-B14F-4D97-AF65-F5344CB8AC3E}">
        <p14:creationId xmlns:p14="http://schemas.microsoft.com/office/powerpoint/2010/main" val="14660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http://weather.msfc.nasa.gov/sport/jpsspg/rgb.html#</a:t>
            </a:r>
            <a:r>
              <a:rPr lang="en-US" dirty="0" smtClean="0">
                <a:hlinkClick r:id="rId2"/>
              </a:rPr>
              <a:t>ntmicro</a:t>
            </a:r>
            <a:endParaRPr lang="en-US" dirty="0" smtClean="0"/>
          </a:p>
          <a:p>
            <a:r>
              <a:rPr lang="en-US" dirty="0">
                <a:hlinkClick r:id="rId3"/>
              </a:rPr>
              <a:t>http://glossary.ametsoc.org/wiki/</a:t>
            </a:r>
            <a:r>
              <a:rPr lang="en-US" dirty="0" smtClean="0">
                <a:hlinkClick r:id="rId3"/>
              </a:rPr>
              <a:t>Fog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http://weather.msfc.nasa.gov/sport/training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http://weather.msfc.nasa.gov/sport/training/MODIS_fog_training/</a:t>
            </a:r>
            <a:r>
              <a:rPr lang="en-US" dirty="0" smtClean="0">
                <a:hlinkClick r:id="rId5"/>
              </a:rPr>
              <a:t>player.html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Overview Con’t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All nights/mornings for the fog season 2013-14 reporting fog by ground observations or visual confirmation of reporters are used in the </a:t>
            </a:r>
            <a:r>
              <a:rPr lang="en-US" smtClean="0"/>
              <a:t>study</a:t>
            </a:r>
          </a:p>
          <a:p>
            <a:endParaRPr lang="en-US" smtClean="0"/>
          </a:p>
          <a:p>
            <a:r>
              <a:rPr lang="en-US" smtClean="0"/>
              <a:t>Days with confirmed fog reports are compared with the satellite </a:t>
            </a:r>
            <a:r>
              <a:rPr lang="en-US" smtClean="0"/>
              <a:t>imagery</a:t>
            </a:r>
          </a:p>
          <a:p>
            <a:endParaRPr lang="en-US" smtClean="0"/>
          </a:p>
          <a:p>
            <a:r>
              <a:rPr lang="en-US" smtClean="0"/>
              <a:t>Preliminary results are shown here for 4 cases</a:t>
            </a:r>
          </a:p>
        </p:txBody>
      </p:sp>
    </p:spTree>
    <p:extLst>
      <p:ext uri="{BB962C8B-B14F-4D97-AF65-F5344CB8AC3E}">
        <p14:creationId xmlns:p14="http://schemas.microsoft.com/office/powerpoint/2010/main" val="254559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658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12Z </a:t>
            </a:r>
            <a:r>
              <a:rPr lang="en-US" dirty="0" smtClean="0"/>
              <a:t>Fog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66" y="1111325"/>
            <a:ext cx="8081222" cy="14411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Captured images of the 12Z model runs for fog </a:t>
            </a:r>
          </a:p>
          <a:p>
            <a:r>
              <a:rPr lang="en-US" dirty="0" smtClean="0"/>
              <a:t>Example: 12Z Model Ensemble Modified Crossover Product from 2013DEC16</a:t>
            </a:r>
          </a:p>
          <a:p>
            <a:r>
              <a:rPr lang="en-US" dirty="0" smtClean="0"/>
              <a:t>Forecast model is valid for next 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44" y="2552469"/>
            <a:ext cx="5300118" cy="42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METAR/AFOS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2304"/>
            <a:ext cx="7498080" cy="3139318"/>
          </a:xfrm>
        </p:spPr>
        <p:txBody>
          <a:bodyPr>
            <a:normAutofit/>
          </a:bodyPr>
          <a:lstStyle/>
          <a:p>
            <a:r>
              <a:rPr lang="en-US" dirty="0" smtClean="0"/>
              <a:t>Archived METAR data to verify fog events</a:t>
            </a:r>
          </a:p>
          <a:p>
            <a:r>
              <a:rPr lang="en-US" dirty="0" smtClean="0"/>
              <a:t>Archived AFOS data from IA </a:t>
            </a:r>
            <a:r>
              <a:rPr lang="en-US" dirty="0" err="1" smtClean="0"/>
              <a:t>Mesonet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38" y="3360146"/>
            <a:ext cx="3871228" cy="2716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231" y="3227112"/>
            <a:ext cx="3349153" cy="270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7231" y="6076950"/>
            <a:ext cx="33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Example of AFOS data archived on 2013DEC24</a:t>
            </a:r>
            <a:r>
              <a:rPr lang="en-US" sz="1200" dirty="0"/>
              <a:t>. http://</a:t>
            </a:r>
            <a:r>
              <a:rPr lang="en-US" sz="1200" dirty="0" err="1"/>
              <a:t>mesonet.agron.iastate.edu</a:t>
            </a:r>
            <a:r>
              <a:rPr lang="en-US" sz="1200" dirty="0"/>
              <a:t>/</a:t>
            </a:r>
            <a:r>
              <a:rPr lang="en-US" sz="1200" dirty="0" err="1"/>
              <a:t>wx</a:t>
            </a:r>
            <a:r>
              <a:rPr lang="en-US" sz="1200" dirty="0"/>
              <a:t>/</a:t>
            </a:r>
            <a:r>
              <a:rPr lang="en-US" sz="1200" dirty="0" err="1"/>
              <a:t>afos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46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Products Used – RGB Nighttime Microphysics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help distinguish between low lying clouds and fog</a:t>
            </a:r>
          </a:p>
          <a:p>
            <a:r>
              <a:rPr lang="en-US" dirty="0" smtClean="0"/>
              <a:t>Uses difference between 10.8 and 3.9 channels, but also uses a new channel to determine surface temperature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97792"/>
            <a:ext cx="7877176" cy="205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8006" y="6248400"/>
            <a:ext cx="483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Courtesy: NASA </a:t>
            </a:r>
            <a:r>
              <a:rPr lang="en-US" sz="1200" dirty="0" err="1" smtClean="0"/>
              <a:t>SPoRT</a:t>
            </a:r>
            <a:r>
              <a:rPr lang="en-US" sz="1200" dirty="0"/>
              <a:t> </a:t>
            </a:r>
            <a:r>
              <a:rPr lang="en-US" sz="1200" dirty="0" smtClean="0"/>
              <a:t>RGB Nighttime Microphysics Reference Guide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514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Products Used – MODIS Spectral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MODIS Fog Product</a:t>
            </a:r>
          </a:p>
          <a:p>
            <a:r>
              <a:rPr lang="en-US" dirty="0" smtClean="0"/>
              <a:t>1km resolution model complementing the GOES fog product and Low Cloud Base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734" y="3589355"/>
            <a:ext cx="3424747" cy="29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Did We Use NASA </a:t>
            </a:r>
            <a:r>
              <a:rPr lang="en-US" dirty="0" err="1" smtClean="0"/>
              <a:t>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53431"/>
            <a:ext cx="7498080" cy="4800600"/>
          </a:xfrm>
        </p:spPr>
        <p:txBody>
          <a:bodyPr/>
          <a:lstStyle/>
          <a:p>
            <a:r>
              <a:rPr lang="en-US" smtClean="0"/>
              <a:t>Identify the success rate of fog detection of the NASA SPoRT imagery</a:t>
            </a:r>
          </a:p>
          <a:p>
            <a:endParaRPr lang="en-US" smtClean="0"/>
          </a:p>
          <a:p>
            <a:r>
              <a:rPr lang="en-US" smtClean="0"/>
              <a:t>Use NASA SPoRT to verify fog in interior sections of South Florida.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73" y="4868870"/>
            <a:ext cx="3009900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97" y="5550352"/>
            <a:ext cx="2628900" cy="72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892" y="4868870"/>
            <a:ext cx="4989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for detecting fog on RGB Nighttime Microphysics imagery. For the MODIS Fog Product, areas of yellow were used to indicate fog.</a:t>
            </a:r>
          </a:p>
          <a:p>
            <a:r>
              <a:rPr lang="en-US" sz="1200" dirty="0" smtClean="0"/>
              <a:t>Courtesy: NASA </a:t>
            </a:r>
            <a:r>
              <a:rPr lang="en-US" sz="1200" dirty="0" err="1" smtClean="0"/>
              <a:t>SPoRT</a:t>
            </a:r>
            <a:r>
              <a:rPr lang="en-US" sz="1200" dirty="0" smtClean="0"/>
              <a:t> Training Modules and Nighttime Microphysics Reference Guide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966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ongoing</a:t>
            </a:r>
          </a:p>
          <a:p>
            <a:r>
              <a:rPr lang="en-US" dirty="0" smtClean="0"/>
              <a:t>However, presenting 2 successful and unsuccessful algorithm days</a:t>
            </a:r>
          </a:p>
          <a:p>
            <a:pPr lvl="1"/>
            <a:r>
              <a:rPr lang="en-US" dirty="0" smtClean="0"/>
              <a:t>2013DEC17 and 2014JAN14 unsuccessful</a:t>
            </a:r>
          </a:p>
          <a:p>
            <a:pPr lvl="1"/>
            <a:r>
              <a:rPr lang="en-US" dirty="0"/>
              <a:t>2013DEC24 and </a:t>
            </a:r>
            <a:r>
              <a:rPr lang="en-US" dirty="0" smtClean="0"/>
              <a:t>2014JAN18 successful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1258</TotalTime>
  <Words>687</Words>
  <Application>Microsoft Office PowerPoint</Application>
  <PresentationFormat>On-screen Show (4:3)</PresentationFormat>
  <Paragraphs>88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Validation of a Modified Fog Algorithm at WFO Miami using NASA SPoRT Satellite Imagery and Surface Observations </vt:lpstr>
      <vt:lpstr>Overview</vt:lpstr>
      <vt:lpstr>Overview Con’t</vt:lpstr>
      <vt:lpstr>12Z Fog Algorithm</vt:lpstr>
      <vt:lpstr>METAR/AFOS</vt:lpstr>
      <vt:lpstr>Products Used – RGB Nighttime Microphysics</vt:lpstr>
      <vt:lpstr>Products Used – MODIS Spectral Difference</vt:lpstr>
      <vt:lpstr>How Did We Use NASA SPoRT</vt:lpstr>
      <vt:lpstr>The Results</vt:lpstr>
      <vt:lpstr>Case 1 – 2013DEC17</vt:lpstr>
      <vt:lpstr>Case 1 – 2013DEC17 Results</vt:lpstr>
      <vt:lpstr>Case 2 – 2014JAN14</vt:lpstr>
      <vt:lpstr>Case 2 – 2014JAN14 Results</vt:lpstr>
      <vt:lpstr>Case 3 – 2013DEC24</vt:lpstr>
      <vt:lpstr>Case 3 – 2014DEC24 Results</vt:lpstr>
      <vt:lpstr>Why Case 3 is Considered Successful</vt:lpstr>
      <vt:lpstr>Case 4 – 2014JAN18</vt:lpstr>
      <vt:lpstr>Case 4 – 2014JAN18</vt:lpstr>
      <vt:lpstr>Why Case 4 is Considered Successful</vt:lpstr>
      <vt:lpstr>PowerPoint Presentation</vt:lpstr>
      <vt:lpstr>Conclusions so far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a Modified Fog Algorithm at WFO Miami using NASA SPoRT Satellite Imagery and Surface Observations</dc:title>
  <dc:creator>Alannah</dc:creator>
  <cp:lastModifiedBy>jeral.estupinan</cp:lastModifiedBy>
  <cp:revision>55</cp:revision>
  <dcterms:created xsi:type="dcterms:W3CDTF">2014-02-02T15:11:51Z</dcterms:created>
  <dcterms:modified xsi:type="dcterms:W3CDTF">2014-02-12T14:55:41Z</dcterms:modified>
</cp:coreProperties>
</file>