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4660"/>
  </p:normalViewPr>
  <p:slideViewPr>
    <p:cSldViewPr snapToGrid="0">
      <p:cViewPr varScale="1">
        <p:scale>
          <a:sx n="69" d="100"/>
          <a:sy n="69" d="100"/>
        </p:scale>
        <p:origin x="26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B59B-655D-48D1-BEDD-E2D3D619E2CA}" type="datetimeFigureOut">
              <a:rPr lang="en-US" smtClean="0"/>
              <a:t>8/4/22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24AA2-5DEC-42D2-A646-04AB17F2577E}" type="slidenum">
              <a:rPr lang="en-US" smtClean="0"/>
              <a:t>‹#›</a:t>
            </a:fld>
            <a:endParaRPr lang="en-US"/>
          </a:p>
        </p:txBody>
      </p:sp>
    </p:spTree>
    <p:extLst>
      <p:ext uri="{BB962C8B-B14F-4D97-AF65-F5344CB8AC3E}">
        <p14:creationId xmlns:p14="http://schemas.microsoft.com/office/powerpoint/2010/main" val="77381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slide headings and so forth</a:t>
            </a:r>
          </a:p>
        </p:txBody>
      </p:sp>
      <p:sp>
        <p:nvSpPr>
          <p:cNvPr id="4" name="Slide Number Placeholder 3"/>
          <p:cNvSpPr>
            <a:spLocks noGrp="1"/>
          </p:cNvSpPr>
          <p:nvPr>
            <p:ph type="sldNum" sz="quarter" idx="5"/>
          </p:nvPr>
        </p:nvSpPr>
        <p:spPr/>
        <p:txBody>
          <a:bodyPr/>
          <a:lstStyle/>
          <a:p>
            <a:fld id="{04824AA2-5DEC-42D2-A646-04AB17F2577E}" type="slidenum">
              <a:rPr lang="en-US" smtClean="0"/>
              <a:t>2</a:t>
            </a:fld>
            <a:endParaRPr lang="en-US"/>
          </a:p>
        </p:txBody>
      </p:sp>
    </p:spTree>
    <p:extLst>
      <p:ext uri="{BB962C8B-B14F-4D97-AF65-F5344CB8AC3E}">
        <p14:creationId xmlns:p14="http://schemas.microsoft.com/office/powerpoint/2010/main" val="260660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remove the explanatory text and images of course!</a:t>
            </a:r>
          </a:p>
        </p:txBody>
      </p:sp>
      <p:sp>
        <p:nvSpPr>
          <p:cNvPr id="4" name="Slide Number Placeholder 3"/>
          <p:cNvSpPr>
            <a:spLocks noGrp="1"/>
          </p:cNvSpPr>
          <p:nvPr>
            <p:ph type="sldNum" sz="quarter" idx="5"/>
          </p:nvPr>
        </p:nvSpPr>
        <p:spPr/>
        <p:txBody>
          <a:bodyPr/>
          <a:lstStyle/>
          <a:p>
            <a:fld id="{04824AA2-5DEC-42D2-A646-04AB17F2577E}" type="slidenum">
              <a:rPr lang="en-US" smtClean="0"/>
              <a:t>3</a:t>
            </a:fld>
            <a:endParaRPr lang="en-US"/>
          </a:p>
        </p:txBody>
      </p:sp>
    </p:spTree>
    <p:extLst>
      <p:ext uri="{BB962C8B-B14F-4D97-AF65-F5344CB8AC3E}">
        <p14:creationId xmlns:p14="http://schemas.microsoft.com/office/powerpoint/2010/main" val="197084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slide headings and so forth</a:t>
            </a:r>
          </a:p>
        </p:txBody>
      </p:sp>
      <p:sp>
        <p:nvSpPr>
          <p:cNvPr id="4" name="Slide Number Placeholder 3"/>
          <p:cNvSpPr>
            <a:spLocks noGrp="1"/>
          </p:cNvSpPr>
          <p:nvPr>
            <p:ph type="sldNum" sz="quarter" idx="5"/>
          </p:nvPr>
        </p:nvSpPr>
        <p:spPr/>
        <p:txBody>
          <a:bodyPr/>
          <a:lstStyle/>
          <a:p>
            <a:fld id="{04824AA2-5DEC-42D2-A646-04AB17F2577E}" type="slidenum">
              <a:rPr lang="en-US" smtClean="0"/>
              <a:t>4</a:t>
            </a:fld>
            <a:endParaRPr lang="en-US"/>
          </a:p>
        </p:txBody>
      </p:sp>
    </p:spTree>
    <p:extLst>
      <p:ext uri="{BB962C8B-B14F-4D97-AF65-F5344CB8AC3E}">
        <p14:creationId xmlns:p14="http://schemas.microsoft.com/office/powerpoint/2010/main" val="40527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slide headings and so forth</a:t>
            </a:r>
          </a:p>
        </p:txBody>
      </p:sp>
      <p:sp>
        <p:nvSpPr>
          <p:cNvPr id="4" name="Slide Number Placeholder 3"/>
          <p:cNvSpPr>
            <a:spLocks noGrp="1"/>
          </p:cNvSpPr>
          <p:nvPr>
            <p:ph type="sldNum" sz="quarter" idx="5"/>
          </p:nvPr>
        </p:nvSpPr>
        <p:spPr/>
        <p:txBody>
          <a:bodyPr/>
          <a:lstStyle/>
          <a:p>
            <a:fld id="{04824AA2-5DEC-42D2-A646-04AB17F2577E}" type="slidenum">
              <a:rPr lang="en-US" smtClean="0"/>
              <a:t>5</a:t>
            </a:fld>
            <a:endParaRPr lang="en-US"/>
          </a:p>
        </p:txBody>
      </p:sp>
    </p:spTree>
    <p:extLst>
      <p:ext uri="{BB962C8B-B14F-4D97-AF65-F5344CB8AC3E}">
        <p14:creationId xmlns:p14="http://schemas.microsoft.com/office/powerpoint/2010/main" val="360441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slide headings and so forth</a:t>
            </a:r>
          </a:p>
        </p:txBody>
      </p:sp>
      <p:sp>
        <p:nvSpPr>
          <p:cNvPr id="4" name="Slide Number Placeholder 3"/>
          <p:cNvSpPr>
            <a:spLocks noGrp="1"/>
          </p:cNvSpPr>
          <p:nvPr>
            <p:ph type="sldNum" sz="quarter" idx="5"/>
          </p:nvPr>
        </p:nvSpPr>
        <p:spPr/>
        <p:txBody>
          <a:bodyPr/>
          <a:lstStyle/>
          <a:p>
            <a:fld id="{04824AA2-5DEC-42D2-A646-04AB17F2577E}" type="slidenum">
              <a:rPr lang="en-US" smtClean="0"/>
              <a:t>6</a:t>
            </a:fld>
            <a:endParaRPr lang="en-US"/>
          </a:p>
        </p:txBody>
      </p:sp>
    </p:spTree>
    <p:extLst>
      <p:ext uri="{BB962C8B-B14F-4D97-AF65-F5344CB8AC3E}">
        <p14:creationId xmlns:p14="http://schemas.microsoft.com/office/powerpoint/2010/main" val="201908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change slide headings and so forth</a:t>
            </a:r>
          </a:p>
        </p:txBody>
      </p:sp>
      <p:sp>
        <p:nvSpPr>
          <p:cNvPr id="4" name="Slide Number Placeholder 3"/>
          <p:cNvSpPr>
            <a:spLocks noGrp="1"/>
          </p:cNvSpPr>
          <p:nvPr>
            <p:ph type="sldNum" sz="quarter" idx="5"/>
          </p:nvPr>
        </p:nvSpPr>
        <p:spPr/>
        <p:txBody>
          <a:bodyPr/>
          <a:lstStyle/>
          <a:p>
            <a:fld id="{04824AA2-5DEC-42D2-A646-04AB17F2577E}" type="slidenum">
              <a:rPr lang="en-US" smtClean="0"/>
              <a:t>7</a:t>
            </a:fld>
            <a:endParaRPr lang="en-US"/>
          </a:p>
        </p:txBody>
      </p:sp>
    </p:spTree>
    <p:extLst>
      <p:ext uri="{BB962C8B-B14F-4D97-AF65-F5344CB8AC3E}">
        <p14:creationId xmlns:p14="http://schemas.microsoft.com/office/powerpoint/2010/main" val="253056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A2CF-1DD8-4EF5-B13F-F3594DC4A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8CA9A-7F5F-4461-BCB2-6072E16F8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5067A2-9B6B-4D90-9B7D-277763531A7F}"/>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20BA2FF9-16B0-4F35-9F73-2529570B7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447FA-1830-4F02-B293-84F39CD241EF}"/>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118199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19E-4EBD-41FB-8190-C81BF877C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B74B98-CA40-4900-95CA-C7DD8E21A9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C6417-F53A-4358-9058-D87A0D592938}"/>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1064BF0C-4282-45EA-95CE-A8151FE8A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17767-09F1-4F78-B943-89557E928F3C}"/>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16931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539ED-63B5-4198-801E-D13E800FD2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106BDA-DA55-4170-8E3E-B33A8ED13D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3C675-CB34-40D7-9D89-848B18098402}"/>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1A050B04-3468-40EA-8898-29103AF2A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87728-DB1D-4C68-8D19-5792B17A62AF}"/>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18774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DA6E-9781-482F-9C46-820E78E21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70ACE-6420-4925-9822-CB7BB5BD85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4A605-C5C7-4890-85F2-046C1DB3DBCB}"/>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B98F7FFE-BDC2-4D5D-A5FC-CC66E015D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917B0-9FE3-46AE-B545-BC3D2A324153}"/>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99746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585D-1E21-4A32-9307-F728E4D29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4540CA-9E2E-4A12-9382-C5D86D897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7B59D9-B29A-4C96-B210-B7CC9059036B}"/>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7006975B-4B5B-41E0-9079-74CF563A2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73315-CDD2-4C4B-AFCA-619B809BA78C}"/>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418731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6B77-D7D4-42B8-B81F-2D1B857DC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DB7D-8AF5-43D8-86BB-5FF18F642E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BACBC1-D7CD-46BE-AB0B-D23FA41075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53920-8810-4D80-ACD4-38EA78727E27}"/>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6" name="Footer Placeholder 5">
            <a:extLst>
              <a:ext uri="{FF2B5EF4-FFF2-40B4-BE49-F238E27FC236}">
                <a16:creationId xmlns:a16="http://schemas.microsoft.com/office/drawing/2014/main" id="{F18B8E76-95FD-4585-AF5B-BDB1E7314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12B08-5917-4D12-936A-6E173209B006}"/>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234231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5C18-EAE1-48F1-83BB-DC9A84D9E9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3D7AD-705D-4656-9388-42CA692CC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B83E5D-B328-4E35-9AE2-035F28881E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23E989-DBC2-4CEF-8F9D-E68148CAC7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742AB8-D10A-4199-BF03-48BC22BD27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9FAB2-2B66-41CE-9695-B298976B4CA0}"/>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8" name="Footer Placeholder 7">
            <a:extLst>
              <a:ext uri="{FF2B5EF4-FFF2-40B4-BE49-F238E27FC236}">
                <a16:creationId xmlns:a16="http://schemas.microsoft.com/office/drawing/2014/main" id="{828614AF-190E-41A2-8EC4-038AA6006F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E31B29-621B-4DD5-B9DD-24A5D3F59592}"/>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213312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5763-EC65-44DF-A3C7-D859CAADA1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5A747-A920-421F-94CC-C7DEC4FBBE1C}"/>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4" name="Footer Placeholder 3">
            <a:extLst>
              <a:ext uri="{FF2B5EF4-FFF2-40B4-BE49-F238E27FC236}">
                <a16:creationId xmlns:a16="http://schemas.microsoft.com/office/drawing/2014/main" id="{D453F9B9-DF23-40BF-9BB4-EDE803B7D3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E3E1F-4936-46AB-99DF-048F6A0FFD9A}"/>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373148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1397C-417E-4FD4-80CF-DB33959ADACE}"/>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3" name="Footer Placeholder 2">
            <a:extLst>
              <a:ext uri="{FF2B5EF4-FFF2-40B4-BE49-F238E27FC236}">
                <a16:creationId xmlns:a16="http://schemas.microsoft.com/office/drawing/2014/main" id="{5B5F7F40-057D-4318-964C-D998B3067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310D3-B565-4ADA-B45D-9F2BE85EC6E8}"/>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327553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AA2C-98FC-4A76-B463-DBC85A1D9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40FCA8-AD70-45DF-8CA2-17093ABB9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2F77D-B6E2-4A57-B244-0E1802EAD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0F1692-BB1A-4ACF-A68B-96C1CB73CA00}"/>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6" name="Footer Placeholder 5">
            <a:extLst>
              <a:ext uri="{FF2B5EF4-FFF2-40B4-BE49-F238E27FC236}">
                <a16:creationId xmlns:a16="http://schemas.microsoft.com/office/drawing/2014/main" id="{F60DE5B3-9CCD-419A-BA75-960CBCA74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34F88-C671-4D6A-9FFE-7161E080BD7E}"/>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236763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1568-8C53-439A-A5B0-E4618BF24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D5D258-0F74-45B1-8FAC-035FC6241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6FA233-7E10-46EA-B8AD-1469B55D1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5BE787-B219-4F9C-986C-3DF0614FF1A7}"/>
              </a:ext>
            </a:extLst>
          </p:cNvPr>
          <p:cNvSpPr>
            <a:spLocks noGrp="1"/>
          </p:cNvSpPr>
          <p:nvPr>
            <p:ph type="dt" sz="half" idx="10"/>
          </p:nvPr>
        </p:nvSpPr>
        <p:spPr/>
        <p:txBody>
          <a:bodyPr/>
          <a:lstStyle/>
          <a:p>
            <a:fld id="{C43D11BB-7016-4A78-9BE8-E49E0CE33986}" type="datetimeFigureOut">
              <a:rPr lang="en-US" smtClean="0"/>
              <a:t>8/4/22</a:t>
            </a:fld>
            <a:endParaRPr lang="en-US"/>
          </a:p>
        </p:txBody>
      </p:sp>
      <p:sp>
        <p:nvSpPr>
          <p:cNvPr id="6" name="Footer Placeholder 5">
            <a:extLst>
              <a:ext uri="{FF2B5EF4-FFF2-40B4-BE49-F238E27FC236}">
                <a16:creationId xmlns:a16="http://schemas.microsoft.com/office/drawing/2014/main" id="{996B50B4-3AF2-4510-8B2B-D7AEEA4A4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F94D4-0897-4A02-AF4F-F81DA3FF5B95}"/>
              </a:ext>
            </a:extLst>
          </p:cNvPr>
          <p:cNvSpPr>
            <a:spLocks noGrp="1"/>
          </p:cNvSpPr>
          <p:nvPr>
            <p:ph type="sldNum" sz="quarter" idx="12"/>
          </p:nvPr>
        </p:nvSpPr>
        <p:spPr/>
        <p:txBody>
          <a:bodyPr/>
          <a:lstStyle/>
          <a:p>
            <a:fld id="{0563F2A6-EC4B-4C29-B8CC-C2AC064B7995}" type="slidenum">
              <a:rPr lang="en-US" smtClean="0"/>
              <a:t>‹#›</a:t>
            </a:fld>
            <a:endParaRPr lang="en-US"/>
          </a:p>
        </p:txBody>
      </p:sp>
    </p:spTree>
    <p:extLst>
      <p:ext uri="{BB962C8B-B14F-4D97-AF65-F5344CB8AC3E}">
        <p14:creationId xmlns:p14="http://schemas.microsoft.com/office/powerpoint/2010/main" val="144796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EAC67-5066-47C7-A4AE-BC1DBFC56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97E8B-546E-45CB-84F2-807C7F1CE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028B6-CAD3-497F-9433-D62660D14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D11BB-7016-4A78-9BE8-E49E0CE33986}" type="datetimeFigureOut">
              <a:rPr lang="en-US" smtClean="0"/>
              <a:t>8/4/22</a:t>
            </a:fld>
            <a:endParaRPr lang="en-US"/>
          </a:p>
        </p:txBody>
      </p:sp>
      <p:sp>
        <p:nvSpPr>
          <p:cNvPr id="5" name="Footer Placeholder 4">
            <a:extLst>
              <a:ext uri="{FF2B5EF4-FFF2-40B4-BE49-F238E27FC236}">
                <a16:creationId xmlns:a16="http://schemas.microsoft.com/office/drawing/2014/main" id="{BB4090C2-C7F3-4EC1-A7DE-1A61AD94F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554BC-D343-4E1F-A0AB-2C182F3F56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3F2A6-EC4B-4C29-B8CC-C2AC064B7995}" type="slidenum">
              <a:rPr lang="en-US" smtClean="0"/>
              <a:t>‹#›</a:t>
            </a:fld>
            <a:endParaRPr lang="en-US"/>
          </a:p>
        </p:txBody>
      </p:sp>
    </p:spTree>
    <p:extLst>
      <p:ext uri="{BB962C8B-B14F-4D97-AF65-F5344CB8AC3E}">
        <p14:creationId xmlns:p14="http://schemas.microsoft.com/office/powerpoint/2010/main" val="3923296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85C-9929-479C-82E5-47830859D1D4}"/>
              </a:ext>
            </a:extLst>
          </p:cNvPr>
          <p:cNvSpPr>
            <a:spLocks noGrp="1"/>
          </p:cNvSpPr>
          <p:nvPr>
            <p:ph type="ctrTitle"/>
          </p:nvPr>
        </p:nvSpPr>
        <p:spPr>
          <a:xfrm>
            <a:off x="1524000" y="1122362"/>
            <a:ext cx="9144000" cy="2479675"/>
          </a:xfrm>
        </p:spPr>
        <p:txBody>
          <a:bodyPr>
            <a:normAutofit fontScale="90000"/>
          </a:bodyPr>
          <a:lstStyle/>
          <a:p>
            <a:r>
              <a:rPr lang="en-US" b="1" dirty="0"/>
              <a:t>California Communities</a:t>
            </a:r>
            <a:br>
              <a:rPr lang="en-US" b="1" dirty="0"/>
            </a:br>
            <a:r>
              <a:rPr lang="en-US" b="1" dirty="0"/>
              <a:t> Against Toxics</a:t>
            </a:r>
            <a:br>
              <a:rPr lang="en-US" b="1" dirty="0"/>
            </a:br>
            <a:r>
              <a:rPr lang="en-US" sz="4000" b="1" dirty="0"/>
              <a:t>Jane Williams</a:t>
            </a:r>
            <a:br>
              <a:rPr lang="en-US" sz="4000" b="1" dirty="0"/>
            </a:br>
            <a:r>
              <a:rPr lang="en-US" sz="4000" b="1" dirty="0"/>
              <a:t>Executive Director</a:t>
            </a:r>
          </a:p>
        </p:txBody>
      </p:sp>
      <p:sp>
        <p:nvSpPr>
          <p:cNvPr id="3" name="Subtitle 2">
            <a:extLst>
              <a:ext uri="{FF2B5EF4-FFF2-40B4-BE49-F238E27FC236}">
                <a16:creationId xmlns:a16="http://schemas.microsoft.com/office/drawing/2014/main" id="{365FE247-4E69-4C8C-811A-F8390D69F817}"/>
              </a:ext>
            </a:extLst>
          </p:cNvPr>
          <p:cNvSpPr>
            <a:spLocks noGrp="1"/>
          </p:cNvSpPr>
          <p:nvPr>
            <p:ph type="subTitle" idx="1"/>
          </p:nvPr>
        </p:nvSpPr>
        <p:spPr/>
        <p:txBody>
          <a:bodyPr>
            <a:normAutofit/>
          </a:bodyPr>
          <a:lstStyle/>
          <a:p>
            <a:r>
              <a:rPr lang="en-US" sz="3200" b="1" dirty="0"/>
              <a:t>MAIA-TEMPO Environmental Justice Workshop</a:t>
            </a:r>
          </a:p>
          <a:p>
            <a:r>
              <a:rPr lang="en-US" sz="3200" b="1" dirty="0"/>
              <a:t>August 5, 2022</a:t>
            </a:r>
          </a:p>
        </p:txBody>
      </p:sp>
    </p:spTree>
    <p:extLst>
      <p:ext uri="{BB962C8B-B14F-4D97-AF65-F5344CB8AC3E}">
        <p14:creationId xmlns:p14="http://schemas.microsoft.com/office/powerpoint/2010/main" val="74573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a:xfrm>
            <a:off x="838200" y="365125"/>
            <a:ext cx="3274181" cy="1325563"/>
          </a:xfrm>
        </p:spPr>
        <p:txBody>
          <a:bodyPr/>
          <a:lstStyle/>
          <a:p>
            <a:r>
              <a:rPr lang="en-US" b="1" dirty="0"/>
              <a:t>Our mission:</a:t>
            </a:r>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idx="1"/>
          </p:nvPr>
        </p:nvSpPr>
        <p:spPr/>
        <p:txBody>
          <a:bodyPr/>
          <a:lstStyle/>
          <a:p>
            <a:r>
              <a:rPr lang="en-US" dirty="0"/>
              <a:t>To Reduce Pollution </a:t>
            </a:r>
          </a:p>
          <a:p>
            <a:r>
              <a:rPr lang="en-US" dirty="0"/>
              <a:t>Pollution Prevention</a:t>
            </a:r>
          </a:p>
          <a:p>
            <a:r>
              <a:rPr lang="en-US" dirty="0"/>
              <a:t>Advocating for Peace</a:t>
            </a:r>
          </a:p>
          <a:p>
            <a:r>
              <a:rPr lang="en-US" dirty="0"/>
              <a:t>Environmental Justice</a:t>
            </a:r>
          </a:p>
        </p:txBody>
      </p:sp>
      <p:sp>
        <p:nvSpPr>
          <p:cNvPr id="4" name="TextBox 3">
            <a:extLst>
              <a:ext uri="{FF2B5EF4-FFF2-40B4-BE49-F238E27FC236}">
                <a16:creationId xmlns:a16="http://schemas.microsoft.com/office/drawing/2014/main" id="{F7063544-0A46-F1E6-836B-09A130D5AB51}"/>
              </a:ext>
            </a:extLst>
          </p:cNvPr>
          <p:cNvSpPr txBox="1"/>
          <p:nvPr/>
        </p:nvSpPr>
        <p:spPr>
          <a:xfrm>
            <a:off x="6849231" y="3504406"/>
            <a:ext cx="3356126"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637CF4CA-8F70-A642-BF26-3C2F7127C8F8}"/>
              </a:ext>
            </a:extLst>
          </p:cNvPr>
          <p:cNvSpPr txBox="1"/>
          <p:nvPr/>
        </p:nvSpPr>
        <p:spPr>
          <a:xfrm>
            <a:off x="6096000" y="2590006"/>
            <a:ext cx="4381500" cy="1828800"/>
          </a:xfrm>
          <a:prstGeom prst="rect">
            <a:avLst/>
          </a:prstGeom>
          <a:noFill/>
        </p:spPr>
        <p:txBody>
          <a:bodyPr wrap="square" rtlCol="0">
            <a:spAutoFit/>
          </a:bodyPr>
          <a:lstStyle/>
          <a:p>
            <a:pPr algn="l"/>
            <a:endParaRPr lang="en-US" dirty="0"/>
          </a:p>
        </p:txBody>
      </p:sp>
      <p:pic>
        <p:nvPicPr>
          <p:cNvPr id="8" name="Picture 7">
            <a:extLst>
              <a:ext uri="{FF2B5EF4-FFF2-40B4-BE49-F238E27FC236}">
                <a16:creationId xmlns:a16="http://schemas.microsoft.com/office/drawing/2014/main" id="{341AE757-0C85-A57E-538C-C8667FF07FE6}"/>
              </a:ext>
            </a:extLst>
          </p:cNvPr>
          <p:cNvPicPr>
            <a:picLocks noChangeAspect="1"/>
          </p:cNvPicPr>
          <p:nvPr/>
        </p:nvPicPr>
        <p:blipFill>
          <a:blip r:embed="rId3"/>
          <a:stretch>
            <a:fillRect/>
          </a:stretch>
        </p:blipFill>
        <p:spPr>
          <a:xfrm>
            <a:off x="5064881" y="365124"/>
            <a:ext cx="6153452" cy="6127751"/>
          </a:xfrm>
          <a:prstGeom prst="rect">
            <a:avLst/>
          </a:prstGeom>
        </p:spPr>
      </p:pic>
    </p:spTree>
    <p:extLst>
      <p:ext uri="{BB962C8B-B14F-4D97-AF65-F5344CB8AC3E}">
        <p14:creationId xmlns:p14="http://schemas.microsoft.com/office/powerpoint/2010/main" val="410301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p:txBody>
          <a:bodyPr/>
          <a:lstStyle/>
          <a:p>
            <a:r>
              <a:rPr lang="en-US" dirty="0"/>
              <a:t>Our area of interest </a:t>
            </a:r>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idx="1"/>
          </p:nvPr>
        </p:nvSpPr>
        <p:spPr/>
        <p:txBody>
          <a:bodyPr>
            <a:normAutofit/>
          </a:bodyPr>
          <a:lstStyle/>
          <a:p>
            <a:pPr fontAlgn="base"/>
            <a:r>
              <a:rPr lang="en-US" sz="2400" dirty="0"/>
              <a:t>We work on state, national  and international issues.</a:t>
            </a:r>
          </a:p>
          <a:p>
            <a:pPr fontAlgn="base"/>
            <a:r>
              <a:rPr lang="en-US" sz="2400" dirty="0"/>
              <a:t>We recently worked on the Public Health Air Quality Management Act which would mandate USEPA use satellite data to better regulate high pollution areas in the nation.</a:t>
            </a:r>
          </a:p>
        </p:txBody>
      </p:sp>
      <p:pic>
        <p:nvPicPr>
          <p:cNvPr id="5" name="Picture 4">
            <a:extLst>
              <a:ext uri="{FF2B5EF4-FFF2-40B4-BE49-F238E27FC236}">
                <a16:creationId xmlns:a16="http://schemas.microsoft.com/office/drawing/2014/main" id="{F1FE6890-48B0-494F-AE92-103D033E0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283" y="3400293"/>
            <a:ext cx="4430857" cy="2776670"/>
          </a:xfrm>
          <a:prstGeom prst="rect">
            <a:avLst/>
          </a:prstGeom>
        </p:spPr>
      </p:pic>
      <p:pic>
        <p:nvPicPr>
          <p:cNvPr id="7" name="Picture 6">
            <a:extLst>
              <a:ext uri="{FF2B5EF4-FFF2-40B4-BE49-F238E27FC236}">
                <a16:creationId xmlns:a16="http://schemas.microsoft.com/office/drawing/2014/main" id="{DCEDB6AA-0A8E-4766-BDF3-7888EDDD7AB9}"/>
              </a:ext>
            </a:extLst>
          </p:cNvPr>
          <p:cNvPicPr>
            <a:picLocks noChangeAspect="1"/>
          </p:cNvPicPr>
          <p:nvPr/>
        </p:nvPicPr>
        <p:blipFill rotWithShape="1">
          <a:blip r:embed="rId4"/>
          <a:srcRect/>
          <a:stretch/>
        </p:blipFill>
        <p:spPr>
          <a:xfrm>
            <a:off x="645450" y="3429001"/>
            <a:ext cx="5450550" cy="2882900"/>
          </a:xfrm>
          <a:prstGeom prst="rect">
            <a:avLst/>
          </a:prstGeom>
        </p:spPr>
      </p:pic>
      <p:sp>
        <p:nvSpPr>
          <p:cNvPr id="8" name="TextBox 7">
            <a:extLst>
              <a:ext uri="{FF2B5EF4-FFF2-40B4-BE49-F238E27FC236}">
                <a16:creationId xmlns:a16="http://schemas.microsoft.com/office/drawing/2014/main" id="{F911BB3F-4B3E-40E8-B056-2A2BB9D81E79}"/>
              </a:ext>
            </a:extLst>
          </p:cNvPr>
          <p:cNvSpPr txBox="1"/>
          <p:nvPr/>
        </p:nvSpPr>
        <p:spPr>
          <a:xfrm>
            <a:off x="7115693" y="6279083"/>
            <a:ext cx="4430857" cy="646331"/>
          </a:xfrm>
          <a:prstGeom prst="rect">
            <a:avLst/>
          </a:prstGeom>
          <a:noFill/>
        </p:spPr>
        <p:txBody>
          <a:bodyPr wrap="square" rtlCol="0">
            <a:spAutoFit/>
          </a:bodyPr>
          <a:lstStyle/>
          <a:p>
            <a:r>
              <a:rPr lang="en-US" dirty="0"/>
              <a:t>TEMPO will collect data inside the “TEMPO” box on this figure</a:t>
            </a:r>
          </a:p>
        </p:txBody>
      </p:sp>
      <p:sp>
        <p:nvSpPr>
          <p:cNvPr id="9" name="TextBox 8">
            <a:extLst>
              <a:ext uri="{FF2B5EF4-FFF2-40B4-BE49-F238E27FC236}">
                <a16:creationId xmlns:a16="http://schemas.microsoft.com/office/drawing/2014/main" id="{B99150FF-7045-43E9-B6DD-ECF31DAA070D}"/>
              </a:ext>
            </a:extLst>
          </p:cNvPr>
          <p:cNvSpPr txBox="1"/>
          <p:nvPr/>
        </p:nvSpPr>
        <p:spPr>
          <a:xfrm>
            <a:off x="294167" y="6289163"/>
            <a:ext cx="6542901" cy="369332"/>
          </a:xfrm>
          <a:prstGeom prst="rect">
            <a:avLst/>
          </a:prstGeom>
          <a:noFill/>
        </p:spPr>
        <p:txBody>
          <a:bodyPr wrap="square" rtlCol="0">
            <a:spAutoFit/>
          </a:bodyPr>
          <a:lstStyle/>
          <a:p>
            <a:r>
              <a:rPr lang="en-US" dirty="0"/>
              <a:t>MAIA target areas – Alameda Corridor PM  2.5 Levels</a:t>
            </a:r>
          </a:p>
        </p:txBody>
      </p:sp>
    </p:spTree>
    <p:extLst>
      <p:ext uri="{BB962C8B-B14F-4D97-AF65-F5344CB8AC3E}">
        <p14:creationId xmlns:p14="http://schemas.microsoft.com/office/powerpoint/2010/main" val="261848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5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a:xfrm>
            <a:off x="871220" y="860028"/>
            <a:ext cx="6006192" cy="1324907"/>
          </a:xfrm>
        </p:spPr>
        <p:txBody>
          <a:bodyPr vert="horz" lIns="91440" tIns="45720" rIns="91440" bIns="45720" rtlCol="0" anchor="ctr">
            <a:normAutofit/>
          </a:bodyPr>
          <a:lstStyle/>
          <a:p>
            <a:r>
              <a:rPr lang="en-US">
                <a:solidFill>
                  <a:srgbClr val="3A564E"/>
                </a:solidFill>
              </a:rPr>
              <a:t>Our community/communities</a:t>
            </a:r>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sz="half" idx="1"/>
          </p:nvPr>
        </p:nvSpPr>
        <p:spPr>
          <a:xfrm>
            <a:off x="871220" y="2248823"/>
            <a:ext cx="6006192" cy="3928139"/>
          </a:xfrm>
        </p:spPr>
        <p:txBody>
          <a:bodyPr vert="horz" lIns="91440" tIns="45720" rIns="91440" bIns="45720" rtlCol="0">
            <a:normAutofit/>
          </a:bodyPr>
          <a:lstStyle/>
          <a:p>
            <a:pPr fontAlgn="base"/>
            <a:r>
              <a:rPr lang="en-US" sz="2200" dirty="0">
                <a:solidFill>
                  <a:srgbClr val="3A564E"/>
                </a:solidFill>
              </a:rPr>
              <a:t>We work with communities affected by air pollution in highly impact areas across California.</a:t>
            </a:r>
          </a:p>
          <a:p>
            <a:pPr fontAlgn="base"/>
            <a:r>
              <a:rPr lang="en-US" sz="2200" dirty="0">
                <a:solidFill>
                  <a:srgbClr val="3A564E"/>
                </a:solidFill>
              </a:rPr>
              <a:t>We provide technical expertise to communities across the country on air pollution monitoring with community based monitors, NCORE, BAMs, SLAMS,  and </a:t>
            </a:r>
            <a:r>
              <a:rPr lang="en-US" sz="2200" dirty="0" err="1">
                <a:solidFill>
                  <a:srgbClr val="3A564E"/>
                </a:solidFill>
              </a:rPr>
              <a:t>fenceline</a:t>
            </a:r>
            <a:r>
              <a:rPr lang="en-US" sz="2200" dirty="0">
                <a:solidFill>
                  <a:srgbClr val="3A564E"/>
                </a:solidFill>
              </a:rPr>
              <a:t> monitoring for air toxics.</a:t>
            </a:r>
          </a:p>
          <a:p>
            <a:pPr fontAlgn="base"/>
            <a:r>
              <a:rPr lang="en-US" sz="2200" dirty="0">
                <a:solidFill>
                  <a:srgbClr val="3A564E"/>
                </a:solidFill>
              </a:rPr>
              <a:t>We work to reduce air pollution and criteria pollution from the petrochemical sector, mining sector, energy sector, and large stationary sources of air pollution with our environmental justice partners across the country.</a:t>
            </a:r>
          </a:p>
          <a:p>
            <a:pPr fontAlgn="base"/>
            <a:endParaRPr lang="en-US" sz="2200" dirty="0">
              <a:solidFill>
                <a:srgbClr val="3A564E"/>
              </a:solidFill>
            </a:endParaRPr>
          </a:p>
        </p:txBody>
      </p:sp>
      <p:sp>
        <p:nvSpPr>
          <p:cNvPr id="16" name="Rectangle 15">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A56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E186E8F7-5DC7-F5CF-C58F-069E631870BC}"/>
              </a:ext>
            </a:extLst>
          </p:cNvPr>
          <p:cNvPicPr>
            <a:picLocks noGrp="1" noChangeAspect="1"/>
          </p:cNvPicPr>
          <p:nvPr>
            <p:ph sz="half" idx="2"/>
          </p:nvPr>
        </p:nvPicPr>
        <p:blipFill rotWithShape="1">
          <a:blip r:embed="rId3"/>
          <a:srcRect t="53" r="3" b="3"/>
          <a:stretch/>
        </p:blipFill>
        <p:spPr>
          <a:xfrm>
            <a:off x="7538945" y="968596"/>
            <a:ext cx="3788081" cy="4973190"/>
          </a:xfrm>
          <a:prstGeom prst="rect">
            <a:avLst/>
          </a:prstGeom>
        </p:spPr>
      </p:pic>
    </p:spTree>
    <p:extLst>
      <p:ext uri="{BB962C8B-B14F-4D97-AF65-F5344CB8AC3E}">
        <p14:creationId xmlns:p14="http://schemas.microsoft.com/office/powerpoint/2010/main" val="296661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Our work on air pollution</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sz="half" idx="1"/>
          </p:nvPr>
        </p:nvSpPr>
        <p:spPr>
          <a:xfrm>
            <a:off x="640080" y="2872899"/>
            <a:ext cx="4243589" cy="3320668"/>
          </a:xfrm>
        </p:spPr>
        <p:txBody>
          <a:bodyPr vert="horz" lIns="91440" tIns="45720" rIns="91440" bIns="45720" rtlCol="0">
            <a:normAutofit/>
          </a:bodyPr>
          <a:lstStyle/>
          <a:p>
            <a:pPr fontAlgn="base"/>
            <a:r>
              <a:rPr lang="en-US" sz="2000"/>
              <a:t>Chrome Platers</a:t>
            </a:r>
          </a:p>
          <a:p>
            <a:pPr fontAlgn="base"/>
            <a:r>
              <a:rPr lang="en-US" sz="2000"/>
              <a:t>Lead Smelters</a:t>
            </a:r>
          </a:p>
          <a:p>
            <a:pPr fontAlgn="base"/>
            <a:r>
              <a:rPr lang="en-US" sz="2000"/>
              <a:t>Copper Smelters</a:t>
            </a:r>
          </a:p>
          <a:p>
            <a:pPr fontAlgn="base"/>
            <a:r>
              <a:rPr lang="en-US" sz="2000"/>
              <a:t>Refineries</a:t>
            </a:r>
          </a:p>
          <a:p>
            <a:pPr fontAlgn="base"/>
            <a:r>
              <a:rPr lang="en-US" sz="2000"/>
              <a:t>Chemical Manufacturing Facilities</a:t>
            </a:r>
          </a:p>
          <a:p>
            <a:pPr fontAlgn="base"/>
            <a:r>
              <a:rPr lang="en-US" sz="2000"/>
              <a:t>Storage Tanks for Petrochemicals</a:t>
            </a:r>
          </a:p>
          <a:p>
            <a:pPr fontAlgn="base"/>
            <a:r>
              <a:rPr lang="en-US" sz="2000"/>
              <a:t>Oil and Gas Infrastructure</a:t>
            </a:r>
          </a:p>
          <a:p>
            <a:pPr fontAlgn="base"/>
            <a:r>
              <a:rPr lang="en-US" sz="2000"/>
              <a:t>Power Plants</a:t>
            </a:r>
          </a:p>
        </p:txBody>
      </p:sp>
      <p:pic>
        <p:nvPicPr>
          <p:cNvPr id="10" name="Content Placeholder 9">
            <a:extLst>
              <a:ext uri="{FF2B5EF4-FFF2-40B4-BE49-F238E27FC236}">
                <a16:creationId xmlns:a16="http://schemas.microsoft.com/office/drawing/2014/main" id="{43A5A9E5-791A-459D-A021-31675CA86974}"/>
              </a:ext>
            </a:extLst>
          </p:cNvPr>
          <p:cNvPicPr>
            <a:picLocks noGrp="1" noChangeAspect="1"/>
          </p:cNvPicPr>
          <p:nvPr>
            <p:ph sz="half" idx="2"/>
          </p:nvPr>
        </p:nvPicPr>
        <p:blipFill rotWithShape="1">
          <a:blip r:embed="rId3"/>
          <a:srcRect r="2" b="165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DC1CE240-BE90-219E-B061-C960F5CE43A0}"/>
              </a:ext>
            </a:extLst>
          </p:cNvPr>
          <p:cNvSpPr txBox="1"/>
          <p:nvPr/>
        </p:nvSpPr>
        <p:spPr>
          <a:xfrm>
            <a:off x="7816849" y="2714172"/>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9774E20E-CA0F-7A0D-C2B8-90E591F47A24}"/>
              </a:ext>
            </a:extLst>
          </p:cNvPr>
          <p:cNvSpPr txBox="1"/>
          <p:nvPr/>
        </p:nvSpPr>
        <p:spPr>
          <a:xfrm>
            <a:off x="5186135" y="2517624"/>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32121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p:txBody>
          <a:bodyPr/>
          <a:lstStyle/>
          <a:p>
            <a:r>
              <a:rPr lang="en-US" dirty="0"/>
              <a:t>The data and tools we use</a:t>
            </a:r>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sz="half" idx="1"/>
          </p:nvPr>
        </p:nvSpPr>
        <p:spPr/>
        <p:txBody>
          <a:bodyPr>
            <a:noAutofit/>
          </a:bodyPr>
          <a:lstStyle/>
          <a:p>
            <a:pPr fontAlgn="base"/>
            <a:r>
              <a:rPr lang="en-US" sz="2000" dirty="0"/>
              <a:t>We constantly watch </a:t>
            </a:r>
            <a:r>
              <a:rPr lang="en-US" sz="2000" dirty="0" err="1"/>
              <a:t>fenceline</a:t>
            </a:r>
            <a:r>
              <a:rPr lang="en-US" sz="2000" dirty="0"/>
              <a:t> monitoring technology and methods for air toxics, especially for ethylene oxide, benzene, lead, chloroprene, and hexavalent chromium.  </a:t>
            </a:r>
          </a:p>
          <a:p>
            <a:pPr fontAlgn="base"/>
            <a:r>
              <a:rPr lang="en-US" sz="2000" dirty="0"/>
              <a:t>We are starting to work on </a:t>
            </a:r>
            <a:r>
              <a:rPr lang="en-US" sz="2000" dirty="0" err="1"/>
              <a:t>epichlorhydrin</a:t>
            </a:r>
            <a:r>
              <a:rPr lang="en-US" sz="2000" dirty="0"/>
              <a:t>, an emerging super toxic hazards air pollutant.</a:t>
            </a:r>
          </a:p>
          <a:p>
            <a:pPr fontAlgn="base"/>
            <a:r>
              <a:rPr lang="en-US" sz="2000" dirty="0"/>
              <a:t>We advocate for the use of satellite monitoring to identify areas of the country that are not in compliance with the National Ambient Air Quality Standards.</a:t>
            </a:r>
          </a:p>
        </p:txBody>
      </p:sp>
      <p:pic>
        <p:nvPicPr>
          <p:cNvPr id="7" name="Content Placeholder 6">
            <a:extLst>
              <a:ext uri="{FF2B5EF4-FFF2-40B4-BE49-F238E27FC236}">
                <a16:creationId xmlns:a16="http://schemas.microsoft.com/office/drawing/2014/main" id="{0C6F022C-2DDF-F195-873A-1E8A142D2194}"/>
              </a:ext>
            </a:extLst>
          </p:cNvPr>
          <p:cNvPicPr>
            <a:picLocks noGrp="1" noChangeAspect="1"/>
          </p:cNvPicPr>
          <p:nvPr>
            <p:ph sz="half" idx="2"/>
          </p:nvPr>
        </p:nvPicPr>
        <p:blipFill>
          <a:blip r:embed="rId3"/>
          <a:stretch>
            <a:fillRect/>
          </a:stretch>
        </p:blipFill>
        <p:spPr>
          <a:xfrm>
            <a:off x="6879434" y="365124"/>
            <a:ext cx="4989017" cy="6492875"/>
          </a:xfrm>
          <a:prstGeom prst="rect">
            <a:avLst/>
          </a:prstGeom>
        </p:spPr>
      </p:pic>
    </p:spTree>
    <p:extLst>
      <p:ext uri="{BB962C8B-B14F-4D97-AF65-F5344CB8AC3E}">
        <p14:creationId xmlns:p14="http://schemas.microsoft.com/office/powerpoint/2010/main" val="85924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358B0-448F-48D7-8373-1ACD950F2770}"/>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Using new data: the process</a:t>
            </a:r>
          </a:p>
        </p:txBody>
      </p:sp>
      <p:pic>
        <p:nvPicPr>
          <p:cNvPr id="7" name="Content Placeholder 6">
            <a:extLst>
              <a:ext uri="{FF2B5EF4-FFF2-40B4-BE49-F238E27FC236}">
                <a16:creationId xmlns:a16="http://schemas.microsoft.com/office/drawing/2014/main" id="{7E2FB835-2005-39BE-8D94-C8556F1F6A7F}"/>
              </a:ext>
            </a:extLst>
          </p:cNvPr>
          <p:cNvPicPr>
            <a:picLocks noGrp="1" noChangeAspect="1"/>
          </p:cNvPicPr>
          <p:nvPr>
            <p:ph sz="half" idx="2"/>
          </p:nvPr>
        </p:nvPicPr>
        <p:blipFill rotWithShape="1">
          <a:blip r:embed="rId3"/>
          <a:srcRect/>
          <a:stretch/>
        </p:blipFill>
        <p:spPr>
          <a:xfrm>
            <a:off x="1" y="266531"/>
            <a:ext cx="4657344" cy="640096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D31C2-2ADA-44A7-A197-4214EA9E45B2}"/>
              </a:ext>
            </a:extLst>
          </p:cNvPr>
          <p:cNvSpPr>
            <a:spLocks noGrp="1"/>
          </p:cNvSpPr>
          <p:nvPr>
            <p:ph sz="half" idx="1"/>
          </p:nvPr>
        </p:nvSpPr>
        <p:spPr>
          <a:xfrm>
            <a:off x="5297762" y="2706624"/>
            <a:ext cx="6251110" cy="3483864"/>
          </a:xfrm>
        </p:spPr>
        <p:txBody>
          <a:bodyPr vert="horz" lIns="91440" tIns="45720" rIns="91440" bIns="45720" rtlCol="0">
            <a:normAutofit/>
          </a:bodyPr>
          <a:lstStyle/>
          <a:p>
            <a:pPr fontAlgn="base"/>
            <a:r>
              <a:rPr lang="en-US" sz="2200" dirty="0"/>
              <a:t>Applications for satellite monitoring would be enhanced if we had data that would be more user- friendly for the public and the advocacy community.</a:t>
            </a:r>
          </a:p>
          <a:p>
            <a:pPr lvl="1" fontAlgn="base"/>
            <a:endParaRPr lang="en-US" sz="2200" dirty="0"/>
          </a:p>
          <a:p>
            <a:pPr lvl="1" fontAlgn="base"/>
            <a:r>
              <a:rPr lang="en-US" sz="2200" dirty="0"/>
              <a:t>We are interested in using satellite data to track compliance with the NAAQS.</a:t>
            </a:r>
          </a:p>
          <a:p>
            <a:pPr lvl="1" fontAlgn="base"/>
            <a:r>
              <a:rPr lang="en-US" sz="2200" dirty="0"/>
              <a:t>We advocate for the use of the satellite data by our local, state, and federal air quality agencies to help improve air quality.</a:t>
            </a:r>
          </a:p>
        </p:txBody>
      </p:sp>
    </p:spTree>
    <p:extLst>
      <p:ext uri="{BB962C8B-B14F-4D97-AF65-F5344CB8AC3E}">
        <p14:creationId xmlns:p14="http://schemas.microsoft.com/office/powerpoint/2010/main" val="62037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B5F515-6698-A9D7-1E58-F9F88FF04782}"/>
              </a:ext>
            </a:extLst>
          </p:cNvPr>
          <p:cNvPicPr>
            <a:picLocks noChangeAspect="1"/>
          </p:cNvPicPr>
          <p:nvPr/>
        </p:nvPicPr>
        <p:blipFill>
          <a:blip r:embed="rId2"/>
          <a:stretch>
            <a:fillRect/>
          </a:stretch>
        </p:blipFill>
        <p:spPr>
          <a:xfrm>
            <a:off x="1701800" y="-241300"/>
            <a:ext cx="8788400" cy="7340600"/>
          </a:xfrm>
          <a:prstGeom prst="rect">
            <a:avLst/>
          </a:prstGeom>
        </p:spPr>
      </p:pic>
      <p:pic>
        <p:nvPicPr>
          <p:cNvPr id="10" name="Picture 9">
            <a:extLst>
              <a:ext uri="{FF2B5EF4-FFF2-40B4-BE49-F238E27FC236}">
                <a16:creationId xmlns:a16="http://schemas.microsoft.com/office/drawing/2014/main" id="{71D10419-5CE7-1B69-C0F7-FA85BA41323A}"/>
              </a:ext>
            </a:extLst>
          </p:cNvPr>
          <p:cNvPicPr>
            <a:picLocks noChangeAspect="1"/>
          </p:cNvPicPr>
          <p:nvPr/>
        </p:nvPicPr>
        <p:blipFill>
          <a:blip r:embed="rId2"/>
          <a:stretch>
            <a:fillRect/>
          </a:stretch>
        </p:blipFill>
        <p:spPr>
          <a:xfrm>
            <a:off x="1854200" y="-88900"/>
            <a:ext cx="8788400" cy="7340600"/>
          </a:xfrm>
          <a:prstGeom prst="rect">
            <a:avLst/>
          </a:prstGeom>
        </p:spPr>
      </p:pic>
      <p:pic>
        <p:nvPicPr>
          <p:cNvPr id="13" name="Picture 12">
            <a:extLst>
              <a:ext uri="{FF2B5EF4-FFF2-40B4-BE49-F238E27FC236}">
                <a16:creationId xmlns:a16="http://schemas.microsoft.com/office/drawing/2014/main" id="{FC067A50-4C4F-35F0-026C-D3D812B91BE5}"/>
              </a:ext>
            </a:extLst>
          </p:cNvPr>
          <p:cNvPicPr>
            <a:picLocks noChangeAspect="1"/>
          </p:cNvPicPr>
          <p:nvPr/>
        </p:nvPicPr>
        <p:blipFill>
          <a:blip r:embed="rId2"/>
          <a:stretch>
            <a:fillRect/>
          </a:stretch>
        </p:blipFill>
        <p:spPr>
          <a:xfrm>
            <a:off x="2006600" y="63500"/>
            <a:ext cx="8788400" cy="7340600"/>
          </a:xfrm>
          <a:prstGeom prst="rect">
            <a:avLst/>
          </a:prstGeom>
        </p:spPr>
      </p:pic>
      <p:pic>
        <p:nvPicPr>
          <p:cNvPr id="16" name="Picture 15">
            <a:extLst>
              <a:ext uri="{FF2B5EF4-FFF2-40B4-BE49-F238E27FC236}">
                <a16:creationId xmlns:a16="http://schemas.microsoft.com/office/drawing/2014/main" id="{B9F3B053-1A40-1C78-DFD7-7F3E84B84F85}"/>
              </a:ext>
            </a:extLst>
          </p:cNvPr>
          <p:cNvPicPr>
            <a:picLocks noChangeAspect="1"/>
          </p:cNvPicPr>
          <p:nvPr/>
        </p:nvPicPr>
        <p:blipFill>
          <a:blip r:embed="rId2"/>
          <a:stretch>
            <a:fillRect/>
          </a:stretch>
        </p:blipFill>
        <p:spPr>
          <a:xfrm>
            <a:off x="2159000" y="215900"/>
            <a:ext cx="8788400" cy="7340600"/>
          </a:xfrm>
          <a:prstGeom prst="rect">
            <a:avLst/>
          </a:prstGeom>
        </p:spPr>
      </p:pic>
      <p:pic>
        <p:nvPicPr>
          <p:cNvPr id="19" name="Picture 18">
            <a:extLst>
              <a:ext uri="{FF2B5EF4-FFF2-40B4-BE49-F238E27FC236}">
                <a16:creationId xmlns:a16="http://schemas.microsoft.com/office/drawing/2014/main" id="{20EB5476-A767-985C-7DCB-1EB3936C7A43}"/>
              </a:ext>
            </a:extLst>
          </p:cNvPr>
          <p:cNvPicPr>
            <a:picLocks noChangeAspect="1"/>
          </p:cNvPicPr>
          <p:nvPr/>
        </p:nvPicPr>
        <p:blipFill>
          <a:blip r:embed="rId2"/>
          <a:stretch>
            <a:fillRect/>
          </a:stretch>
        </p:blipFill>
        <p:spPr>
          <a:xfrm>
            <a:off x="2311400" y="368300"/>
            <a:ext cx="8788400" cy="7340600"/>
          </a:xfrm>
          <a:prstGeom prst="rect">
            <a:avLst/>
          </a:prstGeom>
        </p:spPr>
      </p:pic>
    </p:spTree>
    <p:extLst>
      <p:ext uri="{BB962C8B-B14F-4D97-AF65-F5344CB8AC3E}">
        <p14:creationId xmlns:p14="http://schemas.microsoft.com/office/powerpoint/2010/main" val="289601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364</Words>
  <Application>Microsoft Office PowerPoint</Application>
  <PresentationFormat>Widescreen</PresentationFormat>
  <Paragraphs>39</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California Communities  Against Toxics Jane Williams Executive Director</vt:lpstr>
      <vt:lpstr>Our mission:</vt:lpstr>
      <vt:lpstr>Our area of interest </vt:lpstr>
      <vt:lpstr>Our community/communities</vt:lpstr>
      <vt:lpstr>Our work on air pollution</vt:lpstr>
      <vt:lpstr>The data and tools we use</vt:lpstr>
      <vt:lpstr>Using new data: the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Organization Here Names</dc:title>
  <dc:creator>Nastan, Abigail M (US 398P)</dc:creator>
  <cp:lastModifiedBy>dcapjane@aol.com</cp:lastModifiedBy>
  <cp:revision>11</cp:revision>
  <dcterms:created xsi:type="dcterms:W3CDTF">2022-07-18T18:59:01Z</dcterms:created>
  <dcterms:modified xsi:type="dcterms:W3CDTF">2022-08-04T19:56:55Z</dcterms:modified>
</cp:coreProperties>
</file>