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515" r:id="rId2"/>
    <p:sldId id="522" r:id="rId3"/>
    <p:sldId id="524" r:id="rId4"/>
    <p:sldId id="525" r:id="rId5"/>
    <p:sldId id="526" r:id="rId6"/>
    <p:sldId id="527" r:id="rId7"/>
    <p:sldId id="523" r:id="rId8"/>
    <p:sldId id="528" r:id="rId9"/>
    <p:sldId id="529" r:id="rId10"/>
    <p:sldId id="533" r:id="rId11"/>
    <p:sldId id="530" r:id="rId12"/>
    <p:sldId id="531" r:id="rId13"/>
    <p:sldId id="53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00FF"/>
    <a:srgbClr val="000099"/>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1" autoAdjust="0"/>
    <p:restoredTop sz="94660"/>
  </p:normalViewPr>
  <p:slideViewPr>
    <p:cSldViewPr snapToGrid="0">
      <p:cViewPr varScale="1">
        <p:scale>
          <a:sx n="69" d="100"/>
          <a:sy n="69" d="100"/>
        </p:scale>
        <p:origin x="158" y="43"/>
      </p:cViewPr>
      <p:guideLst/>
    </p:cSldViewPr>
  </p:slideViewPr>
  <p:notesTextViewPr>
    <p:cViewPr>
      <p:scale>
        <a:sx n="3" d="2"/>
        <a:sy n="3" d="2"/>
      </p:scale>
      <p:origin x="0" y="0"/>
    </p:cViewPr>
  </p:notesTextViewPr>
  <p:notesViewPr>
    <p:cSldViewPr snapToGrid="0" showGuides="1">
      <p:cViewPr varScale="1">
        <p:scale>
          <a:sx n="85" d="100"/>
          <a:sy n="85" d="100"/>
        </p:scale>
        <p:origin x="29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E54F-4247-9600-7C9E7D868413}"/>
              </c:ext>
            </c:extLst>
          </c:dPt>
          <c:dPt>
            <c:idx val="1"/>
            <c:bubble3D val="0"/>
            <c:spPr>
              <a:solidFill>
                <a:schemeClr val="bg2">
                  <a:lumMod val="50000"/>
                </a:schemeClr>
              </a:solidFill>
              <a:ln w="19050">
                <a:solidFill>
                  <a:schemeClr val="lt1"/>
                </a:solidFill>
              </a:ln>
              <a:effectLst/>
            </c:spPr>
            <c:extLst>
              <c:ext xmlns:c16="http://schemas.microsoft.com/office/drawing/2014/chart" uri="{C3380CC4-5D6E-409C-BE32-E72D297353CC}">
                <c16:uniqueId val="{00000003-E54F-4247-9600-7C9E7D868413}"/>
              </c:ext>
            </c:extLst>
          </c:dPt>
          <c:dPt>
            <c:idx val="2"/>
            <c:bubble3D val="0"/>
            <c:spPr>
              <a:solidFill>
                <a:srgbClr val="CDAD51"/>
              </a:solidFill>
              <a:ln w="19050">
                <a:solidFill>
                  <a:schemeClr val="lt1"/>
                </a:solidFill>
              </a:ln>
              <a:effectLst/>
            </c:spPr>
            <c:extLst>
              <c:ext xmlns:c16="http://schemas.microsoft.com/office/drawing/2014/chart" uri="{C3380CC4-5D6E-409C-BE32-E72D297353CC}">
                <c16:uniqueId val="{00000005-E54F-4247-9600-7C9E7D868413}"/>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E54F-4247-9600-7C9E7D868413}"/>
              </c:ext>
            </c:extLst>
          </c:dPt>
          <c:dPt>
            <c:idx val="4"/>
            <c:bubble3D val="0"/>
            <c:spPr>
              <a:solidFill>
                <a:schemeClr val="accent6">
                  <a:lumMod val="75000"/>
                </a:schemeClr>
              </a:solidFill>
              <a:ln w="19050">
                <a:solidFill>
                  <a:schemeClr val="lt1"/>
                </a:solidFill>
              </a:ln>
              <a:effectLst/>
            </c:spPr>
            <c:extLst>
              <c:ext xmlns:c16="http://schemas.microsoft.com/office/drawing/2014/chart" uri="{C3380CC4-5D6E-409C-BE32-E72D297353CC}">
                <c16:uniqueId val="{00000009-E54F-4247-9600-7C9E7D868413}"/>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B-E54F-4247-9600-7C9E7D868413}"/>
              </c:ext>
            </c:extLst>
          </c:dPt>
          <c:cat>
            <c:numRef>
              <c:f>Sheet1!$A$2:$A$7</c:f>
              <c:numCache>
                <c:formatCode>General</c:formatCode>
                <c:ptCount val="6"/>
              </c:numCache>
            </c:numRef>
          </c:cat>
          <c:val>
            <c:numRef>
              <c:f>Sheet1!$B$2:$B$7</c:f>
              <c:numCache>
                <c:formatCode>General</c:formatCode>
                <c:ptCount val="6"/>
                <c:pt idx="0">
                  <c:v>16.670000000000002</c:v>
                </c:pt>
                <c:pt idx="1">
                  <c:v>16.670000000000002</c:v>
                </c:pt>
                <c:pt idx="2">
                  <c:v>16.670000000000002</c:v>
                </c:pt>
                <c:pt idx="3">
                  <c:v>16.670000000000002</c:v>
                </c:pt>
                <c:pt idx="4">
                  <c:v>16.670000000000002</c:v>
                </c:pt>
                <c:pt idx="5">
                  <c:v>16.670000000000002</c:v>
                </c:pt>
              </c:numCache>
            </c:numRef>
          </c:val>
          <c:extLst>
            <c:ext xmlns:c16="http://schemas.microsoft.com/office/drawing/2014/chart" uri="{C3380CC4-5D6E-409C-BE32-E72D297353CC}">
              <c16:uniqueId val="{0000000C-E54F-4247-9600-7C9E7D86841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CD5ED1-4E5F-4479-866B-0815A79A1B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81D14-DE74-4BF2-85B0-58119D139B0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B9E480-7A9F-450E-98A6-5B7E67D60226}" type="datetimeFigureOut">
              <a:rPr lang="en-US" smtClean="0"/>
              <a:t>8/4/2022</a:t>
            </a:fld>
            <a:endParaRPr lang="en-US"/>
          </a:p>
        </p:txBody>
      </p:sp>
      <p:sp>
        <p:nvSpPr>
          <p:cNvPr id="4" name="Footer Placeholder 3">
            <a:extLst>
              <a:ext uri="{FF2B5EF4-FFF2-40B4-BE49-F238E27FC236}">
                <a16:creationId xmlns:a16="http://schemas.microsoft.com/office/drawing/2014/main" id="{ACBBEF23-D6B2-44A2-AD32-BE5B4AFB35F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D8D9C6-153A-4E69-9D80-8D554AE296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C51E62-1B8A-487F-8A70-7DE246A28768}" type="slidenum">
              <a:rPr lang="en-US" smtClean="0"/>
              <a:t>‹#›</a:t>
            </a:fld>
            <a:endParaRPr lang="en-US"/>
          </a:p>
        </p:txBody>
      </p:sp>
    </p:spTree>
    <p:extLst>
      <p:ext uri="{BB962C8B-B14F-4D97-AF65-F5344CB8AC3E}">
        <p14:creationId xmlns:p14="http://schemas.microsoft.com/office/powerpoint/2010/main" val="395860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7F1E9E-9B8A-4622-9D50-4CC03E01C1CD}" type="datetimeFigureOut">
              <a:rPr lang="en-US" smtClean="0"/>
              <a:t>8/4/2022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1FA54-0328-4391-811B-7BB3C3BBAAC2}" type="slidenum">
              <a:rPr lang="en-US" smtClean="0"/>
              <a:t>‹#›</a:t>
            </a:fld>
            <a:endParaRPr lang="en-US"/>
          </a:p>
        </p:txBody>
      </p:sp>
    </p:spTree>
    <p:extLst>
      <p:ext uri="{BB962C8B-B14F-4D97-AF65-F5344CB8AC3E}">
        <p14:creationId xmlns:p14="http://schemas.microsoft.com/office/powerpoint/2010/main" val="3725060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just treatment and meaningful involvement of all people – regardless of race, color, national origin, income, or ability – with respect to development, implementation, and evaluation of programs, practices, and activities that affect human health and the environment.”</a:t>
            </a:r>
          </a:p>
        </p:txBody>
      </p:sp>
      <p:sp>
        <p:nvSpPr>
          <p:cNvPr id="4" name="Slide Number Placeholder 3"/>
          <p:cNvSpPr>
            <a:spLocks noGrp="1"/>
          </p:cNvSpPr>
          <p:nvPr>
            <p:ph type="sldNum" sz="quarter" idx="5"/>
          </p:nvPr>
        </p:nvSpPr>
        <p:spPr/>
        <p:txBody>
          <a:bodyPr/>
          <a:lstStyle/>
          <a:p>
            <a:fld id="{C5B1FA54-0328-4391-811B-7BB3C3BBAAC2}" type="slidenum">
              <a:rPr lang="en-US" smtClean="0"/>
              <a:t>1</a:t>
            </a:fld>
            <a:endParaRPr lang="en-US"/>
          </a:p>
        </p:txBody>
      </p:sp>
    </p:spTree>
    <p:extLst>
      <p:ext uri="{BB962C8B-B14F-4D97-AF65-F5344CB8AC3E}">
        <p14:creationId xmlns:p14="http://schemas.microsoft.com/office/powerpoint/2010/main" val="41166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C5B1FA54-0328-4391-811B-7BB3C3BBAAC2}" type="slidenum">
              <a:rPr lang="en-US" smtClean="0"/>
              <a:t>10</a:t>
            </a:fld>
            <a:endParaRPr lang="en-US"/>
          </a:p>
        </p:txBody>
      </p:sp>
    </p:spTree>
    <p:extLst>
      <p:ext uri="{BB962C8B-B14F-4D97-AF65-F5344CB8AC3E}">
        <p14:creationId xmlns:p14="http://schemas.microsoft.com/office/powerpoint/2010/main" val="2754680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Abbey</a:t>
            </a:r>
          </a:p>
        </p:txBody>
      </p:sp>
      <p:sp>
        <p:nvSpPr>
          <p:cNvPr id="4" name="Slide Number Placeholder 3"/>
          <p:cNvSpPr>
            <a:spLocks noGrp="1"/>
          </p:cNvSpPr>
          <p:nvPr>
            <p:ph type="sldNum" sz="quarter" idx="5"/>
          </p:nvPr>
        </p:nvSpPr>
        <p:spPr/>
        <p:txBody>
          <a:bodyPr/>
          <a:lstStyle/>
          <a:p>
            <a:fld id="{C5B1FA54-0328-4391-811B-7BB3C3BBAAC2}" type="slidenum">
              <a:rPr lang="en-US" smtClean="0"/>
              <a:t>11</a:t>
            </a:fld>
            <a:endParaRPr lang="en-US"/>
          </a:p>
        </p:txBody>
      </p:sp>
    </p:spTree>
    <p:extLst>
      <p:ext uri="{BB962C8B-B14F-4D97-AF65-F5344CB8AC3E}">
        <p14:creationId xmlns:p14="http://schemas.microsoft.com/office/powerpoint/2010/main" val="2636647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Abbey</a:t>
            </a:r>
          </a:p>
        </p:txBody>
      </p:sp>
      <p:sp>
        <p:nvSpPr>
          <p:cNvPr id="4" name="Slide Number Placeholder 3"/>
          <p:cNvSpPr>
            <a:spLocks noGrp="1"/>
          </p:cNvSpPr>
          <p:nvPr>
            <p:ph type="sldNum" sz="quarter" idx="5"/>
          </p:nvPr>
        </p:nvSpPr>
        <p:spPr/>
        <p:txBody>
          <a:bodyPr/>
          <a:lstStyle/>
          <a:p>
            <a:fld id="{C5B1FA54-0328-4391-811B-7BB3C3BBAAC2}" type="slidenum">
              <a:rPr lang="en-US" smtClean="0"/>
              <a:t>12</a:t>
            </a:fld>
            <a:endParaRPr lang="en-US"/>
          </a:p>
        </p:txBody>
      </p:sp>
    </p:spTree>
    <p:extLst>
      <p:ext uri="{BB962C8B-B14F-4D97-AF65-F5344CB8AC3E}">
        <p14:creationId xmlns:p14="http://schemas.microsoft.com/office/powerpoint/2010/main" val="24158262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Abbey</a:t>
            </a:r>
          </a:p>
        </p:txBody>
      </p:sp>
      <p:sp>
        <p:nvSpPr>
          <p:cNvPr id="4" name="Slide Number Placeholder 3"/>
          <p:cNvSpPr>
            <a:spLocks noGrp="1"/>
          </p:cNvSpPr>
          <p:nvPr>
            <p:ph type="sldNum" sz="quarter" idx="5"/>
          </p:nvPr>
        </p:nvSpPr>
        <p:spPr/>
        <p:txBody>
          <a:bodyPr/>
          <a:lstStyle/>
          <a:p>
            <a:fld id="{C5B1FA54-0328-4391-811B-7BB3C3BBAAC2}" type="slidenum">
              <a:rPr lang="en-US" smtClean="0"/>
              <a:t>13</a:t>
            </a:fld>
            <a:endParaRPr lang="en-US"/>
          </a:p>
        </p:txBody>
      </p:sp>
    </p:spTree>
    <p:extLst>
      <p:ext uri="{BB962C8B-B14F-4D97-AF65-F5344CB8AC3E}">
        <p14:creationId xmlns:p14="http://schemas.microsoft.com/office/powerpoint/2010/main" val="65737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Abbey</a:t>
            </a:r>
          </a:p>
        </p:txBody>
      </p:sp>
      <p:sp>
        <p:nvSpPr>
          <p:cNvPr id="4" name="Slide Number Placeholder 3"/>
          <p:cNvSpPr>
            <a:spLocks noGrp="1"/>
          </p:cNvSpPr>
          <p:nvPr>
            <p:ph type="sldNum" sz="quarter" idx="5"/>
          </p:nvPr>
        </p:nvSpPr>
        <p:spPr/>
        <p:txBody>
          <a:bodyPr/>
          <a:lstStyle/>
          <a:p>
            <a:fld id="{C5B1FA54-0328-4391-811B-7BB3C3BBAAC2}" type="slidenum">
              <a:rPr lang="en-US" smtClean="0"/>
              <a:t>2</a:t>
            </a:fld>
            <a:endParaRPr lang="en-US"/>
          </a:p>
        </p:txBody>
      </p:sp>
    </p:spTree>
    <p:extLst>
      <p:ext uri="{BB962C8B-B14F-4D97-AF65-F5344CB8AC3E}">
        <p14:creationId xmlns:p14="http://schemas.microsoft.com/office/powerpoint/2010/main" val="54372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Abbey then Aaron</a:t>
            </a:r>
          </a:p>
        </p:txBody>
      </p:sp>
      <p:sp>
        <p:nvSpPr>
          <p:cNvPr id="4" name="Slide Number Placeholder 3"/>
          <p:cNvSpPr>
            <a:spLocks noGrp="1"/>
          </p:cNvSpPr>
          <p:nvPr>
            <p:ph type="sldNum" sz="quarter" idx="5"/>
          </p:nvPr>
        </p:nvSpPr>
        <p:spPr/>
        <p:txBody>
          <a:bodyPr/>
          <a:lstStyle/>
          <a:p>
            <a:fld id="{C5B1FA54-0328-4391-811B-7BB3C3BBAAC2}" type="slidenum">
              <a:rPr lang="en-US" smtClean="0"/>
              <a:t>3</a:t>
            </a:fld>
            <a:endParaRPr lang="en-US"/>
          </a:p>
        </p:txBody>
      </p:sp>
    </p:spTree>
    <p:extLst>
      <p:ext uri="{BB962C8B-B14F-4D97-AF65-F5344CB8AC3E}">
        <p14:creationId xmlns:p14="http://schemas.microsoft.com/office/powerpoint/2010/main" val="4021416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C5B1FA54-0328-4391-811B-7BB3C3BBAAC2}" type="slidenum">
              <a:rPr lang="en-US" smtClean="0"/>
              <a:t>4</a:t>
            </a:fld>
            <a:endParaRPr lang="en-US"/>
          </a:p>
        </p:txBody>
      </p:sp>
    </p:spTree>
    <p:extLst>
      <p:ext uri="{BB962C8B-B14F-4D97-AF65-F5344CB8AC3E}">
        <p14:creationId xmlns:p14="http://schemas.microsoft.com/office/powerpoint/2010/main" val="171949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C5B1FA54-0328-4391-811B-7BB3C3BBAAC2}" type="slidenum">
              <a:rPr lang="en-US" smtClean="0"/>
              <a:t>5</a:t>
            </a:fld>
            <a:endParaRPr lang="en-US"/>
          </a:p>
        </p:txBody>
      </p:sp>
    </p:spTree>
    <p:extLst>
      <p:ext uri="{BB962C8B-B14F-4D97-AF65-F5344CB8AC3E}">
        <p14:creationId xmlns:p14="http://schemas.microsoft.com/office/powerpoint/2010/main" val="1228557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C5B1FA54-0328-4391-811B-7BB3C3BBAAC2}" type="slidenum">
              <a:rPr lang="en-US" smtClean="0"/>
              <a:t>6</a:t>
            </a:fld>
            <a:endParaRPr lang="en-US"/>
          </a:p>
        </p:txBody>
      </p:sp>
    </p:spTree>
    <p:extLst>
      <p:ext uri="{BB962C8B-B14F-4D97-AF65-F5344CB8AC3E}">
        <p14:creationId xmlns:p14="http://schemas.microsoft.com/office/powerpoint/2010/main" val="355744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Abbey</a:t>
            </a:r>
          </a:p>
        </p:txBody>
      </p:sp>
      <p:sp>
        <p:nvSpPr>
          <p:cNvPr id="4" name="Slide Number Placeholder 3"/>
          <p:cNvSpPr>
            <a:spLocks noGrp="1"/>
          </p:cNvSpPr>
          <p:nvPr>
            <p:ph type="sldNum" sz="quarter" idx="5"/>
          </p:nvPr>
        </p:nvSpPr>
        <p:spPr/>
        <p:txBody>
          <a:bodyPr/>
          <a:lstStyle/>
          <a:p>
            <a:fld id="{C5B1FA54-0328-4391-811B-7BB3C3BBAAC2}" type="slidenum">
              <a:rPr lang="en-US" smtClean="0"/>
              <a:t>7</a:t>
            </a:fld>
            <a:endParaRPr lang="en-US"/>
          </a:p>
        </p:txBody>
      </p:sp>
    </p:spTree>
    <p:extLst>
      <p:ext uri="{BB962C8B-B14F-4D97-AF65-F5344CB8AC3E}">
        <p14:creationId xmlns:p14="http://schemas.microsoft.com/office/powerpoint/2010/main" val="4285880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Abbey</a:t>
            </a:r>
          </a:p>
        </p:txBody>
      </p:sp>
      <p:sp>
        <p:nvSpPr>
          <p:cNvPr id="4" name="Slide Number Placeholder 3"/>
          <p:cNvSpPr>
            <a:spLocks noGrp="1"/>
          </p:cNvSpPr>
          <p:nvPr>
            <p:ph type="sldNum" sz="quarter" idx="5"/>
          </p:nvPr>
        </p:nvSpPr>
        <p:spPr/>
        <p:txBody>
          <a:bodyPr/>
          <a:lstStyle/>
          <a:p>
            <a:fld id="{C5B1FA54-0328-4391-811B-7BB3C3BBAAC2}" type="slidenum">
              <a:rPr lang="en-US" smtClean="0"/>
              <a:t>8</a:t>
            </a:fld>
            <a:endParaRPr lang="en-US"/>
          </a:p>
        </p:txBody>
      </p:sp>
    </p:spTree>
    <p:extLst>
      <p:ext uri="{BB962C8B-B14F-4D97-AF65-F5344CB8AC3E}">
        <p14:creationId xmlns:p14="http://schemas.microsoft.com/office/powerpoint/2010/main" val="2767307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C5B1FA54-0328-4391-811B-7BB3C3BBAAC2}" type="slidenum">
              <a:rPr lang="en-US" smtClean="0"/>
              <a:t>9</a:t>
            </a:fld>
            <a:endParaRPr lang="en-US"/>
          </a:p>
        </p:txBody>
      </p:sp>
    </p:spTree>
    <p:extLst>
      <p:ext uri="{BB962C8B-B14F-4D97-AF65-F5344CB8AC3E}">
        <p14:creationId xmlns:p14="http://schemas.microsoft.com/office/powerpoint/2010/main" val="3202536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jpeg"/><Relationship Id="rId7"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g"/><Relationship Id="rId10" Type="http://schemas.openxmlformats.org/officeDocument/2006/relationships/image" Target="../media/image14.jpeg"/><Relationship Id="rId4" Type="http://schemas.openxmlformats.org/officeDocument/2006/relationships/image" Target="../media/image10.jpeg"/><Relationship Id="rId9"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eather.msfc.nasa.gov/tempo/" TargetMode="External"/><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gif"/><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CD7B5C8-4AEE-48C2-9019-AD3503AF3CA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1153945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7B5C8-4AEE-48C2-9019-AD3503AF3CA8}"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98222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7B5C8-4AEE-48C2-9019-AD3503AF3CA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97069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7B5C8-4AEE-48C2-9019-AD3503AF3CA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1141930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Only">
    <p:bg>
      <p:bgPr>
        <a:gradFill>
          <a:gsLst>
            <a:gs pos="75000">
              <a:schemeClr val="bg1">
                <a:alpha val="75000"/>
                <a:lumMod val="75000"/>
                <a:lumOff val="25000"/>
              </a:schemeClr>
            </a:gs>
            <a:gs pos="100000">
              <a:schemeClr val="accent1">
                <a:alpha val="75000"/>
                <a:lumMod val="75000"/>
                <a:lumOff val="25000"/>
              </a:schemeClr>
            </a:gs>
            <a:gs pos="100000">
              <a:schemeClr val="accent1">
                <a:alpha val="75000"/>
                <a:lumMod val="75000"/>
                <a:lumOff val="2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630345" y="6365294"/>
            <a:ext cx="436113" cy="365125"/>
          </a:xfrm>
        </p:spPr>
        <p:txBody>
          <a:bodyPr/>
          <a:lstStyle/>
          <a:p>
            <a:fld id="{BBC93AA5-82BE-468E-90B3-DD1DC18545AD}" type="slidenum">
              <a:rPr lang="en-US" smtClean="0"/>
              <a:t>‹#›</a:t>
            </a:fld>
            <a:endParaRPr lang="en-US" dirty="0"/>
          </a:p>
        </p:txBody>
      </p:sp>
      <p:pic>
        <p:nvPicPr>
          <p:cNvPr id="14" name="Picture 20" descr="Tempo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6658" y="196264"/>
            <a:ext cx="831538" cy="7906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3"/>
          </p:nvPr>
        </p:nvSpPr>
        <p:spPr>
          <a:xfrm>
            <a:off x="1169582" y="164800"/>
            <a:ext cx="9250326" cy="761791"/>
          </a:xfrm>
        </p:spPr>
        <p:txBody>
          <a:bodyPr anchor="ctr">
            <a:normAutofit/>
          </a:bodyPr>
          <a:lstStyle>
            <a:lvl1pPr marL="0" indent="0" algn="ctr">
              <a:buNone/>
              <a:defRPr sz="3200" baseline="0">
                <a:latin typeface="+mj-lt"/>
              </a:defRPr>
            </a:lvl1pPr>
          </a:lstStyle>
          <a:p>
            <a:pPr lvl="0"/>
            <a:r>
              <a:rPr lang="en-US" dirty="0"/>
              <a:t>Edit Master text styles</a:t>
            </a:r>
          </a:p>
        </p:txBody>
      </p:sp>
      <p:sp>
        <p:nvSpPr>
          <p:cNvPr id="19" name="Text Placeholder 18"/>
          <p:cNvSpPr>
            <a:spLocks noGrp="1"/>
          </p:cNvSpPr>
          <p:nvPr>
            <p:ph type="body" sz="quarter" idx="14"/>
          </p:nvPr>
        </p:nvSpPr>
        <p:spPr>
          <a:xfrm>
            <a:off x="354013" y="1268413"/>
            <a:ext cx="11499850" cy="4852301"/>
          </a:xfrm>
        </p:spPr>
        <p:txBody>
          <a:bodyPr>
            <a:normAutofit/>
          </a:bodyPr>
          <a:lstStyle>
            <a:lvl1pPr marL="0" indent="0">
              <a:buNone/>
              <a:defRPr sz="2400"/>
            </a:lvl1pPr>
            <a:lvl2pPr marL="457200" indent="0">
              <a:buNone/>
              <a:defRPr sz="2400"/>
            </a:lvl2pPr>
          </a:lstStyle>
          <a:p>
            <a:pPr lvl="0"/>
            <a:r>
              <a:rPr lang="en-US" dirty="0"/>
              <a:t>Edit Master text styles</a:t>
            </a:r>
          </a:p>
          <a:p>
            <a:pPr lvl="1"/>
            <a:r>
              <a:rPr lang="en-US" dirty="0"/>
              <a:t>Second level</a:t>
            </a:r>
          </a:p>
        </p:txBody>
      </p:sp>
      <p:pic>
        <p:nvPicPr>
          <p:cNvPr id="8" name="Picture 7">
            <a:extLst>
              <a:ext uri="{FF2B5EF4-FFF2-40B4-BE49-F238E27FC236}">
                <a16:creationId xmlns:a16="http://schemas.microsoft.com/office/drawing/2014/main" id="{785ACC3E-4389-994B-AF2B-5C1967AFF7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97768" y="265245"/>
            <a:ext cx="1657217" cy="640080"/>
          </a:xfrm>
          <a:prstGeom prst="rect">
            <a:avLst/>
          </a:prstGeom>
        </p:spPr>
      </p:pic>
    </p:spTree>
    <p:extLst>
      <p:ext uri="{BB962C8B-B14F-4D97-AF65-F5344CB8AC3E}">
        <p14:creationId xmlns:p14="http://schemas.microsoft.com/office/powerpoint/2010/main" val="418040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Blank">
    <p:bg>
      <p:bgPr>
        <a:gradFill>
          <a:gsLst>
            <a:gs pos="52000">
              <a:schemeClr val="accent1">
                <a:lumMod val="40000"/>
                <a:lumOff val="60000"/>
              </a:schemeClr>
            </a:gs>
            <a:gs pos="52000">
              <a:schemeClr val="accent1">
                <a:lumMod val="40000"/>
                <a:lumOff val="60000"/>
              </a:schemeClr>
            </a:gs>
            <a:gs pos="52000">
              <a:schemeClr val="accent1">
                <a:lumMod val="40000"/>
                <a:lumOff val="60000"/>
              </a:schemeClr>
            </a:gs>
            <a:gs pos="33000">
              <a:schemeClr val="bg1"/>
            </a:gs>
          </a:gsLst>
          <a:lin ang="10800000" scaled="0"/>
        </a:gradFill>
        <a:effectLst/>
      </p:bgPr>
    </p:bg>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058A104-BD85-43DC-B7DE-BC094E06F844}"/>
              </a:ext>
            </a:extLst>
          </p:cNvPr>
          <p:cNvSpPr txBox="1">
            <a:spLocks/>
          </p:cNvSpPr>
          <p:nvPr userDrawn="1"/>
        </p:nvSpPr>
        <p:spPr>
          <a:xfrm>
            <a:off x="6307282" y="1897026"/>
            <a:ext cx="5859041" cy="18944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
        <p:nvSpPr>
          <p:cNvPr id="23" name="Text Placeholder 3">
            <a:extLst>
              <a:ext uri="{FF2B5EF4-FFF2-40B4-BE49-F238E27FC236}">
                <a16:creationId xmlns:a16="http://schemas.microsoft.com/office/drawing/2014/main" id="{D5E36D66-6B7B-4BC6-9D0D-77E6CB4FE304}"/>
              </a:ext>
            </a:extLst>
          </p:cNvPr>
          <p:cNvSpPr txBox="1">
            <a:spLocks/>
          </p:cNvSpPr>
          <p:nvPr userDrawn="1"/>
        </p:nvSpPr>
        <p:spPr>
          <a:xfrm>
            <a:off x="6986387" y="3775301"/>
            <a:ext cx="4842770" cy="2217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17750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Blank">
    <p:bg>
      <p:bgPr>
        <a:gradFill>
          <a:gsLst>
            <a:gs pos="52000">
              <a:schemeClr val="accent1">
                <a:lumMod val="40000"/>
                <a:lumOff val="60000"/>
              </a:schemeClr>
            </a:gs>
            <a:gs pos="52000">
              <a:schemeClr val="accent1">
                <a:lumMod val="40000"/>
                <a:lumOff val="60000"/>
              </a:schemeClr>
            </a:gs>
            <a:gs pos="52000">
              <a:schemeClr val="accent1">
                <a:lumMod val="40000"/>
                <a:lumOff val="60000"/>
              </a:schemeClr>
            </a:gs>
            <a:gs pos="33000">
              <a:schemeClr val="bg1"/>
            </a:gs>
          </a:gsLst>
          <a:lin ang="10800000" scaled="0"/>
        </a:gradFill>
        <a:effectLst/>
      </p:bgPr>
    </p:bg>
    <p:spTree>
      <p:nvGrpSpPr>
        <p:cNvPr id="1" name=""/>
        <p:cNvGrpSpPr/>
        <p:nvPr/>
      </p:nvGrpSpPr>
      <p:grpSpPr>
        <a:xfrm>
          <a:off x="0" y="0"/>
          <a:ext cx="0" cy="0"/>
          <a:chOff x="0" y="0"/>
          <a:chExt cx="0" cy="0"/>
        </a:xfrm>
      </p:grpSpPr>
      <p:sp>
        <p:nvSpPr>
          <p:cNvPr id="19" name="Text Placeholder 3">
            <a:extLst>
              <a:ext uri="{FF2B5EF4-FFF2-40B4-BE49-F238E27FC236}">
                <a16:creationId xmlns:a16="http://schemas.microsoft.com/office/drawing/2014/main" id="{1058A104-BD85-43DC-B7DE-BC094E06F844}"/>
              </a:ext>
            </a:extLst>
          </p:cNvPr>
          <p:cNvSpPr txBox="1">
            <a:spLocks/>
          </p:cNvSpPr>
          <p:nvPr userDrawn="1"/>
        </p:nvSpPr>
        <p:spPr>
          <a:xfrm>
            <a:off x="6307282" y="1897026"/>
            <a:ext cx="5859041" cy="18944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
        <p:nvSpPr>
          <p:cNvPr id="23" name="Text Placeholder 3">
            <a:extLst>
              <a:ext uri="{FF2B5EF4-FFF2-40B4-BE49-F238E27FC236}">
                <a16:creationId xmlns:a16="http://schemas.microsoft.com/office/drawing/2014/main" id="{D5E36D66-6B7B-4BC6-9D0D-77E6CB4FE304}"/>
              </a:ext>
            </a:extLst>
          </p:cNvPr>
          <p:cNvSpPr txBox="1">
            <a:spLocks/>
          </p:cNvSpPr>
          <p:nvPr userDrawn="1"/>
        </p:nvSpPr>
        <p:spPr>
          <a:xfrm>
            <a:off x="6986387" y="3775301"/>
            <a:ext cx="4842770" cy="2217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2CE8648-0272-4D2B-8487-FBE9AAFDE28B}"/>
              </a:ext>
            </a:extLst>
          </p:cNvPr>
          <p:cNvSpPr txBox="1">
            <a:spLocks/>
          </p:cNvSpPr>
          <p:nvPr userDrawn="1"/>
        </p:nvSpPr>
        <p:spPr>
          <a:xfrm>
            <a:off x="6307282" y="1897026"/>
            <a:ext cx="5859041" cy="18944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sp>
        <p:nvSpPr>
          <p:cNvPr id="5" name="Text Placeholder 3">
            <a:extLst>
              <a:ext uri="{FF2B5EF4-FFF2-40B4-BE49-F238E27FC236}">
                <a16:creationId xmlns:a16="http://schemas.microsoft.com/office/drawing/2014/main" id="{5B66751D-3348-4BA1-8E47-80E28F187514}"/>
              </a:ext>
            </a:extLst>
          </p:cNvPr>
          <p:cNvSpPr txBox="1">
            <a:spLocks/>
          </p:cNvSpPr>
          <p:nvPr userDrawn="1"/>
        </p:nvSpPr>
        <p:spPr>
          <a:xfrm>
            <a:off x="6986387" y="3775301"/>
            <a:ext cx="4842770" cy="22176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400"/>
              </a:spcBef>
              <a:buNone/>
            </a:pPr>
            <a:endParaRPr lang="en-US" b="1" dirty="0">
              <a:solidFill>
                <a:schemeClr val="accent5">
                  <a:lumMod val="75000"/>
                </a:schemeClr>
              </a:solidFill>
              <a:latin typeface="Helvetica" panose="020B0604020202020204" pitchFamily="34" charset="0"/>
              <a:cs typeface="Helvetica" panose="020B0604020202020204" pitchFamily="34" charset="0"/>
            </a:endParaRPr>
          </a:p>
        </p:txBody>
      </p:sp>
      <p:pic>
        <p:nvPicPr>
          <p:cNvPr id="6" name="Picture 5">
            <a:extLst>
              <a:ext uri="{FF2B5EF4-FFF2-40B4-BE49-F238E27FC236}">
                <a16:creationId xmlns:a16="http://schemas.microsoft.com/office/drawing/2014/main" id="{B43E5AEF-E0D6-4832-BD26-4C0BD3F20BD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8642"/>
          <a:stretch/>
        </p:blipFill>
        <p:spPr>
          <a:xfrm>
            <a:off x="31899" y="4238427"/>
            <a:ext cx="3564274" cy="2590800"/>
          </a:xfrm>
          <a:prstGeom prst="rect">
            <a:avLst/>
          </a:prstGeom>
          <a:effectLst>
            <a:softEdge rad="635000"/>
          </a:effectLst>
        </p:spPr>
      </p:pic>
      <p:pic>
        <p:nvPicPr>
          <p:cNvPr id="7" name="Picture 6">
            <a:extLst>
              <a:ext uri="{FF2B5EF4-FFF2-40B4-BE49-F238E27FC236}">
                <a16:creationId xmlns:a16="http://schemas.microsoft.com/office/drawing/2014/main" id="{5BFF7CCD-2EDD-4C4B-87C1-AA5379BE5C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13802" y="32203"/>
            <a:ext cx="3255975" cy="2441982"/>
          </a:xfrm>
          <a:prstGeom prst="rect">
            <a:avLst/>
          </a:prstGeom>
          <a:effectLst>
            <a:softEdge rad="635000"/>
          </a:effectLst>
        </p:spPr>
      </p:pic>
      <p:pic>
        <p:nvPicPr>
          <p:cNvPr id="8" name="Picture 7">
            <a:extLst>
              <a:ext uri="{FF2B5EF4-FFF2-40B4-BE49-F238E27FC236}">
                <a16:creationId xmlns:a16="http://schemas.microsoft.com/office/drawing/2014/main" id="{761DCE8F-EE5A-432E-9B22-87139D38957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399680" y="4200486"/>
            <a:ext cx="3505537" cy="2629152"/>
          </a:xfrm>
          <a:prstGeom prst="rect">
            <a:avLst/>
          </a:prstGeom>
          <a:effectLst>
            <a:softEdge rad="635000"/>
          </a:effectLst>
        </p:spPr>
      </p:pic>
      <p:pic>
        <p:nvPicPr>
          <p:cNvPr id="9" name="Picture 8">
            <a:extLst>
              <a:ext uri="{FF2B5EF4-FFF2-40B4-BE49-F238E27FC236}">
                <a16:creationId xmlns:a16="http://schemas.microsoft.com/office/drawing/2014/main" id="{F7B44716-C329-4697-818F-2F1FA50DF01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715" y="237109"/>
            <a:ext cx="2571365" cy="3857048"/>
          </a:xfrm>
          <a:prstGeom prst="rect">
            <a:avLst/>
          </a:prstGeom>
          <a:effectLst>
            <a:softEdge rad="635000"/>
          </a:effectLst>
        </p:spPr>
      </p:pic>
      <p:pic>
        <p:nvPicPr>
          <p:cNvPr id="10" name="Picture 9" descr="MAIA_title.png">
            <a:extLst>
              <a:ext uri="{FF2B5EF4-FFF2-40B4-BE49-F238E27FC236}">
                <a16:creationId xmlns:a16="http://schemas.microsoft.com/office/drawing/2014/main" id="{E9CFCEB3-FFED-42DD-BD62-BA754DC9C3EF}"/>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l="67247" t="537" r="735" b="66732"/>
          <a:stretch/>
        </p:blipFill>
        <p:spPr>
          <a:xfrm>
            <a:off x="4298653" y="2209420"/>
            <a:ext cx="2228743" cy="2255118"/>
          </a:xfrm>
          <a:prstGeom prst="rect">
            <a:avLst/>
          </a:prstGeom>
          <a:effectLst>
            <a:softEdge rad="317500"/>
          </a:effectLst>
        </p:spPr>
      </p:pic>
      <p:pic>
        <p:nvPicPr>
          <p:cNvPr id="12" name="Picture 20" descr="Tempo logo">
            <a:extLst>
              <a:ext uri="{FF2B5EF4-FFF2-40B4-BE49-F238E27FC236}">
                <a16:creationId xmlns:a16="http://schemas.microsoft.com/office/drawing/2014/main" id="{753EC733-9338-4F16-8E07-E2E6AA1ED8A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28701" y="775483"/>
            <a:ext cx="1138349" cy="108236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4BE8A5D-C717-43D3-B148-33337955EE0F}"/>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659879" y="879054"/>
            <a:ext cx="2367453" cy="914400"/>
          </a:xfrm>
          <a:prstGeom prst="rect">
            <a:avLst/>
          </a:prstGeom>
        </p:spPr>
      </p:pic>
      <p:pic>
        <p:nvPicPr>
          <p:cNvPr id="14" name="Picture 2" descr="Symbols of NASA | NASA">
            <a:extLst>
              <a:ext uri="{FF2B5EF4-FFF2-40B4-BE49-F238E27FC236}">
                <a16:creationId xmlns:a16="http://schemas.microsoft.com/office/drawing/2014/main" id="{7B274061-A81C-47F1-9F46-45D1562CD238}"/>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21198" t="4979" r="21277" b="6861"/>
          <a:stretch/>
        </p:blipFill>
        <p:spPr bwMode="auto">
          <a:xfrm>
            <a:off x="6211586" y="39458"/>
            <a:ext cx="1628590" cy="12479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31B604B-2304-4A22-ACE5-1CA97FB612B4}"/>
              </a:ext>
            </a:extLst>
          </p:cNvPr>
          <p:cNvSpPr txBox="1"/>
          <p:nvPr userDrawn="1"/>
        </p:nvSpPr>
        <p:spPr>
          <a:xfrm>
            <a:off x="7738460" y="67597"/>
            <a:ext cx="4404556" cy="707886"/>
          </a:xfrm>
          <a:prstGeom prst="rect">
            <a:avLst/>
          </a:prstGeom>
          <a:noFill/>
        </p:spPr>
        <p:txBody>
          <a:bodyPr wrap="square" rtlCol="0">
            <a:spAutoFit/>
          </a:bodyPr>
          <a:lstStyle/>
          <a:p>
            <a:pPr algn="ctr"/>
            <a:r>
              <a:rPr lang="en-US" sz="2000" dirty="0">
                <a:effectLst>
                  <a:outerShdw blurRad="38100" dist="38100" dir="2700000" algn="tl">
                    <a:srgbClr val="000000">
                      <a:alpha val="43137"/>
                    </a:srgbClr>
                  </a:outerShdw>
                </a:effectLst>
                <a:latin typeface="Helvetica" panose="020B0604020202020204" pitchFamily="34" charset="0"/>
                <a:cs typeface="Helvetica" panose="020B0604020202020204" pitchFamily="34" charset="0"/>
              </a:rPr>
              <a:t>Measuring gaseous &amp; particulate air pollution at unprecedented resolution</a:t>
            </a:r>
          </a:p>
        </p:txBody>
      </p:sp>
      <p:sp>
        <p:nvSpPr>
          <p:cNvPr id="17" name="Text Placeholder 19">
            <a:extLst>
              <a:ext uri="{FF2B5EF4-FFF2-40B4-BE49-F238E27FC236}">
                <a16:creationId xmlns:a16="http://schemas.microsoft.com/office/drawing/2014/main" id="{F002986A-987E-4427-8BB3-3EE0FB25B192}"/>
              </a:ext>
            </a:extLst>
          </p:cNvPr>
          <p:cNvSpPr>
            <a:spLocks noGrp="1"/>
          </p:cNvSpPr>
          <p:nvPr>
            <p:ph type="body" sz="quarter" idx="13" hasCustomPrompt="1"/>
          </p:nvPr>
        </p:nvSpPr>
        <p:spPr>
          <a:xfrm>
            <a:off x="7904450" y="2566215"/>
            <a:ext cx="4098282" cy="912019"/>
          </a:xfrm>
        </p:spPr>
        <p:txBody>
          <a:bodyPr anchor="ctr">
            <a:noAutofit/>
          </a:bodyPr>
          <a:lstStyle>
            <a:lvl1pPr marL="0" indent="0" algn="ctr">
              <a:buNone/>
              <a:defRPr sz="3200">
                <a:latin typeface="+mj-lt"/>
              </a:defRPr>
            </a:lvl1pPr>
          </a:lstStyle>
          <a:p>
            <a:pPr lvl="0"/>
            <a:r>
              <a:rPr lang="en-US" dirty="0"/>
              <a:t>Title</a:t>
            </a:r>
          </a:p>
        </p:txBody>
      </p:sp>
      <p:sp>
        <p:nvSpPr>
          <p:cNvPr id="18" name="Text Placeholder 21">
            <a:extLst>
              <a:ext uri="{FF2B5EF4-FFF2-40B4-BE49-F238E27FC236}">
                <a16:creationId xmlns:a16="http://schemas.microsoft.com/office/drawing/2014/main" id="{AB4AC167-A5CD-43E0-B2BF-FD3E24640E00}"/>
              </a:ext>
            </a:extLst>
          </p:cNvPr>
          <p:cNvSpPr>
            <a:spLocks noGrp="1"/>
          </p:cNvSpPr>
          <p:nvPr>
            <p:ph type="body" sz="quarter" idx="14" hasCustomPrompt="1"/>
          </p:nvPr>
        </p:nvSpPr>
        <p:spPr>
          <a:xfrm>
            <a:off x="8206765" y="4135510"/>
            <a:ext cx="3606292" cy="601300"/>
          </a:xfrm>
        </p:spPr>
        <p:txBody>
          <a:bodyPr anchor="ctr">
            <a:normAutofit/>
          </a:bodyPr>
          <a:lstStyle>
            <a:lvl1pPr marL="0" indent="0" algn="ctr">
              <a:buNone/>
              <a:defRPr sz="2400"/>
            </a:lvl1pPr>
          </a:lstStyle>
          <a:p>
            <a:pPr lvl="0"/>
            <a:r>
              <a:rPr lang="en-US" dirty="0"/>
              <a:t>Authors</a:t>
            </a:r>
          </a:p>
        </p:txBody>
      </p:sp>
      <p:pic>
        <p:nvPicPr>
          <p:cNvPr id="3" name="Picture 2" descr="A picture containing text, outdoor, sky, person&#10;&#10;Description automatically generated">
            <a:extLst>
              <a:ext uri="{FF2B5EF4-FFF2-40B4-BE49-F238E27FC236}">
                <a16:creationId xmlns:a16="http://schemas.microsoft.com/office/drawing/2014/main" id="{D1784684-906E-45A1-B6F7-BDB04BBE1AC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32161"/>
          <a:stretch/>
        </p:blipFill>
        <p:spPr>
          <a:xfrm>
            <a:off x="2361807" y="2613124"/>
            <a:ext cx="2087161" cy="2038278"/>
          </a:xfrm>
          <a:prstGeom prst="rect">
            <a:avLst/>
          </a:prstGeom>
          <a:effectLst>
            <a:softEdge rad="317500"/>
          </a:effectLst>
        </p:spPr>
      </p:pic>
    </p:spTree>
    <p:extLst>
      <p:ext uri="{BB962C8B-B14F-4D97-AF65-F5344CB8AC3E}">
        <p14:creationId xmlns:p14="http://schemas.microsoft.com/office/powerpoint/2010/main" val="286656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D7B5C8-4AEE-48C2-9019-AD3503AF3CA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209823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7B5C8-4AEE-48C2-9019-AD3503AF3CA8}" type="datetimeFigureOut">
              <a:rPr lang="en-US" smtClean="0"/>
              <a:t>8/4/2022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240465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D7B5C8-4AEE-48C2-9019-AD3503AF3CA8}"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57694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4"/>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D7B5C8-4AEE-48C2-9019-AD3503AF3CA8}" type="datetimeFigureOut">
              <a:rPr lang="en-US" smtClean="0"/>
              <a:t>8/4/2022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60798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D7B5C8-4AEE-48C2-9019-AD3503AF3CA8}" type="datetimeFigureOut">
              <a:rPr lang="en-US" smtClean="0"/>
              <a:t>8/4/2022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33628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75000">
              <a:schemeClr val="bg1">
                <a:alpha val="75000"/>
                <a:lumMod val="75000"/>
                <a:lumOff val="25000"/>
              </a:schemeClr>
            </a:gs>
            <a:gs pos="100000">
              <a:schemeClr val="accent1">
                <a:alpha val="75000"/>
                <a:lumMod val="75000"/>
                <a:lumOff val="25000"/>
              </a:schemeClr>
            </a:gs>
            <a:gs pos="100000">
              <a:schemeClr val="accent1">
                <a:alpha val="75000"/>
                <a:lumMod val="75000"/>
                <a:lumOff val="2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190116" y="6356351"/>
            <a:ext cx="1020846" cy="365125"/>
          </a:xfrm>
        </p:spPr>
        <p:txBody>
          <a:bodyPr/>
          <a:lstStyle/>
          <a:p>
            <a:fld id="{FCD7B5C8-4AEE-48C2-9019-AD3503AF3CA8}" type="datetimeFigureOut">
              <a:rPr lang="en-US" smtClean="0"/>
              <a:t>8/4/2022</a:t>
            </a:fld>
            <a:endParaRPr lang="en-US"/>
          </a:p>
        </p:txBody>
      </p:sp>
      <p:sp>
        <p:nvSpPr>
          <p:cNvPr id="5" name="Slide Number Placeholder 4"/>
          <p:cNvSpPr>
            <a:spLocks noGrp="1"/>
          </p:cNvSpPr>
          <p:nvPr>
            <p:ph type="sldNum" sz="quarter" idx="12"/>
          </p:nvPr>
        </p:nvSpPr>
        <p:spPr>
          <a:xfrm>
            <a:off x="11051145" y="6365294"/>
            <a:ext cx="1015314" cy="365125"/>
          </a:xfrm>
        </p:spPr>
        <p:txBody>
          <a:bodyPr/>
          <a:lstStyle/>
          <a:p>
            <a:fld id="{BBC93AA5-82BE-468E-90B3-DD1DC18545AD}" type="slidenum">
              <a:rPr lang="en-US" smtClean="0"/>
              <a:t>‹#›</a:t>
            </a:fld>
            <a:endParaRPr lang="en-US" dirty="0"/>
          </a:p>
        </p:txBody>
      </p:sp>
      <p:sp>
        <p:nvSpPr>
          <p:cNvPr id="10" name="Rectangle 9"/>
          <p:cNvSpPr/>
          <p:nvPr userDrawn="1"/>
        </p:nvSpPr>
        <p:spPr>
          <a:xfrm>
            <a:off x="3715942" y="6346552"/>
            <a:ext cx="4040273" cy="384721"/>
          </a:xfrm>
          <a:prstGeom prst="rect">
            <a:avLst/>
          </a:prstGeom>
        </p:spPr>
        <p:txBody>
          <a:bodyPr wrap="none">
            <a:spAutoFit/>
          </a:bodyPr>
          <a:lstStyle/>
          <a:p>
            <a:r>
              <a:rPr lang="en-US" sz="1900" dirty="0">
                <a:hlinkClick r:id="rId2"/>
              </a:rPr>
              <a:t>https://weather.msfc.nasa.gov/tempo/</a:t>
            </a:r>
            <a:endParaRPr lang="en-US" sz="1900"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54928" y="6243442"/>
            <a:ext cx="661014" cy="548640"/>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56215" y="6378892"/>
            <a:ext cx="1497543" cy="320040"/>
          </a:xfrm>
          <a:prstGeom prst="rect">
            <a:avLst/>
          </a:prstGeom>
        </p:spPr>
      </p:pic>
      <p:pic>
        <p:nvPicPr>
          <p:cNvPr id="13" name="Picture 1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5998" y="164800"/>
            <a:ext cx="651926" cy="731520"/>
          </a:xfrm>
          <a:prstGeom prst="rect">
            <a:avLst/>
          </a:prstGeom>
        </p:spPr>
      </p:pic>
      <p:pic>
        <p:nvPicPr>
          <p:cNvPr id="14" name="Picture 20" descr="Tempo 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213010" y="195071"/>
            <a:ext cx="769357" cy="73152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16"/>
          <p:cNvSpPr>
            <a:spLocks noGrp="1"/>
          </p:cNvSpPr>
          <p:nvPr>
            <p:ph type="body" sz="quarter" idx="13"/>
          </p:nvPr>
        </p:nvSpPr>
        <p:spPr>
          <a:xfrm>
            <a:off x="1173893" y="164800"/>
            <a:ext cx="9844215" cy="761791"/>
          </a:xfrm>
        </p:spPr>
        <p:txBody>
          <a:bodyPr anchor="ctr">
            <a:normAutofit/>
          </a:bodyPr>
          <a:lstStyle>
            <a:lvl1pPr marL="0" indent="0" algn="ctr">
              <a:buNone/>
              <a:defRPr sz="3200" baseline="0">
                <a:latin typeface="+mj-lt"/>
              </a:defRPr>
            </a:lvl1pPr>
          </a:lstStyle>
          <a:p>
            <a:pPr lvl="0"/>
            <a:r>
              <a:rPr lang="en-US" dirty="0"/>
              <a:t>Edit Master text styles</a:t>
            </a:r>
          </a:p>
        </p:txBody>
      </p:sp>
      <p:sp>
        <p:nvSpPr>
          <p:cNvPr id="19" name="Text Placeholder 18"/>
          <p:cNvSpPr>
            <a:spLocks noGrp="1"/>
          </p:cNvSpPr>
          <p:nvPr>
            <p:ph type="body" sz="quarter" idx="14"/>
          </p:nvPr>
        </p:nvSpPr>
        <p:spPr>
          <a:xfrm>
            <a:off x="354013" y="1268413"/>
            <a:ext cx="11499850" cy="4852301"/>
          </a:xfrm>
        </p:spPr>
        <p:txBody>
          <a:bodyPr>
            <a:normAutofit/>
          </a:bodyPr>
          <a:lstStyle>
            <a:lvl1pPr marL="0" indent="0">
              <a:buNone/>
              <a:defRPr sz="2400"/>
            </a:lvl1pPr>
            <a:lvl2pPr marL="457200" indent="0">
              <a:buNone/>
              <a:defRPr sz="2400"/>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210615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gradFill>
          <a:gsLst>
            <a:gs pos="40000">
              <a:schemeClr val="bg1">
                <a:alpha val="50000"/>
                <a:lumMod val="50000"/>
                <a:lumOff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7B5C8-4AEE-48C2-9019-AD3503AF3CA8}" type="datetimeFigureOut">
              <a:rPr lang="en-US" smtClean="0"/>
              <a:t>8/4/2022</a:t>
            </a:fld>
            <a:endParaRPr lang="en-US"/>
          </a:p>
        </p:txBody>
      </p:sp>
      <p:pic>
        <p:nvPicPr>
          <p:cNvPr id="5" name="Picture 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21485" y="-20094"/>
            <a:ext cx="7589520" cy="6894576"/>
          </a:xfrm>
          <a:prstGeom prst="rect">
            <a:avLst/>
          </a:prstGeom>
        </p:spPr>
      </p:pic>
      <p:pic>
        <p:nvPicPr>
          <p:cNvPr id="8" name="Picture 20" descr="Tempo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915143" y="21167"/>
            <a:ext cx="1324558" cy="125941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
          <p:cNvSpPr txBox="1">
            <a:spLocks noChangeArrowheads="1"/>
          </p:cNvSpPr>
          <p:nvPr userDrawn="1"/>
        </p:nvSpPr>
        <p:spPr bwMode="auto">
          <a:xfrm>
            <a:off x="7988266" y="365108"/>
            <a:ext cx="2790861" cy="65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cs typeface="ヒラギノ角ゴ Pro W3" charset="0"/>
              </a:defRPr>
            </a:lvl2pPr>
            <a:lvl3pPr marL="1143000" indent="-228600" eaLnBrk="0" hangingPunct="0">
              <a:defRPr sz="2400">
                <a:solidFill>
                  <a:schemeClr val="tx1"/>
                </a:solidFill>
                <a:latin typeface="Arial" charset="0"/>
                <a:ea typeface="ヒラギノ角ゴ Pro W3" charset="0"/>
                <a:cs typeface="ヒラギノ角ゴ Pro W3" charset="0"/>
              </a:defRPr>
            </a:lvl3pPr>
            <a:lvl4pPr marL="1600200" indent="-228600" eaLnBrk="0" hangingPunct="0">
              <a:defRPr sz="2400">
                <a:solidFill>
                  <a:schemeClr val="tx1"/>
                </a:solidFill>
                <a:latin typeface="Arial" charset="0"/>
                <a:ea typeface="ヒラギノ角ゴ Pro W3" charset="0"/>
                <a:cs typeface="ヒラギノ角ゴ Pro W3" charset="0"/>
              </a:defRPr>
            </a:lvl4pPr>
            <a:lvl5pPr marL="2057400" indent="-228600" eaLnBrk="0" hangingPunct="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pPr algn="ctr" defTabSz="380985" eaLnBrk="1" hangingPunct="1"/>
            <a:r>
              <a:rPr lang="en-US" sz="1833" b="1" dirty="0">
                <a:solidFill>
                  <a:srgbClr val="0070C0"/>
                </a:solidFill>
                <a:latin typeface="Calibri" panose="020F0502020204030204" pitchFamily="34" charset="0"/>
                <a:cs typeface="Calibri" panose="020F0502020204030204" pitchFamily="34" charset="0"/>
              </a:rPr>
              <a:t>Tropospheric Emissions: Monitoring of Pollution</a:t>
            </a:r>
            <a:endParaRPr lang="en-US" sz="1833" b="1" dirty="0">
              <a:solidFill>
                <a:srgbClr val="0070C0"/>
              </a:solidFill>
              <a:cs typeface="Arial" charset="0"/>
            </a:endParaRPr>
          </a:p>
        </p:txBody>
      </p:sp>
      <p:pic>
        <p:nvPicPr>
          <p:cNvPr id="10" name="Picture 2" descr="C:\Documents and Settings\mike\Local Settings\Temporary Internet Files\Content.Outlook\NGUL2M1K\new-uah-logo.jpg"/>
          <p:cNvPicPr>
            <a:picLocks noChangeAspect="1" noChangeArrowheads="1"/>
          </p:cNvPicPr>
          <p:nvPr userDrawn="1"/>
        </p:nvPicPr>
        <p:blipFill>
          <a:blip r:embed="rId4"/>
          <a:srcRect/>
          <a:stretch>
            <a:fillRect/>
          </a:stretch>
        </p:blipFill>
        <p:spPr bwMode="auto">
          <a:xfrm>
            <a:off x="10562422" y="6045185"/>
            <a:ext cx="1446698" cy="723349"/>
          </a:xfrm>
          <a:prstGeom prst="rect">
            <a:avLst/>
          </a:prstGeom>
          <a:noFill/>
        </p:spPr>
      </p:pic>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8038" y="6249880"/>
            <a:ext cx="1641413" cy="350786"/>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95598" y="6075916"/>
            <a:ext cx="841823" cy="698713"/>
          </a:xfrm>
          <a:prstGeom prst="rect">
            <a:avLst/>
          </a:prstGeom>
        </p:spPr>
      </p:pic>
      <p:sp>
        <p:nvSpPr>
          <p:cNvPr id="20" name="Text Placeholder 19"/>
          <p:cNvSpPr>
            <a:spLocks noGrp="1"/>
          </p:cNvSpPr>
          <p:nvPr>
            <p:ph type="body" sz="quarter" idx="13" hasCustomPrompt="1"/>
          </p:nvPr>
        </p:nvSpPr>
        <p:spPr>
          <a:xfrm>
            <a:off x="7855974" y="1605268"/>
            <a:ext cx="4098282" cy="912019"/>
          </a:xfrm>
        </p:spPr>
        <p:txBody>
          <a:bodyPr anchor="ctr">
            <a:noAutofit/>
          </a:bodyPr>
          <a:lstStyle>
            <a:lvl1pPr marL="0" indent="0" algn="ctr">
              <a:buNone/>
              <a:defRPr sz="3200">
                <a:latin typeface="+mj-lt"/>
              </a:defRPr>
            </a:lvl1pPr>
          </a:lstStyle>
          <a:p>
            <a:pPr lvl="0"/>
            <a:r>
              <a:rPr lang="en-US" dirty="0"/>
              <a:t>Title</a:t>
            </a:r>
          </a:p>
        </p:txBody>
      </p:sp>
      <p:sp>
        <p:nvSpPr>
          <p:cNvPr id="22" name="Text Placeholder 21"/>
          <p:cNvSpPr>
            <a:spLocks noGrp="1"/>
          </p:cNvSpPr>
          <p:nvPr>
            <p:ph type="body" sz="quarter" idx="14" hasCustomPrompt="1"/>
          </p:nvPr>
        </p:nvSpPr>
        <p:spPr>
          <a:xfrm>
            <a:off x="8158289" y="3174563"/>
            <a:ext cx="3606292" cy="601300"/>
          </a:xfrm>
        </p:spPr>
        <p:txBody>
          <a:bodyPr anchor="ctr">
            <a:normAutofit/>
          </a:bodyPr>
          <a:lstStyle>
            <a:lvl1pPr marL="0" indent="0" algn="ctr">
              <a:buNone/>
              <a:defRPr sz="2400"/>
            </a:lvl1pPr>
          </a:lstStyle>
          <a:p>
            <a:pPr lvl="0"/>
            <a:r>
              <a:rPr lang="en-US" dirty="0"/>
              <a:t>Authors</a:t>
            </a:r>
          </a:p>
        </p:txBody>
      </p:sp>
    </p:spTree>
    <p:extLst>
      <p:ext uri="{BB962C8B-B14F-4D97-AF65-F5344CB8AC3E}">
        <p14:creationId xmlns:p14="http://schemas.microsoft.com/office/powerpoint/2010/main" val="1368471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7B5C8-4AEE-48C2-9019-AD3503AF3CA8}" type="datetimeFigureOut">
              <a:rPr lang="en-US" smtClean="0"/>
              <a:t>8/4/2022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C93AA5-82BE-468E-90B3-DD1DC18545AD}" type="slidenum">
              <a:rPr lang="en-US" smtClean="0"/>
              <a:t>‹#›</a:t>
            </a:fld>
            <a:endParaRPr lang="en-US"/>
          </a:p>
        </p:txBody>
      </p:sp>
    </p:spTree>
    <p:extLst>
      <p:ext uri="{BB962C8B-B14F-4D97-AF65-F5344CB8AC3E}">
        <p14:creationId xmlns:p14="http://schemas.microsoft.com/office/powerpoint/2010/main" val="235398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7B5C8-4AEE-48C2-9019-AD3503AF3CA8}" type="datetimeFigureOut">
              <a:rPr lang="en-US" smtClean="0"/>
              <a:t>8/4/2022</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C93AA5-82BE-468E-90B3-DD1DC18545AD}" type="slidenum">
              <a:rPr lang="en-US" smtClean="0"/>
              <a:t>‹#›</a:t>
            </a:fld>
            <a:endParaRPr lang="en-US"/>
          </a:p>
        </p:txBody>
      </p:sp>
    </p:spTree>
    <p:extLst>
      <p:ext uri="{BB962C8B-B14F-4D97-AF65-F5344CB8AC3E}">
        <p14:creationId xmlns:p14="http://schemas.microsoft.com/office/powerpoint/2010/main" val="2398955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5" r:id="rId8"/>
    <p:sldLayoutId id="2147483656" r:id="rId9"/>
    <p:sldLayoutId id="2147483657" r:id="rId10"/>
    <p:sldLayoutId id="2147483658" r:id="rId11"/>
    <p:sldLayoutId id="2147483659" r:id="rId12"/>
    <p:sldLayoutId id="2147483663"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hyperlink" Target="https://weather.msfc.nasa.gov/tempo/green_paper.html"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eather.msfc.nasa.gov/tempo/" TargetMode="External"/><Relationship Id="rId7" Type="http://schemas.openxmlformats.org/officeDocument/2006/relationships/hyperlink" Target="https://maia.jpl.nasa.gov/assets/pdf/Early_Adopter_Simulated_Data_Product_access_agreement_form_v3.pdf"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hyperlink" Target="https://maia.jpl.nasa.gov/assets/pdf/MAIA_Early_Adopters_Program.pdf" TargetMode="External"/><Relationship Id="rId5" Type="http://schemas.openxmlformats.org/officeDocument/2006/relationships/hyperlink" Target="https://maia.jpl.nasa.gov/" TargetMode="External"/><Relationship Id="rId4" Type="http://schemas.openxmlformats.org/officeDocument/2006/relationships/hyperlink" Target="http://tempo.si.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3E4C2-E408-4B24-B915-BAEB638BEEF4}"/>
              </a:ext>
            </a:extLst>
          </p:cNvPr>
          <p:cNvSpPr>
            <a:spLocks noGrp="1"/>
          </p:cNvSpPr>
          <p:nvPr>
            <p:ph type="body" sz="quarter" idx="13"/>
          </p:nvPr>
        </p:nvSpPr>
        <p:spPr>
          <a:xfrm>
            <a:off x="7904450" y="1989864"/>
            <a:ext cx="4098282" cy="912019"/>
          </a:xfrm>
        </p:spPr>
        <p:txBody>
          <a:bodyPr/>
          <a:lstStyle/>
          <a:p>
            <a:r>
              <a:rPr lang="en-US" dirty="0"/>
              <a:t>Introduction from Workshop Organizers</a:t>
            </a:r>
          </a:p>
        </p:txBody>
      </p:sp>
      <p:sp>
        <p:nvSpPr>
          <p:cNvPr id="7" name="Text Placeholder 6">
            <a:extLst>
              <a:ext uri="{FF2B5EF4-FFF2-40B4-BE49-F238E27FC236}">
                <a16:creationId xmlns:a16="http://schemas.microsoft.com/office/drawing/2014/main" id="{CC9A6AE9-42B3-4049-B9F9-1F7DC693B50B}"/>
              </a:ext>
            </a:extLst>
          </p:cNvPr>
          <p:cNvSpPr>
            <a:spLocks noGrp="1"/>
          </p:cNvSpPr>
          <p:nvPr>
            <p:ph type="body" sz="quarter" idx="14"/>
          </p:nvPr>
        </p:nvSpPr>
        <p:spPr>
          <a:xfrm>
            <a:off x="8206765" y="3559158"/>
            <a:ext cx="3606292" cy="846585"/>
          </a:xfrm>
        </p:spPr>
        <p:txBody>
          <a:bodyPr>
            <a:normAutofit/>
          </a:bodyPr>
          <a:lstStyle/>
          <a:p>
            <a:r>
              <a:rPr lang="en-US" dirty="0"/>
              <a:t>Aaron Naeger and Abbey Nastan</a:t>
            </a:r>
          </a:p>
        </p:txBody>
      </p:sp>
      <p:sp>
        <p:nvSpPr>
          <p:cNvPr id="4" name="Text Placeholder 1">
            <a:extLst>
              <a:ext uri="{FF2B5EF4-FFF2-40B4-BE49-F238E27FC236}">
                <a16:creationId xmlns:a16="http://schemas.microsoft.com/office/drawing/2014/main" id="{F10E9069-7C61-4F0B-9A17-07667E09EE0F}"/>
              </a:ext>
            </a:extLst>
          </p:cNvPr>
          <p:cNvSpPr txBox="1">
            <a:spLocks/>
          </p:cNvSpPr>
          <p:nvPr/>
        </p:nvSpPr>
        <p:spPr>
          <a:xfrm>
            <a:off x="7960770" y="4864198"/>
            <a:ext cx="4098282" cy="912019"/>
          </a:xfrm>
          <a:prstGeom prst="rect">
            <a:avLst/>
          </a:prstGeom>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MAIA-TEMPO Environmental Justice Workshop</a:t>
            </a:r>
          </a:p>
          <a:p>
            <a:r>
              <a:rPr lang="en-US" sz="2400" dirty="0"/>
              <a:t>August 5, 2022</a:t>
            </a:r>
          </a:p>
        </p:txBody>
      </p:sp>
      <p:sp>
        <p:nvSpPr>
          <p:cNvPr id="6" name="Rectangle 5">
            <a:extLst>
              <a:ext uri="{FF2B5EF4-FFF2-40B4-BE49-F238E27FC236}">
                <a16:creationId xmlns:a16="http://schemas.microsoft.com/office/drawing/2014/main" id="{59919E28-C9C9-4852-B256-6C5A23D64E7B}"/>
              </a:ext>
            </a:extLst>
          </p:cNvPr>
          <p:cNvSpPr/>
          <p:nvPr/>
        </p:nvSpPr>
        <p:spPr>
          <a:xfrm>
            <a:off x="6927273" y="5969048"/>
            <a:ext cx="5264727" cy="830997"/>
          </a:xfrm>
          <a:prstGeom prst="rect">
            <a:avLst/>
          </a:prstGeom>
        </p:spPr>
        <p:txBody>
          <a:bodyPr wrap="square">
            <a:spAutoFit/>
          </a:bodyPr>
          <a:lstStyle/>
          <a:p>
            <a:pPr algn="r"/>
            <a:r>
              <a:rPr lang="en-US" sz="1200" dirty="0"/>
              <a:t>The content has not been approved or adopted by NASA, JPL, or the California Institute of Technology. Any views and opinions expressed herein do not necessarily state or reflect those of NASA, JPL, or the California Institute of Technology. </a:t>
            </a:r>
          </a:p>
        </p:txBody>
      </p:sp>
    </p:spTree>
    <p:extLst>
      <p:ext uri="{BB962C8B-B14F-4D97-AF65-F5344CB8AC3E}">
        <p14:creationId xmlns:p14="http://schemas.microsoft.com/office/powerpoint/2010/main" val="32216875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TEMPO Early Adopters Program</a:t>
            </a:r>
          </a:p>
        </p:txBody>
      </p:sp>
      <p:sp>
        <p:nvSpPr>
          <p:cNvPr id="4" name="Text Placeholder 1">
            <a:extLst>
              <a:ext uri="{FF2B5EF4-FFF2-40B4-BE49-F238E27FC236}">
                <a16:creationId xmlns:a16="http://schemas.microsoft.com/office/drawing/2014/main" id="{7CE85F45-50E4-4D79-9175-070049C2AA38}"/>
              </a:ext>
            </a:extLst>
          </p:cNvPr>
          <p:cNvSpPr txBox="1">
            <a:spLocks/>
          </p:cNvSpPr>
          <p:nvPr/>
        </p:nvSpPr>
        <p:spPr>
          <a:xfrm>
            <a:off x="353086" y="911943"/>
            <a:ext cx="11479794" cy="8970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571500">
              <a:lnSpc>
                <a:spcPct val="120000"/>
              </a:lnSpc>
              <a:spcBef>
                <a:spcPts val="600"/>
              </a:spcBef>
              <a:defRPr/>
            </a:pPr>
            <a:r>
              <a:rPr lang="en-US" sz="2600" b="1"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 </a:t>
            </a:r>
            <a:r>
              <a:rPr lang="en-US" sz="2600" dirty="0">
                <a:solidFill>
                  <a:prstClr val="black"/>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Prepare broader community for using TEMPO data in their applications and decisions</a:t>
            </a:r>
          </a:p>
        </p:txBody>
      </p:sp>
      <p:sp>
        <p:nvSpPr>
          <p:cNvPr id="5" name="Content Placeholder 2">
            <a:extLst>
              <a:ext uri="{FF2B5EF4-FFF2-40B4-BE49-F238E27FC236}">
                <a16:creationId xmlns:a16="http://schemas.microsoft.com/office/drawing/2014/main" id="{EAD2DA75-3AB2-4ADD-B305-D4B5ED5F33DC}"/>
              </a:ext>
            </a:extLst>
          </p:cNvPr>
          <p:cNvSpPr txBox="1">
            <a:spLocks/>
          </p:cNvSpPr>
          <p:nvPr/>
        </p:nvSpPr>
        <p:spPr>
          <a:xfrm>
            <a:off x="232816" y="2050568"/>
            <a:ext cx="11698451" cy="1849403"/>
          </a:xfrm>
          <a:prstGeom prst="rect">
            <a:avLst/>
          </a:prstGeom>
          <a:solidFill>
            <a:schemeClr val="bg1"/>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None/>
              <a:tabLst/>
              <a:defRPr/>
            </a:pPr>
            <a:r>
              <a:rPr lang="en-US" sz="2400" b="1" dirty="0">
                <a:solidFill>
                  <a:prstClr val="black"/>
                </a:solidFill>
                <a:latin typeface="Arial" panose="020B0604020202020204" pitchFamily="34" charset="0"/>
                <a:cs typeface="Arial" panose="020B0604020202020204" pitchFamily="34" charset="0"/>
              </a:rPr>
              <a:t>Early Adopters are individuals or groups who meet any of the following criteria: </a:t>
            </a: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200" dirty="0">
                <a:solidFill>
                  <a:prstClr val="black"/>
                </a:solidFill>
                <a:latin typeface="Arial" panose="020B0604020202020204" pitchFamily="34" charset="0"/>
                <a:cs typeface="Arial" panose="020B0604020202020204" pitchFamily="34" charset="0"/>
              </a:rPr>
              <a:t>Have an interest or need for using TEMPO data</a:t>
            </a: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200" dirty="0">
                <a:solidFill>
                  <a:prstClr val="black"/>
                </a:solidFill>
                <a:latin typeface="Arial" panose="020B0604020202020204" pitchFamily="34" charset="0"/>
                <a:cs typeface="Arial" panose="020B0604020202020204" pitchFamily="34" charset="0"/>
              </a:rPr>
              <a:t>Have an existing or new application for TEMPO data </a:t>
            </a: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200" dirty="0">
                <a:solidFill>
                  <a:prstClr val="black"/>
                </a:solidFill>
                <a:latin typeface="Arial" panose="020B0604020202020204" pitchFamily="34" charset="0"/>
                <a:cs typeface="Arial" panose="020B0604020202020204" pitchFamily="34" charset="0"/>
              </a:rPr>
              <a:t>Work with end-users &amp; understand their decision-making process</a:t>
            </a:r>
          </a:p>
        </p:txBody>
      </p:sp>
      <p:sp>
        <p:nvSpPr>
          <p:cNvPr id="6" name="Content Placeholder 2">
            <a:extLst>
              <a:ext uri="{FF2B5EF4-FFF2-40B4-BE49-F238E27FC236}">
                <a16:creationId xmlns:a16="http://schemas.microsoft.com/office/drawing/2014/main" id="{37EBC9D2-5101-4224-8BCB-313977BC03C8}"/>
              </a:ext>
            </a:extLst>
          </p:cNvPr>
          <p:cNvSpPr txBox="1">
            <a:spLocks/>
          </p:cNvSpPr>
          <p:nvPr/>
        </p:nvSpPr>
        <p:spPr>
          <a:xfrm>
            <a:off x="232816" y="4042005"/>
            <a:ext cx="11698451" cy="21164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None/>
              <a:tabLst/>
              <a:defRPr/>
            </a:pPr>
            <a:r>
              <a:rPr lang="en-US" sz="2400" b="1" dirty="0">
                <a:solidFill>
                  <a:prstClr val="black"/>
                </a:solidFill>
                <a:latin typeface="Arial" panose="020B0604020202020204" pitchFamily="34" charset="0"/>
                <a:cs typeface="Arial" panose="020B0604020202020204" pitchFamily="34" charset="0"/>
              </a:rPr>
              <a:t>Why might you have an interest in becoming an Early Adopter? </a:t>
            </a: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200" dirty="0">
                <a:solidFill>
                  <a:prstClr val="black"/>
                </a:solidFill>
                <a:latin typeface="Arial" panose="020B0604020202020204" pitchFamily="34" charset="0"/>
                <a:cs typeface="Arial" panose="020B0604020202020204" pitchFamily="34" charset="0"/>
              </a:rPr>
              <a:t>Provide your feedback on products, applications, tools, etc.</a:t>
            </a: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200" dirty="0">
                <a:solidFill>
                  <a:prstClr val="black"/>
                </a:solidFill>
                <a:latin typeface="Arial" panose="020B0604020202020204" pitchFamily="34" charset="0"/>
                <a:cs typeface="Arial" panose="020B0604020202020204" pitchFamily="34" charset="0"/>
              </a:rPr>
              <a:t>Contribute to the living </a:t>
            </a:r>
            <a:r>
              <a:rPr lang="en-US" sz="22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TEMPO Green Paper </a:t>
            </a:r>
            <a:r>
              <a:rPr lang="en-US" sz="2200" dirty="0">
                <a:solidFill>
                  <a:prstClr val="black"/>
                </a:solidFill>
                <a:latin typeface="Arial" panose="020B0604020202020204" pitchFamily="34" charset="0"/>
                <a:cs typeface="Arial" panose="020B0604020202020204" pitchFamily="34" charset="0"/>
              </a:rPr>
              <a:t>and special experiments</a:t>
            </a: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200" dirty="0">
                <a:solidFill>
                  <a:prstClr val="black"/>
                </a:solidFill>
                <a:latin typeface="Arial" panose="020B0604020202020204" pitchFamily="34" charset="0"/>
                <a:cs typeface="Arial" panose="020B0604020202020204" pitchFamily="34" charset="0"/>
              </a:rPr>
              <a:t>Receive access to pre-launch TEMPO proxy products</a:t>
            </a:r>
          </a:p>
          <a:p>
            <a:pPr marR="0" lvl="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2200" dirty="0">
                <a:solidFill>
                  <a:prstClr val="black"/>
                </a:solidFill>
                <a:latin typeface="Arial" panose="020B0604020202020204" pitchFamily="34" charset="0"/>
                <a:cs typeface="Arial" panose="020B0604020202020204" pitchFamily="34" charset="0"/>
              </a:rPr>
              <a:t>Collaborate with the Early Adopter community and science team</a:t>
            </a:r>
          </a:p>
        </p:txBody>
      </p:sp>
      <p:sp>
        <p:nvSpPr>
          <p:cNvPr id="8" name="TextBox 7">
            <a:extLst>
              <a:ext uri="{FF2B5EF4-FFF2-40B4-BE49-F238E27FC236}">
                <a16:creationId xmlns:a16="http://schemas.microsoft.com/office/drawing/2014/main" id="{C1152C35-CC48-4684-933D-20ADB55DF1CD}"/>
              </a:ext>
            </a:extLst>
          </p:cNvPr>
          <p:cNvSpPr txBox="1"/>
          <p:nvPr/>
        </p:nvSpPr>
        <p:spPr>
          <a:xfrm>
            <a:off x="5269329" y="6348125"/>
            <a:ext cx="6893444" cy="400110"/>
          </a:xfrm>
          <a:prstGeom prst="rect">
            <a:avLst/>
          </a:prstGeom>
          <a:noFill/>
        </p:spPr>
        <p:txBody>
          <a:bodyPr wrap="square" rtlCol="0">
            <a:spAutoFit/>
          </a:bodyPr>
          <a:lstStyle/>
          <a:p>
            <a:pPr defTabSz="1219170">
              <a:defRPr/>
            </a:pPr>
            <a:r>
              <a:rPr lang="en-US" sz="2000" b="1" dirty="0">
                <a:cs typeface="Helvetica" panose="020B0604020202020204" pitchFamily="34" charset="0"/>
                <a:hlinkClick r:id="rId3"/>
              </a:rPr>
              <a:t>https://weather.msfc.nasa.gov/tempo/green_paper.html</a:t>
            </a:r>
            <a:endParaRPr lang="en-US" sz="2000" b="1" dirty="0">
              <a:cs typeface="Helvetica" panose="020B0604020202020204" pitchFamily="34" charset="0"/>
            </a:endParaRPr>
          </a:p>
        </p:txBody>
      </p:sp>
      <p:sp>
        <p:nvSpPr>
          <p:cNvPr id="9" name="Content Placeholder 2">
            <a:extLst>
              <a:ext uri="{FF2B5EF4-FFF2-40B4-BE49-F238E27FC236}">
                <a16:creationId xmlns:a16="http://schemas.microsoft.com/office/drawing/2014/main" id="{973C0E60-7BDE-4FD3-81E2-A6106CF17465}"/>
              </a:ext>
            </a:extLst>
          </p:cNvPr>
          <p:cNvSpPr txBox="1">
            <a:spLocks/>
          </p:cNvSpPr>
          <p:nvPr/>
        </p:nvSpPr>
        <p:spPr>
          <a:xfrm>
            <a:off x="253137" y="6341067"/>
            <a:ext cx="4505516" cy="4001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None/>
              <a:tabLst/>
              <a:defRPr/>
            </a:pPr>
            <a:r>
              <a:rPr lang="en-US" sz="1800" b="1" dirty="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Latest version of TEMPO Green Paper </a:t>
            </a:r>
            <a:endParaRPr lang="en-US" sz="1800" dirty="0">
              <a:latin typeface="Arial" panose="020B0604020202020204" pitchFamily="34" charset="0"/>
              <a:cs typeface="Arial" panose="020B0604020202020204" pitchFamily="34" charset="0"/>
            </a:endParaRPr>
          </a:p>
        </p:txBody>
      </p:sp>
      <p:sp>
        <p:nvSpPr>
          <p:cNvPr id="10" name="Arrow: Right 9">
            <a:extLst>
              <a:ext uri="{FF2B5EF4-FFF2-40B4-BE49-F238E27FC236}">
                <a16:creationId xmlns:a16="http://schemas.microsoft.com/office/drawing/2014/main" id="{195D0DD6-1A80-4844-B647-58310DB62F07}"/>
              </a:ext>
            </a:extLst>
          </p:cNvPr>
          <p:cNvSpPr/>
          <p:nvPr/>
        </p:nvSpPr>
        <p:spPr>
          <a:xfrm>
            <a:off x="4630450" y="6341067"/>
            <a:ext cx="542566" cy="4001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a16="http://schemas.microsoft.com/office/drawing/2014/main" id="{BC2DDBFE-9F29-473F-9831-EC7EACD1922C}"/>
              </a:ext>
            </a:extLst>
          </p:cNvPr>
          <p:cNvGraphicFramePr/>
          <p:nvPr>
            <p:extLst>
              <p:ext uri="{D42A27DB-BD31-4B8C-83A1-F6EECF244321}">
                <p14:modId xmlns:p14="http://schemas.microsoft.com/office/powerpoint/2010/main" val="3178144947"/>
              </p:ext>
            </p:extLst>
          </p:nvPr>
        </p:nvGraphicFramePr>
        <p:xfrm>
          <a:off x="9261694" y="2332774"/>
          <a:ext cx="3181401" cy="2755273"/>
        </p:xfrm>
        <a:graphic>
          <a:graphicData uri="http://schemas.openxmlformats.org/drawingml/2006/chart">
            <c:chart xmlns:c="http://schemas.openxmlformats.org/drawingml/2006/chart" xmlns:r="http://schemas.openxmlformats.org/officeDocument/2006/relationships" r:id="rId4"/>
          </a:graphicData>
        </a:graphic>
      </p:graphicFrame>
      <p:sp>
        <p:nvSpPr>
          <p:cNvPr id="13" name="Content Placeholder 2">
            <a:extLst>
              <a:ext uri="{FF2B5EF4-FFF2-40B4-BE49-F238E27FC236}">
                <a16:creationId xmlns:a16="http://schemas.microsoft.com/office/drawing/2014/main" id="{D75946FD-89C7-442F-8F9C-031F3E89F85C}"/>
              </a:ext>
            </a:extLst>
          </p:cNvPr>
          <p:cNvSpPr txBox="1">
            <a:spLocks/>
          </p:cNvSpPr>
          <p:nvPr/>
        </p:nvSpPr>
        <p:spPr>
          <a:xfrm>
            <a:off x="9583655" y="3404272"/>
            <a:ext cx="1169832" cy="612275"/>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Vegetation &amp; Ocean Monitoring</a:t>
            </a:r>
          </a:p>
        </p:txBody>
      </p:sp>
      <p:sp>
        <p:nvSpPr>
          <p:cNvPr id="14" name="Content Placeholder 2">
            <a:extLst>
              <a:ext uri="{FF2B5EF4-FFF2-40B4-BE49-F238E27FC236}">
                <a16:creationId xmlns:a16="http://schemas.microsoft.com/office/drawing/2014/main" id="{2590F200-136F-4846-94A2-6450E4AD10EA}"/>
              </a:ext>
            </a:extLst>
          </p:cNvPr>
          <p:cNvSpPr txBox="1">
            <a:spLocks/>
          </p:cNvSpPr>
          <p:nvPr/>
        </p:nvSpPr>
        <p:spPr>
          <a:xfrm>
            <a:off x="11140197" y="3434301"/>
            <a:ext cx="1022576" cy="466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Air Pollution Emissions &amp; Monitoring</a:t>
            </a:r>
          </a:p>
        </p:txBody>
      </p:sp>
      <p:sp>
        <p:nvSpPr>
          <p:cNvPr id="15" name="Content Placeholder 2">
            <a:extLst>
              <a:ext uri="{FF2B5EF4-FFF2-40B4-BE49-F238E27FC236}">
                <a16:creationId xmlns:a16="http://schemas.microsoft.com/office/drawing/2014/main" id="{AEAD61CD-5F37-49FB-A612-5E73A6991697}"/>
              </a:ext>
            </a:extLst>
          </p:cNvPr>
          <p:cNvSpPr txBox="1">
            <a:spLocks/>
          </p:cNvSpPr>
          <p:nvPr/>
        </p:nvSpPr>
        <p:spPr>
          <a:xfrm>
            <a:off x="10864014" y="4199805"/>
            <a:ext cx="1167148" cy="4606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lang="en-US" sz="1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Regulatory Science</a:t>
            </a:r>
            <a:endPar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6" name="Content Placeholder 2">
            <a:extLst>
              <a:ext uri="{FF2B5EF4-FFF2-40B4-BE49-F238E27FC236}">
                <a16:creationId xmlns:a16="http://schemas.microsoft.com/office/drawing/2014/main" id="{211AD4FE-F49F-4CC1-BCA2-0AEDB0D88D8F}"/>
              </a:ext>
            </a:extLst>
          </p:cNvPr>
          <p:cNvSpPr txBox="1">
            <a:spLocks/>
          </p:cNvSpPr>
          <p:nvPr/>
        </p:nvSpPr>
        <p:spPr>
          <a:xfrm>
            <a:off x="10054179" y="4182177"/>
            <a:ext cx="731458" cy="365622"/>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lang="en-US"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Public</a:t>
            </a:r>
            <a:r>
              <a:rPr kumimoji="0" 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Health</a:t>
            </a:r>
          </a:p>
        </p:txBody>
      </p:sp>
      <p:sp>
        <p:nvSpPr>
          <p:cNvPr id="17" name="Content Placeholder 2">
            <a:extLst>
              <a:ext uri="{FF2B5EF4-FFF2-40B4-BE49-F238E27FC236}">
                <a16:creationId xmlns:a16="http://schemas.microsoft.com/office/drawing/2014/main" id="{A1402252-2E87-4F63-94EC-D036B2BA14A5}"/>
              </a:ext>
            </a:extLst>
          </p:cNvPr>
          <p:cNvSpPr txBox="1">
            <a:spLocks/>
          </p:cNvSpPr>
          <p:nvPr/>
        </p:nvSpPr>
        <p:spPr>
          <a:xfrm>
            <a:off x="9967551" y="2717621"/>
            <a:ext cx="1197620" cy="5875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1000"/>
              </a:spcAft>
              <a:buClrTx/>
              <a:buSzTx/>
              <a:buFont typeface="Arial" panose="020B0604020202020204" pitchFamily="34" charset="0"/>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Weather </a:t>
            </a:r>
            <a:r>
              <a:rPr lang="en-US" sz="1100"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Analysis</a:t>
            </a: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&amp; Forecasting</a:t>
            </a:r>
          </a:p>
        </p:txBody>
      </p:sp>
      <p:sp>
        <p:nvSpPr>
          <p:cNvPr id="18" name="Content Placeholder 2">
            <a:extLst>
              <a:ext uri="{FF2B5EF4-FFF2-40B4-BE49-F238E27FC236}">
                <a16:creationId xmlns:a16="http://schemas.microsoft.com/office/drawing/2014/main" id="{A1E3621F-9189-49E1-BDE1-4016060156B7}"/>
              </a:ext>
            </a:extLst>
          </p:cNvPr>
          <p:cNvSpPr txBox="1">
            <a:spLocks/>
          </p:cNvSpPr>
          <p:nvPr/>
        </p:nvSpPr>
        <p:spPr>
          <a:xfrm>
            <a:off x="10836855" y="2748226"/>
            <a:ext cx="1197620" cy="560539"/>
          </a:xfrm>
          <a:prstGeom prst="rect">
            <a:avLst/>
          </a:prstGeom>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Air Quality </a:t>
            </a:r>
            <a:r>
              <a:rPr lang="en-US"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Modeling</a:t>
            </a:r>
            <a:r>
              <a:rPr kumimoji="0" 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&amp; </a:t>
            </a:r>
            <a:r>
              <a:rPr lang="en-US" b="1"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Forecasting</a:t>
            </a:r>
            <a:endParaRPr kumimoji="0" lang="en-US"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9" name="TextBox 18">
            <a:extLst>
              <a:ext uri="{FF2B5EF4-FFF2-40B4-BE49-F238E27FC236}">
                <a16:creationId xmlns:a16="http://schemas.microsoft.com/office/drawing/2014/main" id="{C6F4B9AE-4D14-41F4-8897-304E1A3BED77}"/>
              </a:ext>
            </a:extLst>
          </p:cNvPr>
          <p:cNvSpPr txBox="1"/>
          <p:nvPr/>
        </p:nvSpPr>
        <p:spPr>
          <a:xfrm>
            <a:off x="9583654" y="4917756"/>
            <a:ext cx="2539923" cy="492443"/>
          </a:xfrm>
          <a:prstGeom prst="rect">
            <a:avLst/>
          </a:prstGeom>
          <a:noFill/>
        </p:spPr>
        <p:txBody>
          <a:bodyPr wrap="square">
            <a:spAutoFit/>
          </a:bodyPr>
          <a:lstStyle/>
          <a:p>
            <a:pPr marR="0" lvl="0" algn="ctr" defTabSz="914400" rtl="0" eaLnBrk="1" fontAlgn="auto" latinLnBrk="0" hangingPunct="1">
              <a:lnSpc>
                <a:spcPct val="100000"/>
              </a:lnSpc>
              <a:spcBef>
                <a:spcPts val="0"/>
              </a:spcBef>
              <a:spcAft>
                <a:spcPts val="800"/>
              </a:spcAft>
              <a:buClrTx/>
              <a:buSzTx/>
              <a:tabLst/>
              <a:defRPr/>
            </a:pPr>
            <a:r>
              <a:rPr lang="en-US" sz="1300" dirty="0">
                <a:solidFill>
                  <a:prstClr val="black"/>
                </a:solidFill>
                <a:latin typeface="Arial" panose="020B0604020202020204" pitchFamily="34" charset="0"/>
                <a:cs typeface="Arial" panose="020B0604020202020204" pitchFamily="34" charset="0"/>
              </a:rPr>
              <a:t>TEMPO Application Focus Areas</a:t>
            </a:r>
          </a:p>
        </p:txBody>
      </p:sp>
    </p:spTree>
    <p:extLst>
      <p:ext uri="{BB962C8B-B14F-4D97-AF65-F5344CB8AC3E}">
        <p14:creationId xmlns:p14="http://schemas.microsoft.com/office/powerpoint/2010/main" val="195760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MAIA: Why might it interest you?</a:t>
            </a:r>
          </a:p>
        </p:txBody>
      </p:sp>
      <p:sp>
        <p:nvSpPr>
          <p:cNvPr id="4" name="Content Placeholder 2">
            <a:extLst>
              <a:ext uri="{FF2B5EF4-FFF2-40B4-BE49-F238E27FC236}">
                <a16:creationId xmlns:a16="http://schemas.microsoft.com/office/drawing/2014/main" id="{CE49FAEB-0F42-4E9B-965C-EB8378F772CD}"/>
              </a:ext>
            </a:extLst>
          </p:cNvPr>
          <p:cNvSpPr txBox="1">
            <a:spLocks/>
          </p:cNvSpPr>
          <p:nvPr/>
        </p:nvSpPr>
        <p:spPr>
          <a:xfrm>
            <a:off x="247292" y="1492268"/>
            <a:ext cx="11709020" cy="50373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Aft>
                <a:spcPts val="1800"/>
              </a:spcAft>
            </a:pPr>
            <a:r>
              <a:rPr lang="en-US" dirty="0">
                <a:latin typeface="Arial"/>
              </a:rPr>
              <a:t>MAIA will provide </a:t>
            </a:r>
            <a:r>
              <a:rPr lang="en-US" i="1" dirty="0">
                <a:latin typeface="Arial"/>
              </a:rPr>
              <a:t>1 km resolution, daily </a:t>
            </a:r>
            <a:r>
              <a:rPr lang="en-US" dirty="0">
                <a:latin typeface="Arial"/>
              </a:rPr>
              <a:t>concentrations of PM</a:t>
            </a:r>
            <a:r>
              <a:rPr lang="en-US" baseline="-25000" dirty="0">
                <a:latin typeface="Arial"/>
              </a:rPr>
              <a:t>2.5</a:t>
            </a:r>
            <a:r>
              <a:rPr lang="en-US" dirty="0">
                <a:latin typeface="Arial"/>
              </a:rPr>
              <a:t>, PM</a:t>
            </a:r>
            <a:r>
              <a:rPr lang="en-US" baseline="-25000" dirty="0">
                <a:latin typeface="Arial"/>
              </a:rPr>
              <a:t>10</a:t>
            </a:r>
            <a:r>
              <a:rPr lang="en-US" dirty="0">
                <a:latin typeface="Arial"/>
              </a:rPr>
              <a:t>, and sulfate, nitrate, elemental carbon, organic carbon, and dust PM</a:t>
            </a:r>
            <a:r>
              <a:rPr lang="en-US" baseline="-25000" dirty="0">
                <a:latin typeface="Arial"/>
              </a:rPr>
              <a:t>2.5</a:t>
            </a:r>
            <a:r>
              <a:rPr lang="en-US" dirty="0">
                <a:latin typeface="Arial"/>
              </a:rPr>
              <a:t> in 11+ target regions around the globe (3 in the US)</a:t>
            </a:r>
          </a:p>
          <a:p>
            <a:pPr defTabSz="457200">
              <a:spcAft>
                <a:spcPts val="1800"/>
              </a:spcAft>
            </a:pPr>
            <a:r>
              <a:rPr lang="en-US" dirty="0">
                <a:latin typeface="Arial"/>
              </a:rPr>
              <a:t>MAIA will also produce studies of the health effects of PM in these regions</a:t>
            </a:r>
          </a:p>
          <a:p>
            <a:pPr defTabSz="457200">
              <a:spcAft>
                <a:spcPts val="1800"/>
              </a:spcAft>
            </a:pPr>
            <a:r>
              <a:rPr lang="en-US" dirty="0">
                <a:latin typeface="Arial"/>
              </a:rPr>
              <a:t>The MAIA team is committed to making the data easy to use and accessible to </a:t>
            </a:r>
            <a:r>
              <a:rPr lang="en-US" i="1" dirty="0">
                <a:latin typeface="Arial"/>
              </a:rPr>
              <a:t>everyone</a:t>
            </a:r>
          </a:p>
          <a:p>
            <a:pPr defTabSz="457200">
              <a:spcAft>
                <a:spcPts val="1800"/>
              </a:spcAft>
            </a:pPr>
            <a:r>
              <a:rPr lang="en-US" dirty="0">
                <a:latin typeface="Arial"/>
              </a:rPr>
              <a:t>MAIA is what NASA calls a </a:t>
            </a:r>
            <a:r>
              <a:rPr lang="en-US" i="1" dirty="0">
                <a:latin typeface="Arial"/>
              </a:rPr>
              <a:t>pathfinder</a:t>
            </a:r>
            <a:r>
              <a:rPr lang="en-US" dirty="0">
                <a:latin typeface="Arial"/>
              </a:rPr>
              <a:t>: it establishes the need for future missions and demonstrates how to accomplish them</a:t>
            </a:r>
          </a:p>
          <a:p>
            <a:pPr defTabSz="457200">
              <a:spcBef>
                <a:spcPct val="20000"/>
              </a:spcBef>
            </a:pPr>
            <a:endParaRPr lang="en-US" sz="3200" dirty="0">
              <a:latin typeface="Arial"/>
            </a:endParaRPr>
          </a:p>
          <a:p>
            <a:pPr defTabSz="457200">
              <a:spcBef>
                <a:spcPct val="20000"/>
              </a:spcBef>
            </a:pPr>
            <a:endParaRPr lang="en-US" sz="3200" dirty="0">
              <a:latin typeface="Arial"/>
            </a:endParaRPr>
          </a:p>
        </p:txBody>
      </p:sp>
    </p:spTree>
    <p:extLst>
      <p:ext uri="{BB962C8B-B14F-4D97-AF65-F5344CB8AC3E}">
        <p14:creationId xmlns:p14="http://schemas.microsoft.com/office/powerpoint/2010/main" val="75291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MAIA Early Adopters Program</a:t>
            </a:r>
          </a:p>
        </p:txBody>
      </p:sp>
      <p:sp>
        <p:nvSpPr>
          <p:cNvPr id="3" name="Rectangle 2">
            <a:extLst>
              <a:ext uri="{FF2B5EF4-FFF2-40B4-BE49-F238E27FC236}">
                <a16:creationId xmlns:a16="http://schemas.microsoft.com/office/drawing/2014/main" id="{6F418676-D6FE-43FF-8CBF-162C2D4947DD}"/>
              </a:ext>
            </a:extLst>
          </p:cNvPr>
          <p:cNvSpPr/>
          <p:nvPr/>
        </p:nvSpPr>
        <p:spPr>
          <a:xfrm>
            <a:off x="273050" y="1525671"/>
            <a:ext cx="8737748" cy="4847481"/>
          </a:xfrm>
          <a:prstGeom prst="rect">
            <a:avLst/>
          </a:prstGeom>
        </p:spPr>
        <p:txBody>
          <a:bodyPr wrap="square">
            <a:spAutoFit/>
          </a:bodyPr>
          <a:lstStyle/>
          <a:p>
            <a:pPr defTabSz="457189">
              <a:spcAft>
                <a:spcPts val="600"/>
              </a:spcAft>
            </a:pPr>
            <a:r>
              <a:rPr lang="en-US" sz="2400" b="1" dirty="0">
                <a:latin typeface="Arial"/>
              </a:rPr>
              <a:t>Who is an Early Adopter?</a:t>
            </a:r>
          </a:p>
          <a:p>
            <a:pPr marL="342900" lvl="0" indent="-342900" defTabSz="457200">
              <a:spcAft>
                <a:spcPts val="600"/>
              </a:spcAft>
              <a:buFont typeface="Wingdings" charset="2"/>
              <a:buChar char="ü"/>
            </a:pPr>
            <a:r>
              <a:rPr lang="en-US" sz="2400" dirty="0">
                <a:solidFill>
                  <a:srgbClr val="94B6D2">
                    <a:lumMod val="75000"/>
                  </a:srgbClr>
                </a:solidFill>
                <a:latin typeface="Arial"/>
              </a:rPr>
              <a:t>You! (We hope)</a:t>
            </a:r>
          </a:p>
          <a:p>
            <a:pPr marL="342900" lvl="0" indent="-342900" defTabSz="457200">
              <a:spcAft>
                <a:spcPts val="600"/>
              </a:spcAft>
              <a:buFont typeface="Wingdings" charset="2"/>
              <a:buChar char="ü"/>
            </a:pPr>
            <a:r>
              <a:rPr lang="en-US" sz="2400" dirty="0">
                <a:solidFill>
                  <a:srgbClr val="94B6D2">
                    <a:lumMod val="75000"/>
                  </a:srgbClr>
                </a:solidFill>
                <a:latin typeface="Arial"/>
              </a:rPr>
              <a:t>Someone interested in using MAIA data</a:t>
            </a:r>
          </a:p>
          <a:p>
            <a:pPr marL="342900" lvl="0" indent="-342900" defTabSz="457200">
              <a:spcAft>
                <a:spcPts val="600"/>
              </a:spcAft>
              <a:buFont typeface="Wingdings" charset="2"/>
              <a:buChar char="ü"/>
            </a:pPr>
            <a:r>
              <a:rPr lang="en-US" sz="2400" dirty="0">
                <a:solidFill>
                  <a:srgbClr val="94B6D2">
                    <a:lumMod val="75000"/>
                  </a:srgbClr>
                </a:solidFill>
                <a:latin typeface="Arial"/>
              </a:rPr>
              <a:t>Has a particular use in mind (eventually)</a:t>
            </a:r>
          </a:p>
          <a:p>
            <a:pPr defTabSz="457189">
              <a:spcAft>
                <a:spcPts val="600"/>
              </a:spcAft>
            </a:pPr>
            <a:endParaRPr lang="en-US" sz="2400" b="1" dirty="0">
              <a:latin typeface="Arial"/>
            </a:endParaRPr>
          </a:p>
          <a:p>
            <a:pPr defTabSz="457189">
              <a:spcAft>
                <a:spcPts val="600"/>
              </a:spcAft>
            </a:pPr>
            <a:r>
              <a:rPr lang="en-US" sz="2400" b="1" dirty="0">
                <a:latin typeface="Arial"/>
              </a:rPr>
              <a:t>Why be an Early Adopter?</a:t>
            </a:r>
          </a:p>
          <a:p>
            <a:pPr marL="342900" lvl="0" indent="-342900" defTabSz="457200">
              <a:spcAft>
                <a:spcPts val="600"/>
              </a:spcAft>
              <a:buFont typeface="Wingdings" charset="2"/>
              <a:buChar char="ü"/>
            </a:pPr>
            <a:r>
              <a:rPr lang="en-US" sz="2400" dirty="0">
                <a:solidFill>
                  <a:srgbClr val="94B6D2">
                    <a:lumMod val="75000"/>
                  </a:srgbClr>
                </a:solidFill>
                <a:latin typeface="Arial"/>
              </a:rPr>
              <a:t>Chance to offer feedback pre-launch</a:t>
            </a:r>
          </a:p>
          <a:p>
            <a:pPr marL="342900" lvl="0" indent="-342900" defTabSz="457200">
              <a:spcAft>
                <a:spcPts val="600"/>
              </a:spcAft>
              <a:buFont typeface="Wingdings" charset="2"/>
              <a:buChar char="ü"/>
            </a:pPr>
            <a:r>
              <a:rPr lang="en-US" sz="2400" dirty="0">
                <a:solidFill>
                  <a:srgbClr val="94B6D2">
                    <a:lumMod val="75000"/>
                  </a:srgbClr>
                </a:solidFill>
                <a:latin typeface="Arial"/>
              </a:rPr>
              <a:t>Get access to test data products</a:t>
            </a:r>
          </a:p>
          <a:p>
            <a:pPr marL="342900" lvl="0" indent="-342900" defTabSz="457200">
              <a:spcAft>
                <a:spcPts val="600"/>
              </a:spcAft>
              <a:buFont typeface="Wingdings" charset="2"/>
              <a:buChar char="ü"/>
            </a:pPr>
            <a:r>
              <a:rPr lang="en-US" sz="2400" dirty="0">
                <a:solidFill>
                  <a:srgbClr val="94B6D2">
                    <a:lumMod val="75000"/>
                  </a:srgbClr>
                </a:solidFill>
                <a:latin typeface="Arial"/>
              </a:rPr>
              <a:t>Collaborate with the science team and receive any needed assistance to entrain data products</a:t>
            </a:r>
          </a:p>
          <a:p>
            <a:pPr lvl="0" defTabSz="457200">
              <a:spcAft>
                <a:spcPts val="600"/>
              </a:spcAft>
            </a:pPr>
            <a:endParaRPr lang="en-US" sz="2400" dirty="0">
              <a:solidFill>
                <a:srgbClr val="94B6D2">
                  <a:lumMod val="75000"/>
                </a:srgbClr>
              </a:solidFill>
              <a:latin typeface="Arial"/>
            </a:endParaRPr>
          </a:p>
        </p:txBody>
      </p:sp>
    </p:spTree>
    <p:extLst>
      <p:ext uri="{BB962C8B-B14F-4D97-AF65-F5344CB8AC3E}">
        <p14:creationId xmlns:p14="http://schemas.microsoft.com/office/powerpoint/2010/main" val="6657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Some useful resources</a:t>
            </a:r>
          </a:p>
        </p:txBody>
      </p:sp>
      <p:sp>
        <p:nvSpPr>
          <p:cNvPr id="3" name="Rectangle 2">
            <a:extLst>
              <a:ext uri="{FF2B5EF4-FFF2-40B4-BE49-F238E27FC236}">
                <a16:creationId xmlns:a16="http://schemas.microsoft.com/office/drawing/2014/main" id="{6F418676-D6FE-43FF-8CBF-162C2D4947DD}"/>
              </a:ext>
            </a:extLst>
          </p:cNvPr>
          <p:cNvSpPr/>
          <p:nvPr/>
        </p:nvSpPr>
        <p:spPr>
          <a:xfrm>
            <a:off x="324303" y="1184000"/>
            <a:ext cx="11543393" cy="5509200"/>
          </a:xfrm>
          <a:prstGeom prst="rect">
            <a:avLst/>
          </a:prstGeom>
        </p:spPr>
        <p:txBody>
          <a:bodyPr wrap="square">
            <a:spAutoFit/>
          </a:bodyPr>
          <a:lstStyle/>
          <a:p>
            <a:pPr defTabSz="457189">
              <a:spcAft>
                <a:spcPts val="600"/>
              </a:spcAft>
            </a:pPr>
            <a:r>
              <a:rPr lang="en-US" sz="2400" b="1" dirty="0">
                <a:latin typeface="Arial"/>
              </a:rPr>
              <a:t>More on TEMPO:</a:t>
            </a:r>
          </a:p>
          <a:p>
            <a:pPr marL="342900" indent="-342900" defTabSz="457189">
              <a:spcAft>
                <a:spcPts val="600"/>
              </a:spcAft>
              <a:buFont typeface="Arial" panose="020B0604020202020204" pitchFamily="34" charset="0"/>
              <a:buChar char="•"/>
            </a:pPr>
            <a:r>
              <a:rPr lang="en-US" sz="2400" dirty="0">
                <a:latin typeface="Arial"/>
              </a:rPr>
              <a:t>TEMPO Early Adopters website: </a:t>
            </a:r>
            <a:r>
              <a:rPr lang="en-US" sz="24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https://weather.msfc.nasa.gov/tempo/</a:t>
            </a:r>
            <a:endParaRPr lang="en-US" sz="2400" dirty="0">
              <a:solidFill>
                <a:srgbClr val="0070C0"/>
              </a:solidFill>
              <a:latin typeface="Arial" panose="020B0604020202020204" pitchFamily="34" charset="0"/>
              <a:cs typeface="Arial" panose="020B0604020202020204" pitchFamily="34" charset="0"/>
            </a:endParaRPr>
          </a:p>
          <a:p>
            <a:pPr marL="800100" lvl="1" indent="-342900" defTabSz="457189">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Click button link on the home page to join the Early Adopters Program</a:t>
            </a:r>
          </a:p>
          <a:p>
            <a:pPr marL="800100" lvl="1" indent="-342900" defTabSz="457189">
              <a:spcAft>
                <a:spcPts val="600"/>
              </a:spcAft>
              <a:buFont typeface="Courier New" panose="02070309020205020404" pitchFamily="49" charset="0"/>
              <a:buChar char="o"/>
            </a:pPr>
            <a:r>
              <a:rPr lang="en-US" sz="2400" dirty="0">
                <a:latin typeface="Arial" panose="020B0604020202020204" pitchFamily="34" charset="0"/>
                <a:cs typeface="Arial" panose="020B0604020202020204" pitchFamily="34" charset="0"/>
              </a:rPr>
              <a:t>Green Paper &amp; Experiment Request Form: </a:t>
            </a:r>
            <a:r>
              <a:rPr lang="en-US" sz="2400" u="sng" dirty="0">
                <a:solidFill>
                  <a:srgbClr val="0070C0"/>
                </a:solidFill>
                <a:latin typeface="Arial" panose="020B0604020202020204" pitchFamily="34" charset="0"/>
                <a:cs typeface="Arial" panose="020B0604020202020204" pitchFamily="34" charset="0"/>
              </a:rPr>
              <a:t>https://weather.msfc.nasa.gov/tempo/green_paper.html </a:t>
            </a:r>
          </a:p>
          <a:p>
            <a:pPr marL="342900" indent="-342900" defTabSz="457189">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TEMPO Mission website: </a:t>
            </a:r>
            <a:r>
              <a:rPr lang="en-US" sz="24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http://tempo.si.edu/</a:t>
            </a:r>
            <a:endParaRPr lang="en-US" sz="2400" b="1" dirty="0">
              <a:latin typeface="Arial"/>
            </a:endParaRPr>
          </a:p>
          <a:p>
            <a:pPr defTabSz="457189">
              <a:spcAft>
                <a:spcPts val="600"/>
              </a:spcAft>
            </a:pPr>
            <a:r>
              <a:rPr lang="en-US" sz="2400" b="1" dirty="0">
                <a:latin typeface="Arial"/>
              </a:rPr>
              <a:t>More on MAIA:</a:t>
            </a:r>
          </a:p>
          <a:p>
            <a:pPr marL="342900" lvl="0" indent="-342900" defTabSz="457200">
              <a:spcAft>
                <a:spcPts val="600"/>
              </a:spcAft>
              <a:buFont typeface="Arial" panose="020B0604020202020204" pitchFamily="34" charset="0"/>
              <a:buChar char="•"/>
            </a:pPr>
            <a:r>
              <a:rPr lang="en-US" sz="2400" dirty="0">
                <a:latin typeface="Arial"/>
              </a:rPr>
              <a:t>MAIA website: </a:t>
            </a:r>
            <a:r>
              <a:rPr lang="en-US" sz="2400" dirty="0">
                <a:solidFill>
                  <a:srgbClr val="94B6D2">
                    <a:lumMod val="75000"/>
                  </a:srgbClr>
                </a:solidFill>
                <a:latin typeface="Arial"/>
                <a:hlinkClick r:id="rId5"/>
              </a:rPr>
              <a:t>https://maia.jpl.nasa.gov</a:t>
            </a:r>
            <a:endParaRPr lang="en-US" sz="2400" dirty="0">
              <a:solidFill>
                <a:srgbClr val="94B6D2">
                  <a:lumMod val="75000"/>
                </a:srgbClr>
              </a:solidFill>
              <a:latin typeface="Arial"/>
            </a:endParaRPr>
          </a:p>
          <a:p>
            <a:pPr marL="342900" lvl="0" indent="-342900" defTabSz="457200">
              <a:spcAft>
                <a:spcPts val="600"/>
              </a:spcAft>
              <a:buFont typeface="Arial" panose="020B0604020202020204" pitchFamily="34" charset="0"/>
              <a:buChar char="•"/>
            </a:pPr>
            <a:r>
              <a:rPr lang="en-US" sz="2400" dirty="0">
                <a:latin typeface="Arial"/>
              </a:rPr>
              <a:t>Join the MAIA Early Adopters Program: </a:t>
            </a:r>
            <a:r>
              <a:rPr lang="en-US" sz="2400" dirty="0">
                <a:solidFill>
                  <a:srgbClr val="94B6D2">
                    <a:lumMod val="75000"/>
                  </a:srgbClr>
                </a:solidFill>
                <a:latin typeface="Arial"/>
                <a:hlinkClick r:id="rId6"/>
              </a:rPr>
              <a:t>https://maia.jpl.nasa.gov/assets/pdf/MAIA_Early_Adopters_Program.pdf</a:t>
            </a:r>
            <a:r>
              <a:rPr lang="en-US" sz="2400" dirty="0">
                <a:solidFill>
                  <a:srgbClr val="94B6D2">
                    <a:lumMod val="75000"/>
                  </a:srgbClr>
                </a:solidFill>
                <a:latin typeface="Arial"/>
              </a:rPr>
              <a:t>  </a:t>
            </a:r>
          </a:p>
          <a:p>
            <a:pPr marL="342900" lvl="0" indent="-342900" defTabSz="457200">
              <a:spcAft>
                <a:spcPts val="600"/>
              </a:spcAft>
              <a:buFont typeface="Arial" panose="020B0604020202020204" pitchFamily="34" charset="0"/>
              <a:buChar char="•"/>
            </a:pPr>
            <a:r>
              <a:rPr lang="en-US" sz="2400" dirty="0">
                <a:latin typeface="Arial"/>
              </a:rPr>
              <a:t>Get access to MAIA Simulated Data: </a:t>
            </a:r>
            <a:r>
              <a:rPr lang="en-US" sz="2400" dirty="0">
                <a:solidFill>
                  <a:srgbClr val="94B6D2">
                    <a:lumMod val="75000"/>
                  </a:srgbClr>
                </a:solidFill>
                <a:latin typeface="Arial"/>
                <a:hlinkClick r:id="rId7"/>
              </a:rPr>
              <a:t>https://maia.jpl.nasa.gov/assets/pdf/Early_Adopter_Simulated_Data_Product_access_agreement_form_v3.pdf</a:t>
            </a:r>
            <a:r>
              <a:rPr lang="en-US" sz="2400" dirty="0">
                <a:solidFill>
                  <a:srgbClr val="94B6D2">
                    <a:lumMod val="75000"/>
                  </a:srgbClr>
                </a:solidFill>
                <a:latin typeface="Arial"/>
              </a:rPr>
              <a:t> </a:t>
            </a:r>
          </a:p>
        </p:txBody>
      </p:sp>
    </p:spTree>
    <p:extLst>
      <p:ext uri="{BB962C8B-B14F-4D97-AF65-F5344CB8AC3E}">
        <p14:creationId xmlns:p14="http://schemas.microsoft.com/office/powerpoint/2010/main" val="349767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925AC-D0EC-4C83-AFBB-F91B7D20F9D5}"/>
              </a:ext>
            </a:extLst>
          </p:cNvPr>
          <p:cNvPicPr>
            <a:picLocks noChangeAspect="1"/>
          </p:cNvPicPr>
          <p:nvPr/>
        </p:nvPicPr>
        <p:blipFill rotWithShape="1">
          <a:blip r:embed="rId3"/>
          <a:srcRect l="964" t="5819" r="388"/>
          <a:stretch/>
        </p:blipFill>
        <p:spPr>
          <a:xfrm>
            <a:off x="2156169" y="948065"/>
            <a:ext cx="7546911" cy="908053"/>
          </a:xfrm>
          <a:prstGeom prst="rect">
            <a:avLst/>
          </a:prstGeom>
        </p:spPr>
      </p:pic>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Virtual meeting guidelines: Microsoft Teams</a:t>
            </a:r>
          </a:p>
        </p:txBody>
      </p:sp>
      <p:sp>
        <p:nvSpPr>
          <p:cNvPr id="3" name="TextBox 2">
            <a:extLst>
              <a:ext uri="{FF2B5EF4-FFF2-40B4-BE49-F238E27FC236}">
                <a16:creationId xmlns:a16="http://schemas.microsoft.com/office/drawing/2014/main" id="{72110E99-6B26-4F13-8E7C-B30B0C217148}"/>
              </a:ext>
            </a:extLst>
          </p:cNvPr>
          <p:cNvSpPr txBox="1"/>
          <p:nvPr/>
        </p:nvSpPr>
        <p:spPr>
          <a:xfrm>
            <a:off x="303608" y="3132695"/>
            <a:ext cx="11746555" cy="3477875"/>
          </a:xfrm>
          <a:prstGeom prst="rect">
            <a:avLst/>
          </a:prstGeom>
          <a:noFill/>
        </p:spPr>
        <p:txBody>
          <a:bodyPr wrap="square" rtlCol="0">
            <a:spAutoFit/>
          </a:bodyPr>
          <a:lstStyle/>
          <a:p>
            <a:pPr>
              <a:lnSpc>
                <a:spcPct val="150000"/>
              </a:lnSpc>
              <a:spcAft>
                <a:spcPts val="1200"/>
              </a:spcAft>
            </a:pPr>
            <a:r>
              <a:rPr lang="en-US" sz="2400" dirty="0">
                <a:latin typeface="Helvetica Neue Light"/>
                <a:cs typeface="Helvetica Neue Light"/>
              </a:rPr>
              <a:t>Microsoft Teams guidelines:</a:t>
            </a:r>
          </a:p>
          <a:p>
            <a:pPr marL="457200" indent="-457200">
              <a:spcAft>
                <a:spcPts val="1200"/>
              </a:spcAft>
              <a:buFont typeface="+mj-lt"/>
              <a:buAutoNum type="arabicPeriod"/>
            </a:pPr>
            <a:r>
              <a:rPr lang="en-US" sz="2400" b="1" dirty="0">
                <a:latin typeface="Helvetica Neue Light"/>
                <a:cs typeface="Helvetica Neue Light"/>
              </a:rPr>
              <a:t>Stay on mute unless speaking (icon at bottom of screen should have slash through it)</a:t>
            </a:r>
          </a:p>
          <a:p>
            <a:pPr marL="457200" indent="-457200">
              <a:spcAft>
                <a:spcPts val="1200"/>
              </a:spcAft>
              <a:buFont typeface="+mj-lt"/>
              <a:buAutoNum type="arabicPeriod"/>
            </a:pPr>
            <a:r>
              <a:rPr lang="en-US" sz="2400" dirty="0">
                <a:latin typeface="Helvetica Neue Light"/>
                <a:cs typeface="Helvetica Neue Light"/>
              </a:rPr>
              <a:t>Keep video off unless speaking (this preserves bandwidth for those with slower Internet speeds)</a:t>
            </a:r>
          </a:p>
          <a:p>
            <a:pPr marL="457200" indent="-457200">
              <a:spcAft>
                <a:spcPts val="1200"/>
              </a:spcAft>
              <a:buFont typeface="+mj-lt"/>
              <a:buAutoNum type="arabicPeriod"/>
            </a:pPr>
            <a:r>
              <a:rPr lang="en-US" sz="2400" dirty="0">
                <a:latin typeface="Helvetica Neue Light"/>
                <a:cs typeface="Helvetica Neue Light"/>
              </a:rPr>
              <a:t>When you want to speak, type a message in the chat or raise your virtual hand and we will call on people in order</a:t>
            </a:r>
          </a:p>
          <a:p>
            <a:pPr marL="457200" indent="-457200">
              <a:spcAft>
                <a:spcPts val="1200"/>
              </a:spcAft>
              <a:buFont typeface="+mj-lt"/>
              <a:buAutoNum type="arabicPeriod"/>
            </a:pPr>
            <a:r>
              <a:rPr lang="en-US" sz="2400" dirty="0">
                <a:latin typeface="Helvetica Neue Light"/>
                <a:cs typeface="Helvetica Neue Light"/>
              </a:rPr>
              <a:t>If you have technical issues, please send a chat message!</a:t>
            </a:r>
          </a:p>
        </p:txBody>
      </p:sp>
      <p:sp>
        <p:nvSpPr>
          <p:cNvPr id="13" name="TextBox 12">
            <a:extLst>
              <a:ext uri="{FF2B5EF4-FFF2-40B4-BE49-F238E27FC236}">
                <a16:creationId xmlns:a16="http://schemas.microsoft.com/office/drawing/2014/main" id="{8CCCB868-EB56-4B4C-9247-E94CA3CFA1B3}"/>
              </a:ext>
            </a:extLst>
          </p:cNvPr>
          <p:cNvSpPr txBox="1"/>
          <p:nvPr/>
        </p:nvSpPr>
        <p:spPr>
          <a:xfrm>
            <a:off x="4340032" y="2338073"/>
            <a:ext cx="766356"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Mute</a:t>
            </a:r>
          </a:p>
        </p:txBody>
      </p:sp>
      <p:sp>
        <p:nvSpPr>
          <p:cNvPr id="15" name="TextBox 14">
            <a:extLst>
              <a:ext uri="{FF2B5EF4-FFF2-40B4-BE49-F238E27FC236}">
                <a16:creationId xmlns:a16="http://schemas.microsoft.com/office/drawing/2014/main" id="{AE7E0E0E-7CBE-4ECE-AD88-7F31337AD42C}"/>
              </a:ext>
            </a:extLst>
          </p:cNvPr>
          <p:cNvSpPr txBox="1"/>
          <p:nvPr/>
        </p:nvSpPr>
        <p:spPr>
          <a:xfrm>
            <a:off x="3239668" y="2273719"/>
            <a:ext cx="1127759" cy="646331"/>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Start Video</a:t>
            </a:r>
          </a:p>
        </p:txBody>
      </p:sp>
      <p:cxnSp>
        <p:nvCxnSpPr>
          <p:cNvPr id="16" name="Straight Arrow Connector 15">
            <a:extLst>
              <a:ext uri="{FF2B5EF4-FFF2-40B4-BE49-F238E27FC236}">
                <a16:creationId xmlns:a16="http://schemas.microsoft.com/office/drawing/2014/main" id="{1B34EDDB-C1D8-4504-BD78-BBA931AE42B5}"/>
              </a:ext>
            </a:extLst>
          </p:cNvPr>
          <p:cNvCxnSpPr>
            <a:cxnSpLocks/>
          </p:cNvCxnSpPr>
          <p:nvPr/>
        </p:nvCxnSpPr>
        <p:spPr>
          <a:xfrm flipV="1">
            <a:off x="3809466" y="1899024"/>
            <a:ext cx="1704" cy="41211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132AE06-7E4D-4432-923E-4BE14BC5F18E}"/>
              </a:ext>
            </a:extLst>
          </p:cNvPr>
          <p:cNvSpPr txBox="1"/>
          <p:nvPr/>
        </p:nvSpPr>
        <p:spPr>
          <a:xfrm>
            <a:off x="7057566" y="2288577"/>
            <a:ext cx="766356" cy="372296"/>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Chat</a:t>
            </a:r>
          </a:p>
        </p:txBody>
      </p:sp>
      <p:sp>
        <p:nvSpPr>
          <p:cNvPr id="19" name="TextBox 18">
            <a:extLst>
              <a:ext uri="{FF2B5EF4-FFF2-40B4-BE49-F238E27FC236}">
                <a16:creationId xmlns:a16="http://schemas.microsoft.com/office/drawing/2014/main" id="{2F6FF40C-5DFF-4514-8E9C-1BB023BDE3F3}"/>
              </a:ext>
            </a:extLst>
          </p:cNvPr>
          <p:cNvSpPr txBox="1"/>
          <p:nvPr/>
        </p:nvSpPr>
        <p:spPr>
          <a:xfrm>
            <a:off x="5836411" y="2305364"/>
            <a:ext cx="1340244" cy="1200329"/>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More Options</a:t>
            </a:r>
          </a:p>
          <a:p>
            <a:pPr algn="ctr"/>
            <a:r>
              <a:rPr lang="en-US" dirty="0">
                <a:latin typeface="Helvetica" panose="020B0604020202020204" pitchFamily="34" charset="0"/>
                <a:cs typeface="Helvetica" panose="020B0604020202020204" pitchFamily="34" charset="0"/>
              </a:rPr>
              <a:t>(raise hand, CC)</a:t>
            </a:r>
          </a:p>
        </p:txBody>
      </p:sp>
      <p:cxnSp>
        <p:nvCxnSpPr>
          <p:cNvPr id="30" name="Straight Arrow Connector 29">
            <a:extLst>
              <a:ext uri="{FF2B5EF4-FFF2-40B4-BE49-F238E27FC236}">
                <a16:creationId xmlns:a16="http://schemas.microsoft.com/office/drawing/2014/main" id="{AACDF97B-22FC-47FC-B29E-F742C01EA5DC}"/>
              </a:ext>
            </a:extLst>
          </p:cNvPr>
          <p:cNvCxnSpPr>
            <a:cxnSpLocks/>
          </p:cNvCxnSpPr>
          <p:nvPr/>
        </p:nvCxnSpPr>
        <p:spPr>
          <a:xfrm flipV="1">
            <a:off x="4721878" y="1901786"/>
            <a:ext cx="1704" cy="41211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2ABDECAF-0C4A-44CD-8389-CEEF884753FB}"/>
              </a:ext>
            </a:extLst>
          </p:cNvPr>
          <p:cNvCxnSpPr>
            <a:cxnSpLocks/>
          </p:cNvCxnSpPr>
          <p:nvPr/>
        </p:nvCxnSpPr>
        <p:spPr>
          <a:xfrm flipV="1">
            <a:off x="6513850" y="1912139"/>
            <a:ext cx="1704" cy="41211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1EDF42E-4C6E-4AC2-A9F7-B3AAD53F1A46}"/>
              </a:ext>
            </a:extLst>
          </p:cNvPr>
          <p:cNvCxnSpPr>
            <a:cxnSpLocks/>
          </p:cNvCxnSpPr>
          <p:nvPr/>
        </p:nvCxnSpPr>
        <p:spPr>
          <a:xfrm flipV="1">
            <a:off x="7429660" y="1899024"/>
            <a:ext cx="1704" cy="41211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6800572-F65C-474F-9D02-B91FDF8A60F7}"/>
              </a:ext>
            </a:extLst>
          </p:cNvPr>
          <p:cNvCxnSpPr>
            <a:cxnSpLocks/>
          </p:cNvCxnSpPr>
          <p:nvPr/>
        </p:nvCxnSpPr>
        <p:spPr>
          <a:xfrm flipV="1">
            <a:off x="8371310" y="1925175"/>
            <a:ext cx="0" cy="96029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B457B3-C920-4427-BE9B-F6FD10450FFC}"/>
              </a:ext>
            </a:extLst>
          </p:cNvPr>
          <p:cNvSpPr txBox="1"/>
          <p:nvPr/>
        </p:nvSpPr>
        <p:spPr>
          <a:xfrm>
            <a:off x="8765399" y="2319642"/>
            <a:ext cx="1000471" cy="646331"/>
          </a:xfrm>
          <a:prstGeom prst="rect">
            <a:avLst/>
          </a:prstGeom>
          <a:noFill/>
        </p:spPr>
        <p:txBody>
          <a:bodyPr wrap="square" rtlCol="0">
            <a:spAutoFit/>
          </a:bodyPr>
          <a:lstStyle/>
          <a:p>
            <a:pPr algn="ctr"/>
            <a:r>
              <a:rPr lang="en-US" dirty="0">
                <a:latin typeface="Helvetica" panose="020B0604020202020204" pitchFamily="34" charset="0"/>
                <a:cs typeface="Helvetica" panose="020B0604020202020204" pitchFamily="34" charset="0"/>
              </a:rPr>
              <a:t>Leave Meeting</a:t>
            </a:r>
          </a:p>
        </p:txBody>
      </p:sp>
      <p:cxnSp>
        <p:nvCxnSpPr>
          <p:cNvPr id="36" name="Straight Arrow Connector 35">
            <a:extLst>
              <a:ext uri="{FF2B5EF4-FFF2-40B4-BE49-F238E27FC236}">
                <a16:creationId xmlns:a16="http://schemas.microsoft.com/office/drawing/2014/main" id="{7352069A-C772-4C6B-9DC3-799BF258067F}"/>
              </a:ext>
            </a:extLst>
          </p:cNvPr>
          <p:cNvCxnSpPr>
            <a:cxnSpLocks/>
          </p:cNvCxnSpPr>
          <p:nvPr/>
        </p:nvCxnSpPr>
        <p:spPr>
          <a:xfrm flipV="1">
            <a:off x="9253640" y="1925175"/>
            <a:ext cx="1704" cy="41211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20716B1-1AD6-40A4-93C0-CC6CFBDFE14F}"/>
              </a:ext>
            </a:extLst>
          </p:cNvPr>
          <p:cNvSpPr txBox="1"/>
          <p:nvPr/>
        </p:nvSpPr>
        <p:spPr>
          <a:xfrm>
            <a:off x="7652570" y="2916175"/>
            <a:ext cx="1549906" cy="369332"/>
          </a:xfrm>
          <a:prstGeom prst="rect">
            <a:avLst/>
          </a:prstGeom>
          <a:noFill/>
        </p:spPr>
        <p:txBody>
          <a:bodyPr wrap="square" rtlCol="0">
            <a:spAutoFit/>
          </a:bodyPr>
          <a:lstStyle/>
          <a:p>
            <a:r>
              <a:rPr lang="en-US" dirty="0">
                <a:latin typeface="Helvetica" panose="020B0604020202020204" pitchFamily="34" charset="0"/>
                <a:cs typeface="Helvetica" panose="020B0604020202020204" pitchFamily="34" charset="0"/>
              </a:rPr>
              <a:t>Participants</a:t>
            </a:r>
          </a:p>
        </p:txBody>
      </p:sp>
    </p:spTree>
    <p:extLst>
      <p:ext uri="{BB962C8B-B14F-4D97-AF65-F5344CB8AC3E}">
        <p14:creationId xmlns:p14="http://schemas.microsoft.com/office/powerpoint/2010/main" val="3727479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Land acknowledgement</a:t>
            </a:r>
          </a:p>
        </p:txBody>
      </p:sp>
      <p:sp>
        <p:nvSpPr>
          <p:cNvPr id="4" name="TextBox 3">
            <a:extLst>
              <a:ext uri="{FF2B5EF4-FFF2-40B4-BE49-F238E27FC236}">
                <a16:creationId xmlns:a16="http://schemas.microsoft.com/office/drawing/2014/main" id="{E7472446-B763-4529-9F20-717ED795E67A}"/>
              </a:ext>
            </a:extLst>
          </p:cNvPr>
          <p:cNvSpPr txBox="1"/>
          <p:nvPr/>
        </p:nvSpPr>
        <p:spPr>
          <a:xfrm>
            <a:off x="231915" y="1390070"/>
            <a:ext cx="11660601" cy="5355312"/>
          </a:xfrm>
          <a:prstGeom prst="rect">
            <a:avLst/>
          </a:prstGeom>
          <a:noFill/>
        </p:spPr>
        <p:txBody>
          <a:bodyPr wrap="square" rtlCol="0">
            <a:spAutoFit/>
          </a:bodyPr>
          <a:lstStyle/>
          <a:p>
            <a:pPr>
              <a:spcAft>
                <a:spcPts val="1200"/>
              </a:spcAft>
            </a:pPr>
            <a:r>
              <a:rPr lang="en-US" sz="2400" dirty="0">
                <a:latin typeface="Helvetica Neue Light"/>
                <a:cs typeface="Helvetica Neue Light"/>
              </a:rPr>
              <a:t>Fairbanks, Alaska exists on the lands of the Tanana Athabascan people. The interests of the vibrant Indigenous community in Fairbanks and the surrounding areas are represented by the Doyon, Limited regional corporation and the Tanana Chiefs Conference. The relations between Indigenous people and US state and federal government in the region have always involved issues of environmental justice, especially regarding gold mining and the Trans-Alaska Pipeline.</a:t>
            </a:r>
          </a:p>
          <a:p>
            <a:pPr>
              <a:spcAft>
                <a:spcPts val="1200"/>
              </a:spcAft>
            </a:pPr>
            <a:endParaRPr lang="en-US" sz="2400" dirty="0">
              <a:latin typeface="Helvetica Neue Light"/>
              <a:cs typeface="Helvetica Neue Light"/>
            </a:endParaRPr>
          </a:p>
          <a:p>
            <a:pPr>
              <a:spcAft>
                <a:spcPts val="1200"/>
              </a:spcAft>
            </a:pPr>
            <a:r>
              <a:rPr lang="en-US" sz="2400" dirty="0">
                <a:latin typeface="Helvetica Neue Light"/>
                <a:cs typeface="Helvetica Neue Light"/>
              </a:rPr>
              <a:t>Northern Alabama is situated upon the traditional homelands of the Creek, Cherokee, and Chickasaw tribal nations. Environmental justice issues impacted the Indigenous people as a rush to settle and build infrastructure in the region quickly forced them off their ancestral lands. Indigenous people are still connected to this land today which they stewarded throughout generations.</a:t>
            </a:r>
          </a:p>
          <a:p>
            <a:pPr>
              <a:spcAft>
                <a:spcPts val="1200"/>
              </a:spcAft>
            </a:pPr>
            <a:r>
              <a:rPr lang="en-US" sz="2400" dirty="0">
                <a:latin typeface="Helvetica Neue Light"/>
                <a:cs typeface="Helvetica Neue Light"/>
              </a:rPr>
              <a:t>Indigenous rights are central to environmental justice!</a:t>
            </a:r>
          </a:p>
        </p:txBody>
      </p:sp>
    </p:spTree>
    <p:extLst>
      <p:ext uri="{BB962C8B-B14F-4D97-AF65-F5344CB8AC3E}">
        <p14:creationId xmlns:p14="http://schemas.microsoft.com/office/powerpoint/2010/main" val="4040376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Today’s meeting</a:t>
            </a:r>
          </a:p>
        </p:txBody>
      </p:sp>
      <p:sp>
        <p:nvSpPr>
          <p:cNvPr id="4" name="TextBox 3">
            <a:extLst>
              <a:ext uri="{FF2B5EF4-FFF2-40B4-BE49-F238E27FC236}">
                <a16:creationId xmlns:a16="http://schemas.microsoft.com/office/drawing/2014/main" id="{E7472446-B763-4529-9F20-717ED795E67A}"/>
              </a:ext>
            </a:extLst>
          </p:cNvPr>
          <p:cNvSpPr txBox="1"/>
          <p:nvPr/>
        </p:nvSpPr>
        <p:spPr>
          <a:xfrm>
            <a:off x="231915" y="1390070"/>
            <a:ext cx="11660601" cy="2585323"/>
          </a:xfrm>
          <a:prstGeom prst="rect">
            <a:avLst/>
          </a:prstGeom>
          <a:noFill/>
        </p:spPr>
        <p:txBody>
          <a:bodyPr wrap="square" rtlCol="0">
            <a:spAutoFit/>
          </a:bodyPr>
          <a:lstStyle/>
          <a:p>
            <a:pPr>
              <a:lnSpc>
                <a:spcPct val="150000"/>
              </a:lnSpc>
              <a:spcAft>
                <a:spcPts val="1200"/>
              </a:spcAft>
            </a:pPr>
            <a:r>
              <a:rPr lang="en-US" sz="2400" dirty="0">
                <a:latin typeface="Helvetica Neue Light"/>
                <a:cs typeface="Helvetica Neue Light"/>
              </a:rPr>
              <a:t>General guidelines:</a:t>
            </a:r>
          </a:p>
          <a:p>
            <a:pPr marL="457200" indent="-457200">
              <a:spcAft>
                <a:spcPts val="1200"/>
              </a:spcAft>
              <a:buFont typeface="+mj-lt"/>
              <a:buAutoNum type="arabicPeriod"/>
            </a:pPr>
            <a:r>
              <a:rPr lang="en-US" sz="2400" b="1" dirty="0">
                <a:latin typeface="Helvetica Neue Light"/>
                <a:cs typeface="Helvetica Neue Light"/>
              </a:rPr>
              <a:t>We request that you mute your phone notifications and close your other work while participating in the workshop</a:t>
            </a:r>
          </a:p>
          <a:p>
            <a:pPr marL="457200" indent="-457200">
              <a:spcAft>
                <a:spcPts val="1200"/>
              </a:spcAft>
              <a:buFont typeface="+mj-lt"/>
              <a:buAutoNum type="arabicPeriod"/>
            </a:pPr>
            <a:r>
              <a:rPr lang="en-US" sz="2400" dirty="0">
                <a:latin typeface="Helvetica Neue Light"/>
                <a:cs typeface="Helvetica Neue Light"/>
              </a:rPr>
              <a:t>Please be respectful of all participants!</a:t>
            </a:r>
          </a:p>
          <a:p>
            <a:pPr marL="457200" indent="-457200">
              <a:spcAft>
                <a:spcPts val="1200"/>
              </a:spcAft>
              <a:buFont typeface="+mj-lt"/>
              <a:buAutoNum type="arabicPeriod"/>
            </a:pPr>
            <a:r>
              <a:rPr lang="en-US" sz="2400" dirty="0">
                <a:latin typeface="Helvetica Neue Light"/>
                <a:cs typeface="Helvetica Neue Light"/>
              </a:rPr>
              <a:t>This meeting is being recorded. </a:t>
            </a:r>
          </a:p>
        </p:txBody>
      </p:sp>
      <p:sp>
        <p:nvSpPr>
          <p:cNvPr id="5" name="TextBox 4">
            <a:extLst>
              <a:ext uri="{FF2B5EF4-FFF2-40B4-BE49-F238E27FC236}">
                <a16:creationId xmlns:a16="http://schemas.microsoft.com/office/drawing/2014/main" id="{4E0E25F6-3CF1-4FA3-BB85-85EC390BBCE5}"/>
              </a:ext>
            </a:extLst>
          </p:cNvPr>
          <p:cNvSpPr txBox="1"/>
          <p:nvPr/>
        </p:nvSpPr>
        <p:spPr>
          <a:xfrm>
            <a:off x="273050" y="4263567"/>
            <a:ext cx="11321755" cy="2062103"/>
          </a:xfrm>
          <a:prstGeom prst="rect">
            <a:avLst/>
          </a:prstGeom>
          <a:noFill/>
        </p:spPr>
        <p:txBody>
          <a:bodyPr wrap="square" rtlCol="0">
            <a:spAutoFit/>
          </a:bodyPr>
          <a:lstStyle/>
          <a:p>
            <a:pPr>
              <a:lnSpc>
                <a:spcPct val="150000"/>
              </a:lnSpc>
              <a:spcAft>
                <a:spcPts val="1200"/>
              </a:spcAft>
            </a:pPr>
            <a:r>
              <a:rPr lang="en-US" sz="2400" b="1" dirty="0">
                <a:solidFill>
                  <a:srgbClr val="00B0F0"/>
                </a:solidFill>
                <a:latin typeface="Helvetica Neue Light"/>
                <a:cs typeface="Helvetica Neue Light"/>
              </a:rPr>
              <a:t>Why are we requesting your full participation?</a:t>
            </a:r>
          </a:p>
          <a:p>
            <a:pPr marL="457200" indent="-457200">
              <a:spcAft>
                <a:spcPts val="1200"/>
              </a:spcAft>
              <a:buFont typeface="Arial" panose="020B0604020202020204" pitchFamily="34" charset="0"/>
              <a:buChar char="•"/>
            </a:pPr>
            <a:r>
              <a:rPr lang="en-US" sz="2400" b="1" dirty="0">
                <a:latin typeface="Helvetica Neue Light"/>
                <a:cs typeface="Helvetica Neue Light"/>
              </a:rPr>
              <a:t>We want your time to be valuable: This workshop is fast-paced so it can be as short as possible </a:t>
            </a:r>
          </a:p>
          <a:p>
            <a:pPr marL="457200" indent="-457200">
              <a:spcAft>
                <a:spcPts val="1200"/>
              </a:spcAft>
              <a:buFont typeface="Arial" panose="020B0604020202020204" pitchFamily="34" charset="0"/>
              <a:buChar char="•"/>
            </a:pPr>
            <a:r>
              <a:rPr lang="en-US" sz="2400" dirty="0">
                <a:latin typeface="Helvetica Neue Light"/>
                <a:cs typeface="Helvetica Neue Light"/>
              </a:rPr>
              <a:t>All material should be of interest to the whole audience</a:t>
            </a:r>
          </a:p>
        </p:txBody>
      </p:sp>
    </p:spTree>
    <p:extLst>
      <p:ext uri="{BB962C8B-B14F-4D97-AF65-F5344CB8AC3E}">
        <p14:creationId xmlns:p14="http://schemas.microsoft.com/office/powerpoint/2010/main" val="1483603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Objectives for today</a:t>
            </a:r>
          </a:p>
        </p:txBody>
      </p:sp>
      <p:sp>
        <p:nvSpPr>
          <p:cNvPr id="6" name="TextBox 5">
            <a:extLst>
              <a:ext uri="{FF2B5EF4-FFF2-40B4-BE49-F238E27FC236}">
                <a16:creationId xmlns:a16="http://schemas.microsoft.com/office/drawing/2014/main" id="{559C1C81-C146-47BE-80C0-B5DA0B8A00C2}"/>
              </a:ext>
            </a:extLst>
          </p:cNvPr>
          <p:cNvSpPr txBox="1"/>
          <p:nvPr/>
        </p:nvSpPr>
        <p:spPr>
          <a:xfrm>
            <a:off x="231915" y="1390070"/>
            <a:ext cx="11724397" cy="3336554"/>
          </a:xfrm>
          <a:prstGeom prst="rect">
            <a:avLst/>
          </a:prstGeom>
          <a:noFill/>
        </p:spPr>
        <p:txBody>
          <a:bodyPr wrap="square" rtlCol="0">
            <a:spAutoFit/>
          </a:bodyPr>
          <a:lstStyle/>
          <a:p>
            <a:pPr marL="457200" marR="0" lvl="0" indent="-457200">
              <a:lnSpc>
                <a:spcPct val="115000"/>
              </a:lnSpc>
              <a:spcAft>
                <a:spcPts val="1200"/>
              </a:spcAft>
              <a:buFont typeface="+mj-lt"/>
              <a:buAutoNum type="arabicPeriod"/>
            </a:pPr>
            <a:r>
              <a:rPr lang="en-US" sz="2400" dirty="0">
                <a:latin typeface="Helvetica Neue Light"/>
              </a:rPr>
              <a:t>Raise awareness about MAIA/TEMPO to you, environmental justice (EJ) advocacy groups, and provide background information on the missions</a:t>
            </a:r>
          </a:p>
          <a:p>
            <a:pPr marL="457200" marR="0" lvl="0" indent="-457200">
              <a:lnSpc>
                <a:spcPct val="115000"/>
              </a:lnSpc>
              <a:spcAft>
                <a:spcPts val="1200"/>
              </a:spcAft>
              <a:buFont typeface="+mj-lt"/>
              <a:buAutoNum type="arabicPeriod"/>
            </a:pPr>
            <a:r>
              <a:rPr lang="en-US" sz="2400" dirty="0">
                <a:latin typeface="Helvetica Neue Light"/>
              </a:rPr>
              <a:t>Improve understanding of the TEMPO and MAIA project teams about the EJ user community’s needs: Do you need certain data formats/compatibility/tools? What capacity building resources do you need and desire?</a:t>
            </a:r>
          </a:p>
          <a:p>
            <a:pPr marL="457200" marR="0" lvl="0" indent="-457200">
              <a:lnSpc>
                <a:spcPct val="115000"/>
              </a:lnSpc>
              <a:spcAft>
                <a:spcPts val="1200"/>
              </a:spcAft>
              <a:buFont typeface="+mj-lt"/>
              <a:buAutoNum type="arabicPeriod"/>
            </a:pPr>
            <a:r>
              <a:rPr lang="en-US" sz="2400" dirty="0">
                <a:latin typeface="Helvetica Neue Light"/>
              </a:rPr>
              <a:t>Participate in collaborative brainstorming regarding how MAIA/TEMPO data might be useful to EJ</a:t>
            </a:r>
          </a:p>
        </p:txBody>
      </p:sp>
      <p:sp>
        <p:nvSpPr>
          <p:cNvPr id="7" name="TextBox 6">
            <a:extLst>
              <a:ext uri="{FF2B5EF4-FFF2-40B4-BE49-F238E27FC236}">
                <a16:creationId xmlns:a16="http://schemas.microsoft.com/office/drawing/2014/main" id="{2E09CA7F-EF96-45B1-9641-BE7957755110}"/>
              </a:ext>
            </a:extLst>
          </p:cNvPr>
          <p:cNvSpPr txBox="1"/>
          <p:nvPr/>
        </p:nvSpPr>
        <p:spPr>
          <a:xfrm>
            <a:off x="231915" y="5216025"/>
            <a:ext cx="11724397" cy="1329851"/>
          </a:xfrm>
          <a:prstGeom prst="rect">
            <a:avLst/>
          </a:prstGeom>
          <a:noFill/>
        </p:spPr>
        <p:txBody>
          <a:bodyPr wrap="square" rtlCol="0">
            <a:spAutoFit/>
          </a:bodyPr>
          <a:lstStyle/>
          <a:p>
            <a:pPr marR="0" lvl="0">
              <a:lnSpc>
                <a:spcPct val="115000"/>
              </a:lnSpc>
              <a:spcAft>
                <a:spcPts val="1200"/>
              </a:spcAft>
            </a:pPr>
            <a:r>
              <a:rPr lang="en-US" sz="2400" b="1" dirty="0">
                <a:latin typeface="Helvetica Neue Light"/>
              </a:rPr>
              <a:t>Not from an EJ group? </a:t>
            </a:r>
            <a:r>
              <a:rPr lang="en-US" sz="2400" dirty="0">
                <a:latin typeface="Helvetica Neue Light"/>
              </a:rPr>
              <a:t>We’re so glad you’re interested in EJ too! Please allow representatives from EJ groups to speak and ask questions first, since this is an EJ focus session.</a:t>
            </a:r>
          </a:p>
        </p:txBody>
      </p:sp>
    </p:spTree>
    <p:extLst>
      <p:ext uri="{BB962C8B-B14F-4D97-AF65-F5344CB8AC3E}">
        <p14:creationId xmlns:p14="http://schemas.microsoft.com/office/powerpoint/2010/main" val="81311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Who’s who</a:t>
            </a:r>
          </a:p>
        </p:txBody>
      </p:sp>
      <p:sp>
        <p:nvSpPr>
          <p:cNvPr id="4" name="TextBox 3">
            <a:extLst>
              <a:ext uri="{FF2B5EF4-FFF2-40B4-BE49-F238E27FC236}">
                <a16:creationId xmlns:a16="http://schemas.microsoft.com/office/drawing/2014/main" id="{A3D1881A-878F-43E6-A0F6-BC91AD1A4463}"/>
              </a:ext>
            </a:extLst>
          </p:cNvPr>
          <p:cNvSpPr txBox="1"/>
          <p:nvPr/>
        </p:nvSpPr>
        <p:spPr>
          <a:xfrm>
            <a:off x="231915" y="1390070"/>
            <a:ext cx="11687183" cy="5170646"/>
          </a:xfrm>
          <a:prstGeom prst="rect">
            <a:avLst/>
          </a:prstGeom>
          <a:noFill/>
        </p:spPr>
        <p:txBody>
          <a:bodyPr wrap="square" rtlCol="0">
            <a:spAutoFit/>
          </a:bodyPr>
          <a:lstStyle/>
          <a:p>
            <a:pPr marL="457200" indent="-457200">
              <a:spcAft>
                <a:spcPts val="1200"/>
              </a:spcAft>
              <a:buFont typeface="+mj-lt"/>
              <a:buAutoNum type="arabicPeriod"/>
            </a:pPr>
            <a:r>
              <a:rPr lang="en-US" sz="2400" dirty="0">
                <a:latin typeface="Helvetica Neue Light"/>
                <a:cs typeface="Helvetica Neue Light"/>
              </a:rPr>
              <a:t>Aaron Naeger and Abbey Nastan (TEMPO and MAIA applications representatives)</a:t>
            </a:r>
          </a:p>
          <a:p>
            <a:pPr marL="914400" lvl="1" indent="-457200">
              <a:spcAft>
                <a:spcPts val="1200"/>
              </a:spcAft>
              <a:buFont typeface="Arial" panose="020B0604020202020204" pitchFamily="34" charset="0"/>
              <a:buChar char="•"/>
            </a:pPr>
            <a:r>
              <a:rPr lang="en-US" sz="2400" dirty="0">
                <a:latin typeface="Helvetica Neue Light"/>
                <a:cs typeface="Helvetica Neue Light"/>
              </a:rPr>
              <a:t>Today’s workshop organizers</a:t>
            </a:r>
          </a:p>
          <a:p>
            <a:pPr marL="457200" indent="-457200">
              <a:spcAft>
                <a:spcPts val="1200"/>
              </a:spcAft>
              <a:buFont typeface="+mj-lt"/>
              <a:buAutoNum type="arabicPeriod"/>
            </a:pPr>
            <a:r>
              <a:rPr lang="en-US" sz="2400" dirty="0">
                <a:latin typeface="Helvetica Neue Light"/>
                <a:cs typeface="Helvetica Neue Light"/>
              </a:rPr>
              <a:t>John Haynes (NASA Applied Sciences, workshop sponsor)</a:t>
            </a:r>
          </a:p>
          <a:p>
            <a:pPr marL="457200" indent="-457200">
              <a:spcAft>
                <a:spcPts val="1200"/>
              </a:spcAft>
              <a:buFont typeface="+mj-lt"/>
              <a:buAutoNum type="arabicPeriod"/>
            </a:pPr>
            <a:r>
              <a:rPr lang="en-US" sz="2400" dirty="0">
                <a:latin typeface="Helvetica Neue Light"/>
                <a:cs typeface="Helvetica Neue Light"/>
              </a:rPr>
              <a:t>Nancy Searby (NASA Applied Sciences)</a:t>
            </a:r>
          </a:p>
          <a:p>
            <a:pPr marL="457200" indent="-457200">
              <a:spcAft>
                <a:spcPts val="1200"/>
              </a:spcAft>
              <a:buFont typeface="+mj-lt"/>
              <a:buAutoNum type="arabicPeriod"/>
            </a:pPr>
            <a:r>
              <a:rPr lang="en-US" sz="2400" dirty="0">
                <a:latin typeface="Helvetica Neue Light"/>
                <a:cs typeface="Helvetica Neue Light"/>
              </a:rPr>
              <a:t>Kelly Chance and Xiong Liu (TEMPO PI and Deputy PI)</a:t>
            </a:r>
          </a:p>
          <a:p>
            <a:pPr marL="457200" indent="-457200">
              <a:spcAft>
                <a:spcPts val="1200"/>
              </a:spcAft>
              <a:buFont typeface="+mj-lt"/>
              <a:buAutoNum type="arabicPeriod"/>
            </a:pPr>
            <a:r>
              <a:rPr lang="en-US" sz="2400" dirty="0">
                <a:latin typeface="Helvetica Neue Light"/>
                <a:cs typeface="Helvetica Neue Light"/>
              </a:rPr>
              <a:t>David Diner (MAIA PI – can’t make it today) and Sina Hasheminassab (MAIA ST)</a:t>
            </a:r>
          </a:p>
          <a:p>
            <a:pPr marL="457200" indent="-457200">
              <a:spcAft>
                <a:spcPts val="1200"/>
              </a:spcAft>
              <a:buFont typeface="+mj-lt"/>
              <a:buAutoNum type="arabicPeriod"/>
            </a:pPr>
            <a:r>
              <a:rPr lang="en-US" sz="2400" dirty="0">
                <a:latin typeface="Helvetica Neue Light"/>
                <a:cs typeface="Helvetica Neue Light"/>
              </a:rPr>
              <a:t>Our amazing panelists:</a:t>
            </a:r>
          </a:p>
          <a:p>
            <a:pPr marL="914400" lvl="1" indent="-457200">
              <a:spcAft>
                <a:spcPts val="1200"/>
              </a:spcAft>
              <a:buFont typeface="Arial" panose="020B0604020202020204" pitchFamily="34" charset="0"/>
              <a:buChar char="•"/>
            </a:pPr>
            <a:r>
              <a:rPr lang="en-US" sz="2400" dirty="0">
                <a:latin typeface="Helvetica Neue Light"/>
                <a:cs typeface="Helvetica Neue Light"/>
              </a:rPr>
              <a:t>Janice Archuleta and </a:t>
            </a:r>
            <a:r>
              <a:rPr lang="en-US" sz="2400" dirty="0" err="1">
                <a:latin typeface="Helvetica Neue Light"/>
                <a:cs typeface="Helvetica Neue Light"/>
              </a:rPr>
              <a:t>Arlyssia</a:t>
            </a:r>
            <a:r>
              <a:rPr lang="en-US" sz="2400" dirty="0">
                <a:latin typeface="Helvetica Neue Light"/>
                <a:cs typeface="Helvetica Neue Light"/>
              </a:rPr>
              <a:t> Sells – Ute Mountain Ute Tribe</a:t>
            </a:r>
          </a:p>
          <a:p>
            <a:pPr marL="914400" lvl="1" indent="-457200">
              <a:spcAft>
                <a:spcPts val="1200"/>
              </a:spcAft>
              <a:buFont typeface="Arial" panose="020B0604020202020204" pitchFamily="34" charset="0"/>
              <a:buChar char="•"/>
            </a:pPr>
            <a:r>
              <a:rPr lang="en-US" sz="2400" dirty="0">
                <a:latin typeface="Helvetica Neue Light"/>
                <a:cs typeface="Helvetica Neue Light"/>
              </a:rPr>
              <a:t>Denise Bruce – </a:t>
            </a:r>
            <a:r>
              <a:rPr lang="en-US" sz="2400" dirty="0" err="1">
                <a:latin typeface="Helvetica Neue Light"/>
                <a:cs typeface="Helvetica Neue Light"/>
              </a:rPr>
              <a:t>CleanAIRE</a:t>
            </a:r>
            <a:r>
              <a:rPr lang="en-US" sz="2400" dirty="0">
                <a:latin typeface="Helvetica Neue Light"/>
                <a:cs typeface="Helvetica Neue Light"/>
              </a:rPr>
              <a:t> NC</a:t>
            </a:r>
          </a:p>
          <a:p>
            <a:pPr marL="914400" lvl="1" indent="-457200">
              <a:spcAft>
                <a:spcPts val="1200"/>
              </a:spcAft>
              <a:buFont typeface="Arial" panose="020B0604020202020204" pitchFamily="34" charset="0"/>
              <a:buChar char="•"/>
            </a:pPr>
            <a:r>
              <a:rPr lang="en-US" sz="2400" dirty="0">
                <a:latin typeface="Helvetica Neue Light"/>
                <a:cs typeface="Helvetica Neue Light"/>
              </a:rPr>
              <a:t>Jane Williams – California Communities Against Toxics</a:t>
            </a:r>
          </a:p>
        </p:txBody>
      </p:sp>
    </p:spTree>
    <p:extLst>
      <p:ext uri="{BB962C8B-B14F-4D97-AF65-F5344CB8AC3E}">
        <p14:creationId xmlns:p14="http://schemas.microsoft.com/office/powerpoint/2010/main" val="83379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Today’s agenda</a:t>
            </a:r>
          </a:p>
        </p:txBody>
      </p:sp>
      <p:sp>
        <p:nvSpPr>
          <p:cNvPr id="6" name="TextBox 5">
            <a:extLst>
              <a:ext uri="{FF2B5EF4-FFF2-40B4-BE49-F238E27FC236}">
                <a16:creationId xmlns:a16="http://schemas.microsoft.com/office/drawing/2014/main" id="{EBC2FCBB-4969-4805-9EC5-0A5C28972102}"/>
              </a:ext>
            </a:extLst>
          </p:cNvPr>
          <p:cNvSpPr txBox="1"/>
          <p:nvPr/>
        </p:nvSpPr>
        <p:spPr>
          <a:xfrm>
            <a:off x="7916530" y="2138939"/>
            <a:ext cx="2768093" cy="830997"/>
          </a:xfrm>
          <a:prstGeom prst="rect">
            <a:avLst/>
          </a:prstGeom>
          <a:noFill/>
        </p:spPr>
        <p:txBody>
          <a:bodyPr wrap="square" rtlCol="0">
            <a:spAutoFit/>
          </a:bodyPr>
          <a:lstStyle/>
          <a:p>
            <a:pPr algn="ctr"/>
            <a:r>
              <a:rPr lang="en-US" sz="2400" dirty="0">
                <a:latin typeface="Helvetica Neue Light"/>
                <a:cs typeface="Helvetica Neue Light"/>
              </a:rPr>
              <a:t>Block 1: Intros and mission news</a:t>
            </a:r>
          </a:p>
        </p:txBody>
      </p:sp>
      <p:sp>
        <p:nvSpPr>
          <p:cNvPr id="7" name="TextBox 6">
            <a:extLst>
              <a:ext uri="{FF2B5EF4-FFF2-40B4-BE49-F238E27FC236}">
                <a16:creationId xmlns:a16="http://schemas.microsoft.com/office/drawing/2014/main" id="{3F964303-7E29-4D43-8943-5CF57B3BF5BC}"/>
              </a:ext>
            </a:extLst>
          </p:cNvPr>
          <p:cNvSpPr txBox="1"/>
          <p:nvPr/>
        </p:nvSpPr>
        <p:spPr>
          <a:xfrm>
            <a:off x="7896447" y="3886853"/>
            <a:ext cx="2943225" cy="830997"/>
          </a:xfrm>
          <a:prstGeom prst="rect">
            <a:avLst/>
          </a:prstGeom>
          <a:noFill/>
        </p:spPr>
        <p:txBody>
          <a:bodyPr wrap="square" rtlCol="0">
            <a:spAutoFit/>
          </a:bodyPr>
          <a:lstStyle/>
          <a:p>
            <a:pPr algn="ctr"/>
            <a:r>
              <a:rPr lang="en-US" sz="2400" dirty="0">
                <a:latin typeface="Helvetica Neue Light"/>
                <a:cs typeface="Helvetica Neue Light"/>
              </a:rPr>
              <a:t>Block 2: Some data demonstrations</a:t>
            </a:r>
          </a:p>
        </p:txBody>
      </p:sp>
      <p:sp>
        <p:nvSpPr>
          <p:cNvPr id="8" name="Right Brace 7">
            <a:extLst>
              <a:ext uri="{FF2B5EF4-FFF2-40B4-BE49-F238E27FC236}">
                <a16:creationId xmlns:a16="http://schemas.microsoft.com/office/drawing/2014/main" id="{4BBB24F5-4D3C-4C48-8EBF-AFECD2E9ACDB}"/>
              </a:ext>
            </a:extLst>
          </p:cNvPr>
          <p:cNvSpPr/>
          <p:nvPr/>
        </p:nvSpPr>
        <p:spPr>
          <a:xfrm>
            <a:off x="7024764" y="1584417"/>
            <a:ext cx="534722" cy="2086250"/>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B42672A5-A1E5-493B-84C5-87BD3250C52E}"/>
              </a:ext>
            </a:extLst>
          </p:cNvPr>
          <p:cNvSpPr txBox="1"/>
          <p:nvPr/>
        </p:nvSpPr>
        <p:spPr>
          <a:xfrm>
            <a:off x="7935131" y="5407939"/>
            <a:ext cx="2730892" cy="830997"/>
          </a:xfrm>
          <a:prstGeom prst="rect">
            <a:avLst/>
          </a:prstGeom>
          <a:noFill/>
        </p:spPr>
        <p:txBody>
          <a:bodyPr wrap="square" rtlCol="0">
            <a:spAutoFit/>
          </a:bodyPr>
          <a:lstStyle/>
          <a:p>
            <a:pPr algn="ctr"/>
            <a:r>
              <a:rPr lang="en-US" sz="2400" b="1" dirty="0">
                <a:latin typeface="Helvetica Neue Light"/>
                <a:cs typeface="Helvetica Neue Light"/>
              </a:rPr>
              <a:t>Block 3: Panel and discussion!</a:t>
            </a:r>
          </a:p>
        </p:txBody>
      </p:sp>
      <p:sp>
        <p:nvSpPr>
          <p:cNvPr id="10" name="Right Brace 9">
            <a:extLst>
              <a:ext uri="{FF2B5EF4-FFF2-40B4-BE49-F238E27FC236}">
                <a16:creationId xmlns:a16="http://schemas.microsoft.com/office/drawing/2014/main" id="{2EF2D490-F487-4ADB-BD8B-AEC8C308651E}"/>
              </a:ext>
            </a:extLst>
          </p:cNvPr>
          <p:cNvSpPr/>
          <p:nvPr/>
        </p:nvSpPr>
        <p:spPr>
          <a:xfrm>
            <a:off x="7034065" y="3903694"/>
            <a:ext cx="534722" cy="892167"/>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a:extLst>
              <a:ext uri="{FF2B5EF4-FFF2-40B4-BE49-F238E27FC236}">
                <a16:creationId xmlns:a16="http://schemas.microsoft.com/office/drawing/2014/main" id="{047BE457-4D8C-480D-8F9A-D00C62D877DC}"/>
              </a:ext>
            </a:extLst>
          </p:cNvPr>
          <p:cNvSpPr/>
          <p:nvPr/>
        </p:nvSpPr>
        <p:spPr>
          <a:xfrm>
            <a:off x="7042269" y="5341545"/>
            <a:ext cx="534722" cy="972687"/>
          </a:xfrm>
          <a:prstGeom prst="rightBrace">
            <a:avLst/>
          </a:prstGeom>
          <a:ln w="3810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13" name="Picture 12">
            <a:extLst>
              <a:ext uri="{FF2B5EF4-FFF2-40B4-BE49-F238E27FC236}">
                <a16:creationId xmlns:a16="http://schemas.microsoft.com/office/drawing/2014/main" id="{12A36C2F-08C7-4655-8978-B6488C9307A5}"/>
              </a:ext>
            </a:extLst>
          </p:cNvPr>
          <p:cNvPicPr>
            <a:picLocks noChangeAspect="1"/>
          </p:cNvPicPr>
          <p:nvPr/>
        </p:nvPicPr>
        <p:blipFill>
          <a:blip r:embed="rId3"/>
          <a:stretch>
            <a:fillRect/>
          </a:stretch>
        </p:blipFill>
        <p:spPr>
          <a:xfrm>
            <a:off x="541966" y="1203122"/>
            <a:ext cx="6438900" cy="5514975"/>
          </a:xfrm>
          <a:prstGeom prst="rect">
            <a:avLst/>
          </a:prstGeom>
        </p:spPr>
      </p:pic>
    </p:spTree>
    <p:extLst>
      <p:ext uri="{BB962C8B-B14F-4D97-AF65-F5344CB8AC3E}">
        <p14:creationId xmlns:p14="http://schemas.microsoft.com/office/powerpoint/2010/main" val="1769345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Mentimeter tool</a:t>
            </a:r>
          </a:p>
        </p:txBody>
      </p:sp>
      <p:pic>
        <p:nvPicPr>
          <p:cNvPr id="5" name="Picture 4">
            <a:extLst>
              <a:ext uri="{FF2B5EF4-FFF2-40B4-BE49-F238E27FC236}">
                <a16:creationId xmlns:a16="http://schemas.microsoft.com/office/drawing/2014/main" id="{0B449BD5-EAFB-49E0-A6A1-839DCB2DE85C}"/>
              </a:ext>
            </a:extLst>
          </p:cNvPr>
          <p:cNvPicPr>
            <a:picLocks noChangeAspect="1"/>
          </p:cNvPicPr>
          <p:nvPr/>
        </p:nvPicPr>
        <p:blipFill>
          <a:blip r:embed="rId3"/>
          <a:stretch>
            <a:fillRect/>
          </a:stretch>
        </p:blipFill>
        <p:spPr>
          <a:xfrm>
            <a:off x="1697199" y="2459423"/>
            <a:ext cx="6444593" cy="3891955"/>
          </a:xfrm>
          <a:prstGeom prst="rect">
            <a:avLst/>
          </a:prstGeom>
        </p:spPr>
      </p:pic>
      <p:sp>
        <p:nvSpPr>
          <p:cNvPr id="6" name="TextBox 5">
            <a:extLst>
              <a:ext uri="{FF2B5EF4-FFF2-40B4-BE49-F238E27FC236}">
                <a16:creationId xmlns:a16="http://schemas.microsoft.com/office/drawing/2014/main" id="{FD3547E1-CA60-4F46-9BF6-9216F0D69A0E}"/>
              </a:ext>
            </a:extLst>
          </p:cNvPr>
          <p:cNvSpPr txBox="1"/>
          <p:nvPr/>
        </p:nvSpPr>
        <p:spPr>
          <a:xfrm>
            <a:off x="8536107" y="2445489"/>
            <a:ext cx="2990096" cy="1323439"/>
          </a:xfrm>
          <a:prstGeom prst="rect">
            <a:avLst/>
          </a:prstGeom>
          <a:noFill/>
        </p:spPr>
        <p:txBody>
          <a:bodyPr wrap="square" rtlCol="0">
            <a:spAutoFit/>
          </a:bodyPr>
          <a:lstStyle/>
          <a:p>
            <a:pPr algn="ctr"/>
            <a:r>
              <a:rPr lang="en-US" sz="2000" dirty="0">
                <a:latin typeface="Helvetica Neue Light"/>
                <a:cs typeface="Helvetica Neue Light"/>
              </a:rPr>
              <a:t>The code to access the particular question set is at the top of the presenter’s screen</a:t>
            </a:r>
          </a:p>
        </p:txBody>
      </p:sp>
      <p:cxnSp>
        <p:nvCxnSpPr>
          <p:cNvPr id="7" name="Straight Arrow Connector 6">
            <a:extLst>
              <a:ext uri="{FF2B5EF4-FFF2-40B4-BE49-F238E27FC236}">
                <a16:creationId xmlns:a16="http://schemas.microsoft.com/office/drawing/2014/main" id="{6B54C07A-83C8-4A73-9C33-D3AC930A08C2}"/>
              </a:ext>
            </a:extLst>
          </p:cNvPr>
          <p:cNvCxnSpPr>
            <a:cxnSpLocks/>
          </p:cNvCxnSpPr>
          <p:nvPr/>
        </p:nvCxnSpPr>
        <p:spPr>
          <a:xfrm flipH="1" flipV="1">
            <a:off x="6810339" y="2602304"/>
            <a:ext cx="1725768" cy="3992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6C8561D-3D97-4008-BBF0-0DDA846B4AF2}"/>
              </a:ext>
            </a:extLst>
          </p:cNvPr>
          <p:cNvSpPr txBox="1"/>
          <p:nvPr/>
        </p:nvSpPr>
        <p:spPr>
          <a:xfrm>
            <a:off x="231915" y="1390070"/>
            <a:ext cx="11623387" cy="830997"/>
          </a:xfrm>
          <a:prstGeom prst="rect">
            <a:avLst/>
          </a:prstGeom>
          <a:noFill/>
        </p:spPr>
        <p:txBody>
          <a:bodyPr wrap="square" rtlCol="0">
            <a:spAutoFit/>
          </a:bodyPr>
          <a:lstStyle/>
          <a:p>
            <a:r>
              <a:rPr lang="en-US" sz="2400" dirty="0">
                <a:latin typeface="Helvetica Neue Light"/>
                <a:cs typeface="Helvetica Neue Light"/>
              </a:rPr>
              <a:t>We’ll be using Mentimeter to supplement discussion later on. You can use your phone or computer to input your answers. </a:t>
            </a:r>
            <a:r>
              <a:rPr lang="en-US" sz="2400" b="1" dirty="0">
                <a:latin typeface="Helvetica Neue Light"/>
                <a:cs typeface="Helvetica Neue Light"/>
              </a:rPr>
              <a:t>Everyone is asked to participate!</a:t>
            </a:r>
          </a:p>
        </p:txBody>
      </p:sp>
      <p:sp>
        <p:nvSpPr>
          <p:cNvPr id="9" name="TextBox 8">
            <a:extLst>
              <a:ext uri="{FF2B5EF4-FFF2-40B4-BE49-F238E27FC236}">
                <a16:creationId xmlns:a16="http://schemas.microsoft.com/office/drawing/2014/main" id="{4FA9E9A7-D517-4840-813C-F1E29E87E7F5}"/>
              </a:ext>
            </a:extLst>
          </p:cNvPr>
          <p:cNvSpPr txBox="1"/>
          <p:nvPr/>
        </p:nvSpPr>
        <p:spPr>
          <a:xfrm>
            <a:off x="8448691" y="5006279"/>
            <a:ext cx="2688914" cy="1015663"/>
          </a:xfrm>
          <a:prstGeom prst="rect">
            <a:avLst/>
          </a:prstGeom>
          <a:noFill/>
        </p:spPr>
        <p:txBody>
          <a:bodyPr wrap="square" rtlCol="0">
            <a:spAutoFit/>
          </a:bodyPr>
          <a:lstStyle/>
          <a:p>
            <a:pPr algn="ctr"/>
            <a:r>
              <a:rPr lang="en-US" sz="2000" dirty="0">
                <a:latin typeface="Helvetica Neue Light"/>
                <a:cs typeface="Helvetica Neue Light"/>
              </a:rPr>
              <a:t>Results will be visible via the presenter’s screen in real-time</a:t>
            </a:r>
          </a:p>
        </p:txBody>
      </p:sp>
      <p:cxnSp>
        <p:nvCxnSpPr>
          <p:cNvPr id="10" name="Straight Arrow Connector 9">
            <a:extLst>
              <a:ext uri="{FF2B5EF4-FFF2-40B4-BE49-F238E27FC236}">
                <a16:creationId xmlns:a16="http://schemas.microsoft.com/office/drawing/2014/main" id="{59AA5BF4-4532-41C4-BA13-4538C210218D}"/>
              </a:ext>
            </a:extLst>
          </p:cNvPr>
          <p:cNvCxnSpPr>
            <a:cxnSpLocks/>
          </p:cNvCxnSpPr>
          <p:nvPr/>
        </p:nvCxnSpPr>
        <p:spPr>
          <a:xfrm flipH="1" flipV="1">
            <a:off x="6185588" y="4536352"/>
            <a:ext cx="2350519" cy="939854"/>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4739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30BB4A-2B77-417D-A27E-C49B74E31A7A}"/>
              </a:ext>
            </a:extLst>
          </p:cNvPr>
          <p:cNvSpPr>
            <a:spLocks noGrp="1"/>
          </p:cNvSpPr>
          <p:nvPr>
            <p:ph type="body" sz="quarter" idx="13"/>
          </p:nvPr>
        </p:nvSpPr>
        <p:spPr/>
        <p:txBody>
          <a:bodyPr/>
          <a:lstStyle/>
          <a:p>
            <a:r>
              <a:rPr lang="en-US" dirty="0"/>
              <a:t>What will TEMPO offer you?</a:t>
            </a:r>
          </a:p>
        </p:txBody>
      </p:sp>
      <p:sp>
        <p:nvSpPr>
          <p:cNvPr id="3" name="TextBox 2">
            <a:extLst>
              <a:ext uri="{FF2B5EF4-FFF2-40B4-BE49-F238E27FC236}">
                <a16:creationId xmlns:a16="http://schemas.microsoft.com/office/drawing/2014/main" id="{59268D94-43DC-4653-A68F-7A24C35007BB}"/>
              </a:ext>
            </a:extLst>
          </p:cNvPr>
          <p:cNvSpPr txBox="1"/>
          <p:nvPr/>
        </p:nvSpPr>
        <p:spPr>
          <a:xfrm>
            <a:off x="262550" y="1373709"/>
            <a:ext cx="11669917" cy="5252720"/>
          </a:xfrm>
          <a:prstGeom prst="rect">
            <a:avLst/>
          </a:prstGeom>
          <a:noFill/>
        </p:spPr>
        <p:txBody>
          <a:bodyPr wrap="square" rtlCol="0">
            <a:spAutoFit/>
          </a:bodyPr>
          <a:lstStyle/>
          <a:p>
            <a:pPr marL="342900" indent="-342900" defTabSz="608829">
              <a:spcBef>
                <a:spcPts val="1000"/>
              </a:spcBef>
              <a:buFont typeface="Arial" panose="020B0604020202020204" pitchFamily="34" charset="0"/>
              <a:buChar char="•"/>
              <a:defRPr/>
            </a:pPr>
            <a:r>
              <a:rPr lang="en-US" sz="2600" dirty="0">
                <a:solidFill>
                  <a:prstClr val="black"/>
                </a:solidFill>
                <a:latin typeface="Arial" panose="020B0604020202020204" pitchFamily="34" charset="0"/>
                <a:ea typeface="ＭＳ Ｐゴシック" charset="0"/>
                <a:cs typeface="Arial" panose="020B0604020202020204" pitchFamily="34" charset="0"/>
              </a:rPr>
              <a:t>TEMPO will observe key air pollutants </a:t>
            </a:r>
            <a:r>
              <a:rPr lang="en-US" sz="2600" b="1"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every daylight hour </a:t>
            </a:r>
            <a:r>
              <a:rPr lang="en-US" sz="2600" dirty="0">
                <a:solidFill>
                  <a:prstClr val="black"/>
                </a:solidFill>
                <a:latin typeface="Arial" panose="020B0604020202020204" pitchFamily="34" charset="0"/>
                <a:ea typeface="ＭＳ Ｐゴシック" charset="0"/>
                <a:cs typeface="Arial" panose="020B0604020202020204" pitchFamily="34" charset="0"/>
              </a:rPr>
              <a:t>at high spatial resolution (~</a:t>
            </a:r>
            <a:r>
              <a:rPr lang="en-US" sz="2600" b="1"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2 x 4.8 km</a:t>
            </a:r>
            <a:r>
              <a:rPr lang="en-US" sz="2600" b="1" baseline="30000"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2</a:t>
            </a:r>
            <a:r>
              <a:rPr lang="en-US" sz="2600" dirty="0">
                <a:solidFill>
                  <a:prstClr val="black"/>
                </a:solidFill>
                <a:latin typeface="Arial" panose="020B0604020202020204" pitchFamily="34" charset="0"/>
                <a:ea typeface="ＭＳ Ｐゴシック" charset="0"/>
                <a:cs typeface="Arial" panose="020B0604020202020204" pitchFamily="34" charset="0"/>
              </a:rPr>
              <a:t>) over Greater North America </a:t>
            </a:r>
          </a:p>
          <a:p>
            <a:pPr marL="800100" lvl="1" indent="-342900" defTabSz="608829">
              <a:spcBef>
                <a:spcPts val="1000"/>
              </a:spcBef>
              <a:buFont typeface="Courier New" panose="02070309020205020404" pitchFamily="49" charset="0"/>
              <a:buChar char="o"/>
              <a:defRPr/>
            </a:pPr>
            <a:r>
              <a:rPr lang="en-US" sz="2400" dirty="0">
                <a:solidFill>
                  <a:prstClr val="black"/>
                </a:solidFill>
                <a:latin typeface="Arial" panose="020B0604020202020204" pitchFamily="34" charset="0"/>
                <a:ea typeface="ＭＳ Ｐゴシック" charset="0"/>
                <a:cs typeface="Arial" panose="020B0604020202020204" pitchFamily="34" charset="0"/>
              </a:rPr>
              <a:t>Trace gas products will include </a:t>
            </a:r>
            <a:r>
              <a:rPr lang="en-US" sz="2400" b="1"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U.S. EPA “criteria” pollutants</a:t>
            </a:r>
            <a:r>
              <a:rPr lang="en-US" sz="2400" dirty="0">
                <a:solidFill>
                  <a:prstClr val="black"/>
                </a:solidFill>
                <a:latin typeface="Arial" panose="020B0604020202020204" pitchFamily="34" charset="0"/>
                <a:ea typeface="ＭＳ Ｐゴシック" charset="0"/>
                <a:cs typeface="Arial" panose="020B0604020202020204" pitchFamily="34" charset="0"/>
              </a:rPr>
              <a:t> of nitrogen dioxide (NO</a:t>
            </a:r>
            <a:r>
              <a:rPr lang="en-US" sz="2400" baseline="-25000" dirty="0">
                <a:solidFill>
                  <a:prstClr val="black"/>
                </a:solidFill>
                <a:latin typeface="Arial" panose="020B0604020202020204" pitchFamily="34" charset="0"/>
                <a:ea typeface="ＭＳ Ｐゴシック" charset="0"/>
                <a:cs typeface="Arial" panose="020B0604020202020204" pitchFamily="34" charset="0"/>
              </a:rPr>
              <a:t>2</a:t>
            </a:r>
            <a:r>
              <a:rPr lang="en-US" sz="2400" dirty="0">
                <a:solidFill>
                  <a:prstClr val="black"/>
                </a:solidFill>
                <a:latin typeface="Arial" panose="020B0604020202020204" pitchFamily="34" charset="0"/>
                <a:ea typeface="ＭＳ Ｐゴシック" charset="0"/>
                <a:cs typeface="Arial" panose="020B0604020202020204" pitchFamily="34" charset="0"/>
              </a:rPr>
              <a:t>), sulfur dioxide (SO</a:t>
            </a:r>
            <a:r>
              <a:rPr lang="en-US" sz="2400" baseline="-25000" dirty="0">
                <a:solidFill>
                  <a:prstClr val="black"/>
                </a:solidFill>
                <a:latin typeface="Arial" panose="020B0604020202020204" pitchFamily="34" charset="0"/>
                <a:ea typeface="ＭＳ Ｐゴシック" charset="0"/>
                <a:cs typeface="Arial" panose="020B0604020202020204" pitchFamily="34" charset="0"/>
              </a:rPr>
              <a:t>2</a:t>
            </a:r>
            <a:r>
              <a:rPr lang="en-US" sz="2400" dirty="0">
                <a:solidFill>
                  <a:prstClr val="black"/>
                </a:solidFill>
                <a:latin typeface="Arial" panose="020B0604020202020204" pitchFamily="34" charset="0"/>
                <a:ea typeface="ＭＳ Ｐゴシック" charset="0"/>
                <a:cs typeface="Arial" panose="020B0604020202020204" pitchFamily="34" charset="0"/>
              </a:rPr>
              <a:t>), and ozone (O</a:t>
            </a:r>
            <a:r>
              <a:rPr lang="en-US" sz="2400" baseline="-25000" dirty="0">
                <a:solidFill>
                  <a:prstClr val="black"/>
                </a:solidFill>
                <a:latin typeface="Arial" panose="020B0604020202020204" pitchFamily="34" charset="0"/>
                <a:ea typeface="ＭＳ Ｐゴシック" charset="0"/>
                <a:cs typeface="Arial" panose="020B0604020202020204" pitchFamily="34" charset="0"/>
              </a:rPr>
              <a:t>3</a:t>
            </a:r>
            <a:r>
              <a:rPr lang="en-US" sz="2400" dirty="0">
                <a:solidFill>
                  <a:prstClr val="black"/>
                </a:solidFill>
                <a:latin typeface="Arial" panose="020B0604020202020204" pitchFamily="34" charset="0"/>
                <a:ea typeface="ＭＳ Ｐゴシック" charset="0"/>
                <a:cs typeface="Arial" panose="020B0604020202020204" pitchFamily="34" charset="0"/>
              </a:rPr>
              <a:t>), along with formaldehyde (HCHO) and glyoxal (CHOCHO), major proxies for air pollution</a:t>
            </a:r>
          </a:p>
          <a:p>
            <a:pPr marL="800100" lvl="1" indent="-342900" defTabSz="608829">
              <a:spcBef>
                <a:spcPts val="1000"/>
              </a:spcBef>
              <a:buFont typeface="Courier New" panose="02070309020205020404" pitchFamily="49" charset="0"/>
              <a:buChar char="o"/>
              <a:defRPr/>
            </a:pPr>
            <a:r>
              <a:rPr lang="en-US" sz="2400" dirty="0">
                <a:solidFill>
                  <a:prstClr val="black"/>
                </a:solidFill>
                <a:latin typeface="Arial" panose="020B0604020202020204" pitchFamily="34" charset="0"/>
                <a:ea typeface="ＭＳ Ｐゴシック" charset="0"/>
                <a:cs typeface="Arial" panose="020B0604020202020204" pitchFamily="34" charset="0"/>
              </a:rPr>
              <a:t>Aerosol products, including aerosol layer height, aerosol optical depth, and aerosol absorption index, will add value to currently available aerosol data </a:t>
            </a:r>
          </a:p>
          <a:p>
            <a:pPr marL="342900" indent="-342900" defTabSz="608829">
              <a:spcBef>
                <a:spcPts val="1000"/>
              </a:spcBef>
              <a:buFont typeface="Arial" panose="020B0604020202020204" pitchFamily="34" charset="0"/>
              <a:buChar char="•"/>
              <a:defRPr/>
            </a:pPr>
            <a:r>
              <a:rPr kumimoji="0" lang="en-US" sz="2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charset="0"/>
                <a:cs typeface="Arial" panose="020B0604020202020204" pitchFamily="34" charset="0"/>
              </a:rPr>
              <a:t>New knowledge for understanding and </a:t>
            </a:r>
            <a:r>
              <a:rPr lang="en-US" sz="2600" b="1"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tackling air pollution issues from sub-urban to continental scales</a:t>
            </a:r>
            <a:endParaRPr lang="en-US" sz="2600" dirty="0">
              <a:solidFill>
                <a:prstClr val="black"/>
              </a:solidFill>
              <a:latin typeface="Arial" panose="020B0604020202020204" pitchFamily="34" charset="0"/>
              <a:ea typeface="ＭＳ Ｐゴシック" charset="0"/>
              <a:cs typeface="Arial" panose="020B0604020202020204" pitchFamily="34" charset="0"/>
            </a:endParaRPr>
          </a:p>
          <a:p>
            <a:pPr marL="342900" marR="0" lvl="0" indent="-342900" algn="l" defTabSz="608829"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600" dirty="0">
                <a:solidFill>
                  <a:prstClr val="black"/>
                </a:solidFill>
                <a:latin typeface="Arial" panose="020B0604020202020204" pitchFamily="34" charset="0"/>
                <a:ea typeface="ＭＳ Ｐゴシック" charset="0"/>
                <a:cs typeface="Arial" panose="020B0604020202020204" pitchFamily="34" charset="0"/>
              </a:rPr>
              <a:t>User-friendly interfaces and tools for downloading, processing, and visualizing TEMPO data, which will be </a:t>
            </a:r>
            <a:r>
              <a:rPr lang="en-US" sz="2600" b="1"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free and publicly available to everyone</a:t>
            </a:r>
          </a:p>
        </p:txBody>
      </p:sp>
    </p:spTree>
    <p:extLst>
      <p:ext uri="{BB962C8B-B14F-4D97-AF65-F5344CB8AC3E}">
        <p14:creationId xmlns:p14="http://schemas.microsoft.com/office/powerpoint/2010/main" val="6994784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4485</TotalTime>
  <Words>1348</Words>
  <Application>Microsoft Office PowerPoint</Application>
  <PresentationFormat>Widescreen</PresentationFormat>
  <Paragraphs>132</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ＭＳ Ｐゴシック</vt:lpstr>
      <vt:lpstr>Arial</vt:lpstr>
      <vt:lpstr>Calibri</vt:lpstr>
      <vt:lpstr>Calibri Light</vt:lpstr>
      <vt:lpstr>Courier New</vt:lpstr>
      <vt:lpstr>Helvetica</vt:lpstr>
      <vt:lpstr>Helvetica Neue Light</vt:lpstr>
      <vt:lpstr>Wingdings</vt:lpstr>
      <vt:lpstr>ヒラギノ角ゴ Pro W3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Naeger, Aaron (MSFC-ST11)[UAH]</dc:creator>
  <cp:lastModifiedBy>Nastan, Abigail M (US 398P)</cp:lastModifiedBy>
  <cp:revision>205</cp:revision>
  <dcterms:created xsi:type="dcterms:W3CDTF">2020-05-12T18:08:23Z</dcterms:created>
  <dcterms:modified xsi:type="dcterms:W3CDTF">2022-08-04T22:47:15Z</dcterms:modified>
</cp:coreProperties>
</file>