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8" r:id="rId2"/>
    <p:sldMasterId id="2147483676" r:id="rId3"/>
    <p:sldMasterId id="2147483683" r:id="rId4"/>
    <p:sldMasterId id="2147483699" r:id="rId5"/>
  </p:sldMasterIdLst>
  <p:notesMasterIdLst>
    <p:notesMasterId r:id="rId23"/>
  </p:notesMasterIdLst>
  <p:sldIdLst>
    <p:sldId id="502" r:id="rId6"/>
    <p:sldId id="355" r:id="rId7"/>
    <p:sldId id="714" r:id="rId8"/>
    <p:sldId id="699" r:id="rId9"/>
    <p:sldId id="715" r:id="rId10"/>
    <p:sldId id="673" r:id="rId11"/>
    <p:sldId id="526" r:id="rId12"/>
    <p:sldId id="716" r:id="rId13"/>
    <p:sldId id="717" r:id="rId14"/>
    <p:sldId id="719" r:id="rId15"/>
    <p:sldId id="709" r:id="rId16"/>
    <p:sldId id="1801" r:id="rId17"/>
    <p:sldId id="713" r:id="rId18"/>
    <p:sldId id="297" r:id="rId19"/>
    <p:sldId id="712" r:id="rId20"/>
    <p:sldId id="708" r:id="rId21"/>
    <p:sldId id="29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4386"/>
    <p:restoredTop sz="96327"/>
  </p:normalViewPr>
  <p:slideViewPr>
    <p:cSldViewPr snapToGrid="0" snapToObjects="1">
      <p:cViewPr varScale="1">
        <p:scale>
          <a:sx n="174" d="100"/>
          <a:sy n="174" d="100"/>
        </p:scale>
        <p:origin x="6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85442-679F-6940-8D76-BD610BCABF31}" type="datetimeFigureOut">
              <a:rPr lang="en-US" smtClean="0"/>
              <a:t>8/4/22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165635-F46D-3643-9694-3A302E640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6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21A562-6C37-CE41-99D8-994A808E33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07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 defTabSz="456633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8668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 defTabSz="456633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0567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 defTabSz="456633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6845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940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 defTabSz="456633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16709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87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798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741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 defTabSz="456633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0400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 defTabSz="456633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3178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991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21A562-6C37-CE41-99D8-994A808E33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009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 defTabSz="456633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5561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 defTabSz="456633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4771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gif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png"/><Relationship Id="rId4" Type="http://schemas.openxmlformats.org/officeDocument/2006/relationships/image" Target="../media/image1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gi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4.jpe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eather.msfc.nasa.gov/tempo/" TargetMode="External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eather.msfc.nasa.gov/tempo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EMPO PPT Cover Image B v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4962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EMPO PPT Cover Image B v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377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EMPO PPT Cover Image B v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2791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EMPO ppt Banner v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"/>
            <a:ext cx="12192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143000"/>
            <a:ext cx="11988800" cy="5410200"/>
          </a:xfrm>
          <a:prstGeom prst="rect">
            <a:avLst/>
          </a:prstGeom>
        </p:spPr>
        <p:txBody>
          <a:bodyPr lIns="91326" tIns="45664" rIns="91326" bIns="45664"/>
          <a:lstStyle>
            <a:lvl1pPr marL="342484" indent="-342484">
              <a:buClrTx/>
              <a:buFont typeface="Wingdings" charset="2"/>
              <a:buChar char="Ø"/>
              <a:defRPr b="1">
                <a:latin typeface="+mn-lt"/>
              </a:defRPr>
            </a:lvl1pPr>
            <a:lvl2pPr marL="742038" indent="-285404">
              <a:buClr>
                <a:srgbClr val="0000A9"/>
              </a:buClr>
              <a:buFont typeface="Arial"/>
              <a:buChar char="•"/>
              <a:defRPr b="0">
                <a:latin typeface="+mn-lt"/>
              </a:defRPr>
            </a:lvl2pPr>
            <a:lvl3pPr>
              <a:defRPr b="0">
                <a:latin typeface="+mn-lt"/>
              </a:defRPr>
            </a:lvl3pPr>
            <a:lvl4pPr>
              <a:defRPr b="0">
                <a:latin typeface="+mn-lt"/>
              </a:defRPr>
            </a:lvl4pPr>
            <a:lvl5pPr>
              <a:defRPr b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9931" y="186292"/>
            <a:ext cx="8360607" cy="638108"/>
          </a:xfrm>
          <a:prstGeom prst="rect">
            <a:avLst/>
          </a:prstGeom>
        </p:spPr>
        <p:txBody>
          <a:bodyPr vert="horz" lIns="91326" tIns="45664" rIns="91326" bIns="45664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4/29/21</a:t>
            </a:r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86AE945-6537-434A-852D-82A287E37B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426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39931" y="274638"/>
            <a:ext cx="8360607" cy="638108"/>
          </a:xfrm>
          <a:prstGeom prst="rect">
            <a:avLst/>
          </a:prstGeom>
        </p:spPr>
        <p:txBody>
          <a:bodyPr vert="horz" lIns="91326" tIns="45664" rIns="91326" bIns="45664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4/29/21</a:t>
            </a:r>
            <a:endParaRPr lang="en-US"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EB325B7-BE2F-E44F-9339-8DD6E6AD7D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966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TEMPO ppt Banner v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6"/>
            <a:ext cx="121920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39963" y="274638"/>
            <a:ext cx="7963743" cy="638108"/>
          </a:xfrm>
          <a:prstGeom prst="rect">
            <a:avLst/>
          </a:prstGeom>
        </p:spPr>
        <p:txBody>
          <a:bodyPr vert="horz" lIns="91326" tIns="45664" rIns="91326" bIns="45664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4/29/21</a:t>
            </a:r>
            <a:endParaRPr lang="en-US" dirty="0"/>
          </a:p>
        </p:txBody>
      </p:sp>
      <p:sp>
        <p:nvSpPr>
          <p:cNvPr id="5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64442FC-C654-E44A-A663-725279F4C8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282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/>
          <p:cNvSpPr txBox="1">
            <a:spLocks/>
          </p:cNvSpPr>
          <p:nvPr userDrawn="1"/>
        </p:nvSpPr>
        <p:spPr>
          <a:xfrm>
            <a:off x="0" y="3101977"/>
            <a:ext cx="12192000" cy="646113"/>
          </a:xfrm>
          <a:prstGeom prst="rect">
            <a:avLst/>
          </a:prstGeom>
        </p:spPr>
        <p:txBody>
          <a:bodyPr lIns="91326" tIns="45664" rIns="91326" bIns="45664"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n-US" sz="4800" b="1" dirty="0">
                <a:solidFill>
                  <a:srgbClr val="000090"/>
                </a:solidFill>
                <a:latin typeface="Arial Rounded MT Bold"/>
                <a:cs typeface="Arial Rounded MT Bold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616092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26" tIns="45664" rIns="91326" bIns="45664" anchor="ctr"/>
          <a:lstStyle/>
          <a:p>
            <a:pPr algn="ctr" defTabSz="456633" fontAlgn="base">
              <a:spcBef>
                <a:spcPct val="0"/>
              </a:spcBef>
              <a:spcAft>
                <a:spcPct val="0"/>
              </a:spcAft>
            </a:pPr>
            <a:endParaRPr lang="ja-JP" altLang="en-US" sz="18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7" descr="TEMPO Logo FINAL med re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185" y="2511426"/>
            <a:ext cx="2569633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0414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12/9/15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TEMPO SDPC peer review: L1-L2 heritage codes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889F-E0B7-9B4C-A13A-6170F7ADD0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7769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12/9/15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TEMPO SDPC peer review: L1-L2 heritage codes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889F-E0B7-9B4C-A13A-6170F7ADD0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3783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12/9/15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TEMPO SDPC peer review: L1-L2 heritage codes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889F-E0B7-9B4C-A13A-6170F7ADD0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4494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EMPO PPT Cover Image B v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01558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12192000" cy="1063752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9243484" y="6627813"/>
            <a:ext cx="2844800" cy="228600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>
              <a:defRPr/>
            </a:pPr>
            <a:fld id="{4609CC25-F897-7C4C-A607-3A4F014AEC31}" type="slidenum">
              <a:rPr lang="en-US" sz="1000" smtClean="0">
                <a:solidFill>
                  <a:srgbClr val="000000"/>
                </a:solidFill>
                <a:latin typeface="Calibri" charset="0"/>
              </a:rPr>
              <a:pPr algn="r" eaLnBrk="1" hangingPunct="1">
                <a:defRPr/>
              </a:pPr>
              <a:t>‹#›</a:t>
            </a:fld>
            <a:endParaRPr lang="en-US" sz="10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39931" y="274638"/>
            <a:ext cx="7963743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39543" y="6549635"/>
            <a:ext cx="5411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TEMPO SDPC peer review: L1-L2 heritage codes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31095" y="6550584"/>
            <a:ext cx="2096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12/9/15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13090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O PPT Cover Image B v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676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 descr="TEMPO Logo FINAL med res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1739" y="2512039"/>
            <a:ext cx="2568523" cy="18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49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O PPT Cover Image B v3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788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8038" y="0"/>
            <a:ext cx="8309316" cy="964406"/>
          </a:xfrm>
          <a:prstGeom prst="rect">
            <a:avLst/>
          </a:prstGeom>
        </p:spPr>
        <p:txBody>
          <a:bodyPr vert="horz"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ACC-11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528EB1-4DC2-B445-862E-7D59106F092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4/29/15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66701" y="1158875"/>
            <a:ext cx="11605684" cy="53609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411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8038" y="0"/>
            <a:ext cx="8309316" cy="964406"/>
          </a:xfrm>
          <a:prstGeom prst="rect">
            <a:avLst/>
          </a:prstGeom>
        </p:spPr>
        <p:txBody>
          <a:bodyPr vert="horz"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ACC-11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528EB1-4DC2-B445-862E-7D59106F092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4/29/15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7369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/>
          <p:cNvSpPr txBox="1">
            <a:spLocks/>
          </p:cNvSpPr>
          <p:nvPr userDrawn="1"/>
        </p:nvSpPr>
        <p:spPr>
          <a:xfrm>
            <a:off x="0" y="3101188"/>
            <a:ext cx="121920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800" b="1" dirty="0">
                <a:solidFill>
                  <a:srgbClr val="000090"/>
                </a:solidFill>
                <a:latin typeface="Arial Rounded MT Bold"/>
                <a:cs typeface="Arial Rounded MT Bold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635373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O PPT Cover Image B v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324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8/4/22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549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8/4/22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042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EMPO ppt Banner v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"/>
            <a:ext cx="12192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143000"/>
            <a:ext cx="11988800" cy="5410200"/>
          </a:xfrm>
          <a:prstGeom prst="rect">
            <a:avLst/>
          </a:prstGeom>
        </p:spPr>
        <p:txBody>
          <a:bodyPr lIns="91326" tIns="45664" rIns="91326" bIns="45664"/>
          <a:lstStyle>
            <a:lvl1pPr marL="342484" indent="-342484">
              <a:buClrTx/>
              <a:buFont typeface="Wingdings" charset="2"/>
              <a:buChar char="Ø"/>
              <a:defRPr b="1">
                <a:latin typeface="+mn-lt"/>
              </a:defRPr>
            </a:lvl1pPr>
            <a:lvl2pPr marL="742038" indent="-285404">
              <a:buClr>
                <a:srgbClr val="0000A9"/>
              </a:buClr>
              <a:buFont typeface="Arial"/>
              <a:buChar char="•"/>
              <a:defRPr b="0">
                <a:latin typeface="+mn-lt"/>
              </a:defRPr>
            </a:lvl2pPr>
            <a:lvl3pPr>
              <a:defRPr b="0">
                <a:latin typeface="+mn-lt"/>
              </a:defRPr>
            </a:lvl3pPr>
            <a:lvl4pPr>
              <a:defRPr b="0">
                <a:latin typeface="+mn-lt"/>
              </a:defRPr>
            </a:lvl4pPr>
            <a:lvl5pPr>
              <a:defRPr b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9931" y="186292"/>
            <a:ext cx="8360607" cy="638108"/>
          </a:xfrm>
          <a:prstGeom prst="rect">
            <a:avLst/>
          </a:prstGeom>
        </p:spPr>
        <p:txBody>
          <a:bodyPr vert="horz" lIns="91326" tIns="45664" rIns="91326" bIns="45664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4/29/15</a:t>
            </a:r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ACC-11</a:t>
            </a:r>
            <a:endParaRPr lang="en-US" dirty="0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86AE945-6537-434A-852D-82A287E37B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1066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8/4/22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034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8/4/22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433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8/4/22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330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8/4/22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050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8/4/22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982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8/4/22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933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8/4/22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441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8/4/22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751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8/4/22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362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gradFill>
          <a:gsLst>
            <a:gs pos="40000">
              <a:schemeClr val="bg1">
                <a:alpha val="50000"/>
                <a:lumMod val="50000"/>
                <a:lumOff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EAEB-5E6E-4CAF-AC0F-A5894AEDE798}" type="datetime1">
              <a:rPr lang="en-US" smtClean="0"/>
              <a:t>8/4/22</a:t>
            </a:fld>
            <a:endParaRPr lang="en-US"/>
          </a:p>
        </p:txBody>
      </p:sp>
      <p:pic>
        <p:nvPicPr>
          <p:cNvPr id="5" name="Picture 4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85" y="-20094"/>
            <a:ext cx="7589520" cy="6894576"/>
          </a:xfrm>
          <a:prstGeom prst="rect">
            <a:avLst/>
          </a:prstGeom>
        </p:spPr>
      </p:pic>
      <p:pic>
        <p:nvPicPr>
          <p:cNvPr id="8" name="Picture 20" descr="Tempo 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43" y="21167"/>
            <a:ext cx="1324558" cy="125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"/>
          <p:cNvSpPr txBox="1">
            <a:spLocks noChangeArrowheads="1"/>
          </p:cNvSpPr>
          <p:nvPr userDrawn="1"/>
        </p:nvSpPr>
        <p:spPr bwMode="auto">
          <a:xfrm>
            <a:off x="7988266" y="365108"/>
            <a:ext cx="2790861" cy="65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defTabSz="380985" eaLnBrk="1" hangingPunct="1"/>
            <a:r>
              <a:rPr lang="en-US" sz="1833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Tropospheric Emissions: Monitoring of Pollution</a:t>
            </a:r>
            <a:endParaRPr lang="en-US" sz="1833" b="1" dirty="0">
              <a:solidFill>
                <a:srgbClr val="0070C0"/>
              </a:solidFill>
              <a:cs typeface="Arial" charset="0"/>
            </a:endParaRPr>
          </a:p>
        </p:txBody>
      </p:sp>
      <p:pic>
        <p:nvPicPr>
          <p:cNvPr id="10" name="Picture 2" descr="C:\Documents and Settings\mike\Local Settings\Temporary Internet Files\Content.Outlook\NGUL2M1K\new-uah-logo.jp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0597785" y="6094112"/>
            <a:ext cx="1446698" cy="723349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427" y="5783484"/>
            <a:ext cx="1641413" cy="350786"/>
          </a:xfrm>
          <a:prstGeom prst="rect">
            <a:avLst/>
          </a:prstGeom>
        </p:spPr>
      </p:pic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7855974" y="1605268"/>
            <a:ext cx="4098282" cy="912019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8158289" y="3174563"/>
            <a:ext cx="3606292" cy="601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Authors</a:t>
            </a:r>
          </a:p>
        </p:txBody>
      </p:sp>
    </p:spTree>
    <p:extLst>
      <p:ext uri="{BB962C8B-B14F-4D97-AF65-F5344CB8AC3E}">
        <p14:creationId xmlns:p14="http://schemas.microsoft.com/office/powerpoint/2010/main" val="365783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39931" y="274638"/>
            <a:ext cx="8360607" cy="638108"/>
          </a:xfrm>
          <a:prstGeom prst="rect">
            <a:avLst/>
          </a:prstGeom>
        </p:spPr>
        <p:txBody>
          <a:bodyPr vert="horz" lIns="91326" tIns="45664" rIns="91326" bIns="45664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4/29/15</a:t>
            </a:r>
            <a:endParaRPr lang="en-US"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ACC-11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EB325B7-BE2F-E44F-9339-8DD6E6AD7D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199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gradFill>
          <a:gsLst>
            <a:gs pos="40000">
              <a:schemeClr val="bg1">
                <a:alpha val="50000"/>
                <a:lumMod val="50000"/>
                <a:lumOff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EAEB-5E6E-4CAF-AC0F-A5894AEDE798}" type="datetime1">
              <a:rPr lang="en-US" smtClean="0"/>
              <a:t>8/4/22</a:t>
            </a:fld>
            <a:endParaRPr lang="en-US"/>
          </a:p>
        </p:txBody>
      </p:sp>
      <p:pic>
        <p:nvPicPr>
          <p:cNvPr id="5" name="Picture 4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85" y="-20094"/>
            <a:ext cx="7589520" cy="6894576"/>
          </a:xfrm>
          <a:prstGeom prst="rect">
            <a:avLst/>
          </a:prstGeom>
        </p:spPr>
      </p:pic>
      <p:pic>
        <p:nvPicPr>
          <p:cNvPr id="8" name="Picture 20" descr="Tempo 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43" y="21167"/>
            <a:ext cx="1324558" cy="125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"/>
          <p:cNvSpPr txBox="1">
            <a:spLocks noChangeArrowheads="1"/>
          </p:cNvSpPr>
          <p:nvPr userDrawn="1"/>
        </p:nvSpPr>
        <p:spPr bwMode="auto">
          <a:xfrm>
            <a:off x="7988266" y="365108"/>
            <a:ext cx="2790861" cy="65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defTabSz="380985" eaLnBrk="1" hangingPunct="1"/>
            <a:r>
              <a:rPr lang="en-US" sz="1833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Tropospheric Emissions: Monitoring of Pollution</a:t>
            </a:r>
            <a:endParaRPr lang="en-US" sz="1833" b="1" dirty="0">
              <a:solidFill>
                <a:srgbClr val="0070C0"/>
              </a:solidFill>
              <a:cs typeface="Arial" charset="0"/>
            </a:endParaRPr>
          </a:p>
        </p:txBody>
      </p:sp>
      <p:pic>
        <p:nvPicPr>
          <p:cNvPr id="10" name="Picture 2" descr="C:\Documents and Settings\mike\Local Settings\Temporary Internet Files\Content.Outlook\NGUL2M1K\new-uah-logo.jp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0467155" y="6094112"/>
            <a:ext cx="1446698" cy="723349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554" y="6280393"/>
            <a:ext cx="1641413" cy="350786"/>
          </a:xfrm>
          <a:prstGeom prst="rect">
            <a:avLst/>
          </a:prstGeom>
        </p:spPr>
      </p:pic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7855974" y="1605268"/>
            <a:ext cx="4098282" cy="912019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8158289" y="3174563"/>
            <a:ext cx="3606292" cy="601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Authors</a:t>
            </a:r>
          </a:p>
        </p:txBody>
      </p:sp>
      <p:pic>
        <p:nvPicPr>
          <p:cNvPr id="1026" name="Picture 2" descr="Symbols of NASA | NASA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173" y="6057353"/>
            <a:ext cx="1593732" cy="79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7952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gradFill>
          <a:gsLst>
            <a:gs pos="75000">
              <a:schemeClr val="bg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90116" y="6356351"/>
            <a:ext cx="1020846" cy="365125"/>
          </a:xfrm>
        </p:spPr>
        <p:txBody>
          <a:bodyPr/>
          <a:lstStyle/>
          <a:p>
            <a:fld id="{24CEEE13-53F8-466C-8B68-D30E131A5CC1}" type="datetime1">
              <a:rPr lang="en-US" smtClean="0"/>
              <a:t>8/4/22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051145" y="6365294"/>
            <a:ext cx="1015314" cy="365125"/>
          </a:xfr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715942" y="6346552"/>
            <a:ext cx="4040273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dirty="0">
                <a:hlinkClick r:id="rId2"/>
              </a:rPr>
              <a:t>https://weather.msfc.nasa.gov/tempo/</a:t>
            </a:r>
            <a:endParaRPr lang="en-US" sz="1900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928" y="6243442"/>
            <a:ext cx="661014" cy="5486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215" y="6378892"/>
            <a:ext cx="1497543" cy="3200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98" y="164800"/>
            <a:ext cx="651926" cy="731520"/>
          </a:xfrm>
          <a:prstGeom prst="rect">
            <a:avLst/>
          </a:prstGeom>
        </p:spPr>
      </p:pic>
      <p:pic>
        <p:nvPicPr>
          <p:cNvPr id="14" name="Picture 20" descr="Tempo logo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010" y="195071"/>
            <a:ext cx="769357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173893" y="164800"/>
            <a:ext cx="9844215" cy="7617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354013" y="1268413"/>
            <a:ext cx="11499850" cy="4852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439980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12192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39931" y="274638"/>
            <a:ext cx="7963743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4/29/21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60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TEMPO ppt Banner v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6"/>
            <a:ext cx="121920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39963" y="274638"/>
            <a:ext cx="7963743" cy="638108"/>
          </a:xfrm>
          <a:prstGeom prst="rect">
            <a:avLst/>
          </a:prstGeom>
        </p:spPr>
        <p:txBody>
          <a:bodyPr vert="horz" lIns="91326" tIns="45664" rIns="91326" bIns="45664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4/29/15</a:t>
            </a:r>
            <a:endParaRPr lang="en-US" dirty="0"/>
          </a:p>
        </p:txBody>
      </p:sp>
      <p:sp>
        <p:nvSpPr>
          <p:cNvPr id="5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ACC-11</a:t>
            </a:r>
            <a:endParaRPr lang="en-US" dirty="0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64442FC-C654-E44A-A663-725279F4C8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453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/>
          <p:cNvSpPr txBox="1">
            <a:spLocks/>
          </p:cNvSpPr>
          <p:nvPr userDrawn="1"/>
        </p:nvSpPr>
        <p:spPr>
          <a:xfrm>
            <a:off x="0" y="3101977"/>
            <a:ext cx="12192000" cy="646113"/>
          </a:xfrm>
          <a:prstGeom prst="rect">
            <a:avLst/>
          </a:prstGeom>
        </p:spPr>
        <p:txBody>
          <a:bodyPr lIns="91326" tIns="45664" rIns="91326" bIns="45664"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n-US" sz="4800" b="1" dirty="0">
                <a:solidFill>
                  <a:srgbClr val="000090"/>
                </a:solidFill>
                <a:latin typeface="Arial Rounded MT Bold"/>
                <a:cs typeface="Arial Rounded MT Bold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389102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26" tIns="45664" rIns="91326" bIns="45664" anchor="ctr"/>
          <a:lstStyle/>
          <a:p>
            <a:pPr algn="ctr" defTabSz="456633" fontAlgn="base">
              <a:spcBef>
                <a:spcPct val="0"/>
              </a:spcBef>
              <a:spcAft>
                <a:spcPct val="0"/>
              </a:spcAft>
            </a:pPr>
            <a:endParaRPr lang="ja-JP" altLang="en-US" sz="18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7" descr="TEMPO Logo FINAL med re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1185" y="2511426"/>
            <a:ext cx="2569633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1773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gradFill>
          <a:gsLst>
            <a:gs pos="75000">
              <a:schemeClr val="bg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90116" y="6356351"/>
            <a:ext cx="1020846" cy="365125"/>
          </a:xfrm>
        </p:spPr>
        <p:txBody>
          <a:bodyPr/>
          <a:lstStyle/>
          <a:p>
            <a:fld id="{24CEEE13-53F8-466C-8B68-D30E131A5CC1}" type="datetime1">
              <a:rPr lang="en-US" smtClean="0"/>
              <a:t>8/4/22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051145" y="6365294"/>
            <a:ext cx="1015314" cy="365125"/>
          </a:xfr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715942" y="6346552"/>
            <a:ext cx="4040273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dirty="0">
                <a:hlinkClick r:id="rId2"/>
              </a:rPr>
              <a:t>https://weather.msfc.nasa.gov/tempo/</a:t>
            </a:r>
            <a:endParaRPr lang="en-US" sz="1900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928" y="6243442"/>
            <a:ext cx="661014" cy="5486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215" y="6378892"/>
            <a:ext cx="1497543" cy="3200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98" y="164800"/>
            <a:ext cx="651926" cy="731520"/>
          </a:xfrm>
          <a:prstGeom prst="rect">
            <a:avLst/>
          </a:prstGeom>
        </p:spPr>
      </p:pic>
      <p:pic>
        <p:nvPicPr>
          <p:cNvPr id="14" name="Picture 20" descr="Tempo logo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010" y="195071"/>
            <a:ext cx="769357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173893" y="164800"/>
            <a:ext cx="9844215" cy="7617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354013" y="1268413"/>
            <a:ext cx="11499850" cy="4852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23540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- NA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01600" y="1143000"/>
            <a:ext cx="11988800" cy="5410200"/>
          </a:xfrm>
          <a:prstGeom prst="rect">
            <a:avLst/>
          </a:prstGeom>
        </p:spPr>
        <p:txBody>
          <a:bodyPr/>
          <a:lstStyle>
            <a:lvl1pPr marL="457189" indent="-457189">
              <a:buClrTx/>
              <a:buFont typeface="Wingdings" charset="2"/>
              <a:buChar char="Ø"/>
              <a:defRPr sz="2800" b="0">
                <a:latin typeface="+mn-lt"/>
              </a:defRPr>
            </a:lvl1pPr>
            <a:lvl2pPr marL="990575" indent="-380990">
              <a:buClr>
                <a:schemeClr val="tx1"/>
              </a:buClr>
              <a:buFont typeface="Arial"/>
              <a:buChar char="•"/>
              <a:defRPr sz="2800" b="0">
                <a:latin typeface="+mn-lt"/>
              </a:defRPr>
            </a:lvl2pPr>
            <a:lvl3pPr marL="1523962" indent="-304792">
              <a:buFont typeface="Calibri" panose="020F0502020204030204" pitchFamily="34" charset="0"/>
              <a:buChar char="–"/>
              <a:defRPr sz="2400" b="0">
                <a:latin typeface="+mn-lt"/>
              </a:defRPr>
            </a:lvl3pPr>
            <a:lvl4pPr marL="2133547" indent="-304792">
              <a:buFont typeface="Courier New" panose="02070309020205020404" pitchFamily="49" charset="0"/>
              <a:buChar char="o"/>
              <a:defRPr sz="2400" b="0">
                <a:latin typeface="+mn-lt"/>
              </a:defRPr>
            </a:lvl4pPr>
            <a:lvl5pPr>
              <a:defRPr sz="2400" b="0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38401" y="0"/>
            <a:ext cx="8410944" cy="975701"/>
          </a:xfrm>
          <a:prstGeom prst="rect">
            <a:avLst/>
          </a:prstGeom>
        </p:spPr>
        <p:txBody>
          <a:bodyPr anchor="ctr"/>
          <a:lstStyle>
            <a:lvl1pPr algn="ctr">
              <a:defRPr sz="36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4/26/22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SAO-ESSP F2F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E24C6-B8C2-40F0-BF2D-44D0E3E38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262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TEMPO ppt Banner v6.jp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"/>
            <a:ext cx="12192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150284" y="6504013"/>
            <a:ext cx="2844800" cy="365125"/>
          </a:xfrm>
          <a:prstGeom prst="rect">
            <a:avLst/>
          </a:prstGeom>
        </p:spPr>
        <p:txBody>
          <a:bodyPr vert="horz" lIns="91326" tIns="45664" rIns="91326" bIns="45664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456633">
              <a:defRPr/>
            </a:pPr>
            <a:r>
              <a:rPr lang="en-US"/>
              <a:t>4/29/15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06284" y="6504013"/>
            <a:ext cx="3860800" cy="365125"/>
          </a:xfrm>
          <a:prstGeom prst="rect">
            <a:avLst/>
          </a:prstGeom>
        </p:spPr>
        <p:txBody>
          <a:bodyPr vert="horz" lIns="91326" tIns="45664" rIns="91326" bIns="45664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456633">
              <a:defRPr/>
            </a:pPr>
            <a:r>
              <a:rPr lang="en-US"/>
              <a:t>ACC-11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37133" y="6504013"/>
            <a:ext cx="2844800" cy="365125"/>
          </a:xfrm>
          <a:prstGeom prst="rect">
            <a:avLst/>
          </a:prstGeom>
        </p:spPr>
        <p:txBody>
          <a:bodyPr vert="horz" lIns="91326" tIns="45664" rIns="91326" bIns="45664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456633">
              <a:defRPr/>
            </a:pPr>
            <a:fld id="{76E34F2A-343A-E342-9C99-2B5AF9C594C3}" type="slidenum">
              <a:rPr lang="en-US" smtClean="0"/>
              <a:pPr defTabSz="456633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305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98" r:id="rId8"/>
    <p:sldLayoutId id="2147483764" r:id="rId9"/>
  </p:sldLayoutIdLst>
  <p:hf hdr="0"/>
  <p:txStyles>
    <p:titleStyle>
      <a:lvl1pPr algn="ctr" defTabSz="456633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6633"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3274"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69920"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6557"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484" indent="-342484" algn="l" defTabSz="456633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038" indent="-285404" algn="l" defTabSz="456633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593" indent="-228316" algn="l" defTabSz="456633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233" indent="-228316" algn="l" defTabSz="456633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4880" indent="-228316" algn="l" defTabSz="456633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1517" indent="-228316" algn="l" defTabSz="4566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152" indent="-228316" algn="l" defTabSz="4566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794" indent="-228316" algn="l" defTabSz="4566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426" indent="-228316" algn="l" defTabSz="4566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33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74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20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57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92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836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470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112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TEMPO ppt Banner v6.jp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"/>
            <a:ext cx="12192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150284" y="6504013"/>
            <a:ext cx="2844800" cy="365125"/>
          </a:xfrm>
          <a:prstGeom prst="rect">
            <a:avLst/>
          </a:prstGeom>
        </p:spPr>
        <p:txBody>
          <a:bodyPr vert="horz" lIns="91326" tIns="45664" rIns="91326" bIns="45664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456633">
              <a:defRPr/>
            </a:pPr>
            <a:r>
              <a:rPr lang="en-US"/>
              <a:t>4/29/21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06284" y="6504013"/>
            <a:ext cx="3860800" cy="365125"/>
          </a:xfrm>
          <a:prstGeom prst="rect">
            <a:avLst/>
          </a:prstGeom>
        </p:spPr>
        <p:txBody>
          <a:bodyPr vert="horz" lIns="91326" tIns="45664" rIns="91326" bIns="45664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456633"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37133" y="6504013"/>
            <a:ext cx="2844800" cy="365125"/>
          </a:xfrm>
          <a:prstGeom prst="rect">
            <a:avLst/>
          </a:prstGeom>
        </p:spPr>
        <p:txBody>
          <a:bodyPr vert="horz" lIns="91326" tIns="45664" rIns="91326" bIns="45664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456633">
              <a:defRPr/>
            </a:pPr>
            <a:fld id="{76E34F2A-343A-E342-9C99-2B5AF9C594C3}" type="slidenum">
              <a:rPr lang="en-US" smtClean="0"/>
              <a:pPr defTabSz="456633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652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hf hdr="0" ftr="0"/>
  <p:txStyles>
    <p:titleStyle>
      <a:lvl1pPr algn="ctr" defTabSz="456633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6633"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3274"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69920"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6557"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484" indent="-342484" algn="l" defTabSz="456633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038" indent="-285404" algn="l" defTabSz="456633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593" indent="-228316" algn="l" defTabSz="456633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233" indent="-228316" algn="l" defTabSz="456633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4880" indent="-228316" algn="l" defTabSz="456633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1517" indent="-228316" algn="l" defTabSz="4566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152" indent="-228316" algn="l" defTabSz="4566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794" indent="-228316" algn="l" defTabSz="4566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426" indent="-228316" algn="l" defTabSz="4566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33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74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20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57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92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836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470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112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096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12/9/15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39543" y="6356351"/>
            <a:ext cx="5411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TEMPO SDPC peer review: L1-L2 heritage codes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7889F-E0B7-9B4C-A13A-6170F7ADD0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24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O ppt Banner v6.jp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063752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4165600" y="6623554"/>
            <a:ext cx="3860800" cy="2344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ACC-11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347200" y="6623555"/>
            <a:ext cx="2844800" cy="228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28EB1-4DC2-B445-862E-7D59106F092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0" y="6623554"/>
            <a:ext cx="2844800" cy="2344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4/29/15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695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CA3EF-3952-48AF-9E9B-0FFE89DB001F}" type="datetimeFigureOut">
              <a:rPr lang="en-US" smtClean="0"/>
              <a:t>8/4/22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5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forum.earthdata.nasa.gov/" TargetMode="External"/><Relationship Id="rId3" Type="http://schemas.openxmlformats.org/officeDocument/2006/relationships/image" Target="../media/image25.emf"/><Relationship Id="rId7" Type="http://schemas.openxmlformats.org/officeDocument/2006/relationships/hyperlink" Target="https://urs.earthdata.nasa.gov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hyperlink" Target="https://www.epa.gov/hesc/remote-sensing-information-gateway" TargetMode="External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eather.msfc.nasa.gov/tempo/" TargetMode="External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jpeg"/><Relationship Id="rId18" Type="http://schemas.openxmlformats.org/officeDocument/2006/relationships/image" Target="../media/image49.png"/><Relationship Id="rId26" Type="http://schemas.openxmlformats.org/officeDocument/2006/relationships/image" Target="../media/image57.png"/><Relationship Id="rId3" Type="http://schemas.openxmlformats.org/officeDocument/2006/relationships/image" Target="../media/image35.png"/><Relationship Id="rId21" Type="http://schemas.openxmlformats.org/officeDocument/2006/relationships/image" Target="../media/image52.png"/><Relationship Id="rId7" Type="http://schemas.openxmlformats.org/officeDocument/2006/relationships/image" Target="../media/image39.png"/><Relationship Id="rId12" Type="http://schemas.openxmlformats.org/officeDocument/2006/relationships/image" Target="../media/image44.emf"/><Relationship Id="rId17" Type="http://schemas.openxmlformats.org/officeDocument/2006/relationships/image" Target="../media/image48.png"/><Relationship Id="rId25" Type="http://schemas.openxmlformats.org/officeDocument/2006/relationships/image" Target="../media/image56.png"/><Relationship Id="rId3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29" Type="http://schemas.openxmlformats.org/officeDocument/2006/relationships/image" Target="../media/image60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8.emf"/><Relationship Id="rId11" Type="http://schemas.openxmlformats.org/officeDocument/2006/relationships/image" Target="../media/image43.jpeg"/><Relationship Id="rId24" Type="http://schemas.openxmlformats.org/officeDocument/2006/relationships/image" Target="../media/image55.png"/><Relationship Id="rId32" Type="http://schemas.openxmlformats.org/officeDocument/2006/relationships/image" Target="../media/image16.png"/><Relationship Id="rId5" Type="http://schemas.openxmlformats.org/officeDocument/2006/relationships/image" Target="../media/image37.jpeg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28" Type="http://schemas.openxmlformats.org/officeDocument/2006/relationships/image" Target="../media/image59.png"/><Relationship Id="rId10" Type="http://schemas.openxmlformats.org/officeDocument/2006/relationships/image" Target="../media/image42.png"/><Relationship Id="rId19" Type="http://schemas.openxmlformats.org/officeDocument/2006/relationships/image" Target="../media/image50.png"/><Relationship Id="rId31" Type="http://schemas.openxmlformats.org/officeDocument/2006/relationships/image" Target="../media/image62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Relationship Id="rId14" Type="http://schemas.openxmlformats.org/officeDocument/2006/relationships/image" Target="../media/image45.jpg"/><Relationship Id="rId22" Type="http://schemas.openxmlformats.org/officeDocument/2006/relationships/image" Target="../media/image53.png"/><Relationship Id="rId27" Type="http://schemas.openxmlformats.org/officeDocument/2006/relationships/image" Target="../media/image58.png"/><Relationship Id="rId30" Type="http://schemas.openxmlformats.org/officeDocument/2006/relationships/image" Target="../media/image61.png"/><Relationship Id="rId8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5488278" y="1602336"/>
            <a:ext cx="6158752" cy="330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defTabSz="457200" eaLnBrk="1" hangingPunct="1">
              <a:defRPr/>
            </a:pPr>
            <a:r>
              <a:rPr lang="en-US" sz="2800" b="1" dirty="0">
                <a:solidFill>
                  <a:srgbClr val="0000A9"/>
                </a:solidFill>
                <a:cs typeface="Arial" charset="0"/>
              </a:rPr>
              <a:t>Tropospheric Emissions: Monitoring of Pollution (TEMPO)</a:t>
            </a:r>
            <a:endParaRPr lang="en-US" sz="1600" b="1" dirty="0"/>
          </a:p>
          <a:p>
            <a:pPr algn="r" defTabSz="457200" eaLnBrk="1" hangingPunct="1">
              <a:spcBef>
                <a:spcPts val="900"/>
              </a:spcBef>
            </a:pPr>
            <a:r>
              <a:rPr lang="en-US" sz="1600" b="1" dirty="0" err="1"/>
              <a:t>Xiong</a:t>
            </a:r>
            <a:r>
              <a:rPr lang="en-US" sz="1600" b="1" dirty="0"/>
              <a:t> Liu</a:t>
            </a:r>
            <a:r>
              <a:rPr lang="en-US" sz="1600" b="1" baseline="30000" dirty="0"/>
              <a:t>1,*</a:t>
            </a:r>
            <a:r>
              <a:rPr lang="en-US" sz="1600" dirty="0"/>
              <a:t>, </a:t>
            </a:r>
            <a:r>
              <a:rPr lang="en-US" sz="1600" b="1" dirty="0"/>
              <a:t>Kelly Chance</a:t>
            </a:r>
            <a:r>
              <a:rPr lang="en-US" sz="1600" b="1" baseline="30000" dirty="0"/>
              <a:t>1</a:t>
            </a:r>
            <a:r>
              <a:rPr lang="en-US" sz="1600" b="1" dirty="0"/>
              <a:t> </a:t>
            </a:r>
          </a:p>
          <a:p>
            <a:pPr algn="r" defTabSz="457200" eaLnBrk="1" hangingPunct="1">
              <a:spcBef>
                <a:spcPts val="900"/>
              </a:spcBef>
            </a:pPr>
            <a:r>
              <a:rPr lang="en-US" sz="1800" b="1" dirty="0"/>
              <a:t>on behalf of The TEMPO Team</a:t>
            </a:r>
          </a:p>
          <a:p>
            <a:pPr algn="r" defTabSz="457200" eaLnBrk="1" hangingPunct="1">
              <a:spcBef>
                <a:spcPts val="900"/>
              </a:spcBef>
            </a:pPr>
            <a:r>
              <a:rPr lang="en-US" sz="1600" b="1" baseline="30000" dirty="0"/>
              <a:t>1</a:t>
            </a:r>
            <a:r>
              <a:rPr lang="en-US" sz="1600" b="1" dirty="0"/>
              <a:t>Center for Astrophysics | Harvard &amp; Smithsonian</a:t>
            </a:r>
          </a:p>
          <a:p>
            <a:pPr algn="r" defTabSz="457200" eaLnBrk="1" hangingPunct="1"/>
            <a:endParaRPr lang="en-US" sz="1400" b="1" dirty="0"/>
          </a:p>
          <a:p>
            <a:pPr algn="r" defTabSz="457200" eaLnBrk="1" hangingPunct="1"/>
            <a:r>
              <a:rPr lang="en-US" sz="1600" b="1" dirty="0"/>
              <a:t>* </a:t>
            </a:r>
            <a:r>
              <a:rPr lang="en-US" sz="1600" b="1" dirty="0" err="1"/>
              <a:t>xliu@cfa.harvard.edu</a:t>
            </a:r>
            <a:r>
              <a:rPr lang="en-US" sz="1400" b="1" dirty="0"/>
              <a:t>   </a:t>
            </a:r>
          </a:p>
          <a:p>
            <a:pPr marL="1949450" algn="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700" b="1" dirty="0">
              <a:solidFill>
                <a:srgbClr val="239009"/>
              </a:solidFill>
            </a:endParaRPr>
          </a:p>
          <a:p>
            <a:pPr marL="1949450" algn="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>
              <a:solidFill>
                <a:srgbClr val="239009"/>
              </a:solidFill>
            </a:endParaRPr>
          </a:p>
          <a:p>
            <a:pPr marL="1949450" algn="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39009"/>
                </a:solidFill>
              </a:rPr>
              <a:t>MAIA-TEMPO Environmental Justice Workshop</a:t>
            </a:r>
          </a:p>
          <a:p>
            <a:pPr marL="1949450" algn="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39009"/>
                </a:solidFill>
              </a:rPr>
              <a:t>August 5, 2022</a:t>
            </a:r>
          </a:p>
        </p:txBody>
      </p:sp>
      <p:pic>
        <p:nvPicPr>
          <p:cNvPr id="3" name="Picture 18" descr="Center for Astrophysics | Harvard &amp; Smithsonian – Cambridge Science Festival">
            <a:extLst>
              <a:ext uri="{FF2B5EF4-FFF2-40B4-BE49-F238E27FC236}">
                <a16:creationId xmlns:a16="http://schemas.microsoft.com/office/drawing/2014/main" id="{6FD42EBD-85BA-4040-A592-83BA40C20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5899578"/>
            <a:ext cx="1411871" cy="55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ollage of a person's face&#10;&#10;Description automatically generated with medium confidence">
            <a:extLst>
              <a:ext uri="{FF2B5EF4-FFF2-40B4-BE49-F238E27FC236}">
                <a16:creationId xmlns:a16="http://schemas.microsoft.com/office/drawing/2014/main" id="{11AD3C01-10C9-4A48-8DC0-F29D15299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08" y="2576944"/>
            <a:ext cx="5533902" cy="415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38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21559" y="1107138"/>
            <a:ext cx="5134232" cy="42706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Algorithm Development</a:t>
            </a:r>
            <a:endParaRPr lang="en-US" sz="24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464442FC-C654-E44A-A663-725279F4C8FF}" type="slidenum">
              <a:rPr lang="en-US" sz="825"/>
              <a:pPr defTabSz="342900">
                <a:defRPr/>
              </a:pPr>
              <a:t>10</a:t>
            </a:fld>
            <a:endParaRPr lang="en-US" sz="825" dirty="0"/>
          </a:p>
        </p:txBody>
      </p:sp>
      <p:sp>
        <p:nvSpPr>
          <p:cNvPr id="2" name="TextBox 1"/>
          <p:cNvSpPr txBox="1"/>
          <p:nvPr/>
        </p:nvSpPr>
        <p:spPr>
          <a:xfrm>
            <a:off x="0" y="1003122"/>
            <a:ext cx="121920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342900">
              <a:buFont typeface="Wingdings" pitchFamily="2" charset="2"/>
              <a:buChar char="q"/>
              <a:defRPr/>
            </a:pPr>
            <a:r>
              <a:rPr lang="en-US" sz="2200" b="1" dirty="0">
                <a:solidFill>
                  <a:srgbClr val="4BACC6">
                    <a:lumMod val="75000"/>
                  </a:srgbClr>
                </a:solidFill>
                <a:latin typeface="Calibri"/>
                <a:sym typeface="Wingdings" panose="05000000000000000000" pitchFamily="2" charset="2"/>
              </a:rPr>
              <a:t>SDPC V3 (launch ready) completed in Feb. 2022</a:t>
            </a:r>
          </a:p>
          <a:p>
            <a:pPr marL="342900" indent="-342900" defTabSz="342900">
              <a:buFont typeface="Wingdings" pitchFamily="2" charset="2"/>
              <a:buChar char="q"/>
              <a:defRPr/>
            </a:pPr>
            <a:r>
              <a:rPr lang="en-US" sz="2200" b="1" dirty="0">
                <a:solidFill>
                  <a:srgbClr val="4BACC6">
                    <a:lumMod val="75000"/>
                  </a:srgbClr>
                </a:solidFill>
                <a:latin typeface="Calibri"/>
                <a:sym typeface="Wingdings" panose="05000000000000000000" pitchFamily="2" charset="2"/>
              </a:rPr>
              <a:t>Algorithm mostly based on OMI heritage algorithms except for new L0-1b processor (including INR using GOES-R from </a:t>
            </a:r>
            <a:r>
              <a:rPr lang="en-US" sz="2200" b="1" dirty="0" err="1">
                <a:solidFill>
                  <a:srgbClr val="4BACC6">
                    <a:lumMod val="75000"/>
                  </a:srgbClr>
                </a:solidFill>
                <a:latin typeface="Calibri"/>
                <a:sym typeface="Wingdings" panose="05000000000000000000" pitchFamily="2" charset="2"/>
              </a:rPr>
              <a:t>Carr</a:t>
            </a:r>
            <a:r>
              <a:rPr lang="en-US" sz="2200" b="1" dirty="0">
                <a:solidFill>
                  <a:srgbClr val="4BACC6">
                    <a:lumMod val="75000"/>
                  </a:srgbClr>
                </a:solidFill>
                <a:latin typeface="Calibri"/>
                <a:sym typeface="Wingdings" panose="05000000000000000000" pitchFamily="2" charset="2"/>
              </a:rPr>
              <a:t> Astronautics)</a:t>
            </a:r>
          </a:p>
          <a:p>
            <a:pPr marL="342900" indent="-342900" defTabSz="342900">
              <a:buFont typeface="Wingdings" pitchFamily="2" charset="2"/>
              <a:buChar char="q"/>
              <a:defRPr/>
            </a:pPr>
            <a:r>
              <a:rPr lang="en-US" sz="2200" b="1" dirty="0">
                <a:solidFill>
                  <a:srgbClr val="4BACC6">
                    <a:lumMod val="75000"/>
                  </a:srgbClr>
                </a:solidFill>
                <a:latin typeface="Calibri"/>
                <a:sym typeface="Wingdings" panose="05000000000000000000" pitchFamily="2" charset="2"/>
              </a:rPr>
              <a:t>Updates to L1-2 algorithms </a:t>
            </a:r>
            <a:r>
              <a:rPr lang="en-US" sz="2200" b="1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(O</a:t>
            </a:r>
            <a:r>
              <a:rPr lang="en-US" sz="2200" b="1" baseline="-25000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3</a:t>
            </a:r>
            <a:r>
              <a:rPr lang="en-US" sz="2200" b="1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 profile, NO</a:t>
            </a:r>
            <a:r>
              <a:rPr lang="en-US" sz="2200" b="1" baseline="-25000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2</a:t>
            </a:r>
            <a:r>
              <a:rPr lang="en-US" sz="2200" b="1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, HCHO, cloud, total O</a:t>
            </a:r>
            <a:r>
              <a:rPr lang="en-US" sz="2200" b="1" baseline="-25000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3</a:t>
            </a:r>
            <a:r>
              <a:rPr lang="en-US" sz="2200" b="1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):</a:t>
            </a:r>
          </a:p>
          <a:p>
            <a:pPr marL="548640" lvl="1" indent="-205740" defTabSz="342900">
              <a:buFont typeface="Wingdings" panose="05000000000000000000" pitchFamily="2" charset="2"/>
              <a:buChar char="Ø"/>
              <a:defRPr/>
            </a:pPr>
            <a:r>
              <a:rPr lang="en-US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Adapted for TEMPO in NetCDF-4 format</a:t>
            </a:r>
          </a:p>
          <a:p>
            <a:pPr marL="548640" lvl="1" indent="-205740" defTabSz="342900">
              <a:buFont typeface="Wingdings" panose="05000000000000000000" pitchFamily="2" charset="2"/>
              <a:buChar char="Ø"/>
              <a:defRPr/>
            </a:pPr>
            <a:r>
              <a:rPr lang="en-US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Add visible to SAO UV O3 profile algorithm, SAO trace gas algorithm with adapted NASA </a:t>
            </a:r>
            <a:r>
              <a:rPr lang="en-US" b="1" dirty="0" err="1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strat</a:t>
            </a:r>
            <a:r>
              <a:rPr lang="en-US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/trop separation for NO2</a:t>
            </a:r>
          </a:p>
          <a:p>
            <a:pPr marL="548640" lvl="1" indent="-205740" defTabSz="342900">
              <a:buFont typeface="Wingdings" panose="05000000000000000000" pitchFamily="2" charset="2"/>
              <a:buChar char="Ø"/>
              <a:defRPr/>
            </a:pPr>
            <a:r>
              <a:rPr lang="en-US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CLDO4</a:t>
            </a:r>
            <a:r>
              <a:rPr lang="en-US" b="1" baseline="30000" dirty="0">
                <a:solidFill>
                  <a:srgbClr val="FF0000"/>
                </a:solidFill>
                <a:latin typeface="Calibri"/>
                <a:sym typeface="Wingdings" panose="05000000000000000000" pitchFamily="2" charset="2"/>
              </a:rPr>
              <a:t>new</a:t>
            </a:r>
            <a:r>
              <a:rPr lang="en-US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: SAO O</a:t>
            </a:r>
            <a:r>
              <a:rPr lang="en-US" b="1" baseline="-25000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2</a:t>
            </a:r>
            <a:r>
              <a:rPr lang="en-US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-O</a:t>
            </a:r>
            <a:r>
              <a:rPr lang="en-US" b="1" baseline="-25000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2 </a:t>
            </a:r>
            <a:r>
              <a:rPr lang="en-US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fitting + GSFC’s O</a:t>
            </a:r>
            <a:r>
              <a:rPr lang="en-US" b="1" baseline="-25000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2</a:t>
            </a:r>
            <a:r>
              <a:rPr lang="en-US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-O</a:t>
            </a:r>
            <a:r>
              <a:rPr lang="en-US" b="1" baseline="-25000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2</a:t>
            </a:r>
            <a:r>
              <a:rPr lang="en-US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 cloud at ~477/466 nm (</a:t>
            </a:r>
            <a:r>
              <a:rPr lang="en-US" b="1" dirty="0" err="1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Huiqun</a:t>
            </a:r>
            <a:r>
              <a:rPr lang="en-US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 Wang, </a:t>
            </a:r>
            <a:r>
              <a:rPr lang="en-US" b="1" dirty="0" err="1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Eun-Su</a:t>
            </a:r>
            <a:r>
              <a:rPr lang="en-US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 Yang, Alexander </a:t>
            </a:r>
            <a:r>
              <a:rPr lang="en-US" b="1" dirty="0" err="1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Vasilkov</a:t>
            </a:r>
            <a:r>
              <a:rPr lang="en-US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)</a:t>
            </a:r>
          </a:p>
          <a:p>
            <a:pPr marL="557213" lvl="1" indent="-214313" defTabSz="342900">
              <a:buFont typeface="Wingdings" pitchFamily="2" charset="2"/>
              <a:buChar char="Ø"/>
              <a:defRPr/>
            </a:pPr>
            <a:r>
              <a:rPr lang="en-US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NASA GMAO’s GEOS-CF trace gas profiles and meteorology (Emma </a:t>
            </a:r>
            <a:r>
              <a:rPr lang="en-US" b="1" dirty="0" err="1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Knowland</a:t>
            </a:r>
            <a:r>
              <a:rPr lang="en-US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 and GMAO)</a:t>
            </a:r>
          </a:p>
          <a:p>
            <a:pPr marL="557213" lvl="1" indent="-214313" defTabSz="342900">
              <a:buFont typeface="Wingdings" pitchFamily="2" charset="2"/>
              <a:buChar char="Ø"/>
              <a:defRPr/>
            </a:pPr>
            <a:r>
              <a:rPr lang="en-US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Hourly resolved monthly mean Geometry-dependent Lambertian Equivalent Reflectivity (GLER) climatology (Christopher Chan Miller, </a:t>
            </a:r>
            <a:r>
              <a:rPr lang="en-US" b="1" dirty="0" err="1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Wenhan</a:t>
            </a:r>
            <a:r>
              <a:rPr lang="en-US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 Qin, Zachary Fasnacht)</a:t>
            </a:r>
          </a:p>
          <a:p>
            <a:pPr marL="260604" indent="-260604" defTabSz="342900">
              <a:buFont typeface="Wingdings" pitchFamily="2" charset="2"/>
              <a:buChar char="q"/>
              <a:defRPr/>
            </a:pPr>
            <a:r>
              <a:rPr lang="en-US" sz="2200" b="1" dirty="0">
                <a:solidFill>
                  <a:srgbClr val="4BACC6">
                    <a:lumMod val="75000"/>
                  </a:srgbClr>
                </a:solidFill>
                <a:latin typeface="Calibri"/>
                <a:sym typeface="Wingdings" panose="05000000000000000000" pitchFamily="2" charset="2"/>
              </a:rPr>
              <a:t>Development of other products</a:t>
            </a:r>
          </a:p>
          <a:p>
            <a:pPr marL="557213" lvl="1" indent="-214313" defTabSz="342900">
              <a:buFont typeface="Wingdings" pitchFamily="2" charset="2"/>
              <a:buChar char="Ø"/>
              <a:defRPr/>
            </a:pPr>
            <a:r>
              <a:rPr lang="en-US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CHOCHO, H</a:t>
            </a:r>
            <a:r>
              <a:rPr lang="en-US" b="1" baseline="-25000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2</a:t>
            </a:r>
            <a:r>
              <a:rPr lang="en-US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O, </a:t>
            </a:r>
            <a:r>
              <a:rPr lang="en-US" b="1" dirty="0" err="1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BrO</a:t>
            </a:r>
            <a:r>
              <a:rPr lang="en-US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: will use SAO’s trace gas algorithm</a:t>
            </a:r>
          </a:p>
          <a:p>
            <a:pPr marL="557213" lvl="1" indent="-214313" defTabSz="342900">
              <a:buFont typeface="Wingdings" pitchFamily="2" charset="2"/>
              <a:buChar char="Ø"/>
              <a:defRPr/>
            </a:pPr>
            <a:r>
              <a:rPr lang="en-US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SO</a:t>
            </a:r>
            <a:r>
              <a:rPr lang="en-US" b="1" baseline="-25000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2</a:t>
            </a:r>
            <a:r>
              <a:rPr lang="en-US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: OMI PCA SO</a:t>
            </a:r>
            <a:r>
              <a:rPr lang="en-US" b="1" baseline="-25000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2</a:t>
            </a:r>
            <a:r>
              <a:rPr lang="en-US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 algorithm adapted for TEMPO/GEMS from synthetic/GEMS data (Can Li)</a:t>
            </a:r>
          </a:p>
          <a:p>
            <a:pPr marL="557213" lvl="1" indent="-214313" defTabSz="342900">
              <a:buFont typeface="Wingdings" pitchFamily="2" charset="2"/>
              <a:buChar char="Ø"/>
              <a:defRPr/>
            </a:pPr>
            <a:r>
              <a:rPr lang="en-US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Aerosols: being adapted from OMI/TROPOMI AERUV algorithm (Omar’s team), from EPIC/TROPOMI Aerosol Layer Height algorithm using O</a:t>
            </a:r>
            <a:r>
              <a:rPr lang="en-US" b="1" baseline="-25000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2</a:t>
            </a:r>
            <a:r>
              <a:rPr lang="en-US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-A/B (Jun Wang’s team)</a:t>
            </a:r>
          </a:p>
          <a:p>
            <a:pPr marL="260604" indent="-260604" defTabSz="342900">
              <a:buFont typeface="Wingdings" pitchFamily="2" charset="2"/>
              <a:buChar char="q"/>
              <a:defRPr/>
            </a:pPr>
            <a:r>
              <a:rPr lang="en-US" sz="2200" b="1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Continue to make minor updates to improve beyond V3</a:t>
            </a:r>
          </a:p>
          <a:p>
            <a:pPr marL="557213" lvl="1" indent="-214313" defTabSz="342900">
              <a:buFont typeface="Wingdings" pitchFamily="2" charset="2"/>
              <a:buChar char="Ø"/>
              <a:defRPr/>
            </a:pPr>
            <a:r>
              <a:rPr lang="en-US" b="1" dirty="0">
                <a:solidFill>
                  <a:srgbClr val="0000A9"/>
                </a:solidFill>
                <a:sym typeface="Wingdings" panose="05000000000000000000" pitchFamily="2" charset="2"/>
              </a:rPr>
              <a:t>Further improvements using synthetic and GEMS data: </a:t>
            </a:r>
            <a:r>
              <a:rPr lang="en-US" b="1" dirty="0" err="1">
                <a:solidFill>
                  <a:srgbClr val="0000A9"/>
                </a:solidFill>
                <a:sym typeface="Wingdings" panose="05000000000000000000" pitchFamily="2" charset="2"/>
              </a:rPr>
              <a:t>destriping</a:t>
            </a:r>
            <a:r>
              <a:rPr lang="en-US" b="1" dirty="0">
                <a:solidFill>
                  <a:srgbClr val="0000A9"/>
                </a:solidFill>
                <a:sym typeface="Wingdings" panose="05000000000000000000" pitchFamily="2" charset="2"/>
              </a:rPr>
              <a:t>, radiance reference &amp; background correction, cross section updates, empirical correction</a:t>
            </a:r>
          </a:p>
          <a:p>
            <a:pPr marL="260604" lvl="1" indent="-260604" defTabSz="342900">
              <a:buFont typeface="Wingdings" pitchFamily="2" charset="2"/>
              <a:buChar char="q"/>
              <a:defRPr/>
            </a:pPr>
            <a:r>
              <a:rPr lang="en-US" sz="2200" b="1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Algorithm refinement/optimization during commissioning (Jul-Sep 2023) and nominal operation</a:t>
            </a:r>
          </a:p>
          <a:p>
            <a:pPr marL="557213" lvl="1" indent="-214313" defTabSz="342900">
              <a:buFont typeface="Wingdings" pitchFamily="2" charset="2"/>
              <a:buChar char="Ø"/>
              <a:defRPr/>
            </a:pPr>
            <a:endParaRPr lang="en-US" b="1" dirty="0">
              <a:solidFill>
                <a:srgbClr val="0000A9"/>
              </a:solidFill>
              <a:sym typeface="Wingdings" panose="05000000000000000000" pitchFamily="2" charset="2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08DF22F9-E2C7-CE49-9546-1D6304FE75E5}"/>
              </a:ext>
            </a:extLst>
          </p:cNvPr>
          <p:cNvSpPr txBox="1">
            <a:spLocks/>
          </p:cNvSpPr>
          <p:nvPr/>
        </p:nvSpPr>
        <p:spPr>
          <a:xfrm>
            <a:off x="1524001" y="0"/>
            <a:ext cx="9143999" cy="974690"/>
          </a:xfrm>
          <a:prstGeom prst="rect">
            <a:avLst/>
          </a:prstGeom>
        </p:spPr>
        <p:txBody>
          <a:bodyPr vert="horz" lIns="91326" tIns="45664" rIns="91326" bIns="45664" anchor="ctr"/>
          <a:lstStyle>
            <a:lvl1pPr algn="ctr" defTabSz="342467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rgbClr val="D9D9D9"/>
                </a:solidFill>
                <a:latin typeface="Arial Rounded MT Bold"/>
                <a:ea typeface="ＭＳ Ｐゴシック" charset="0"/>
                <a:cs typeface="Arial Rounded MT Bold"/>
              </a:defRPr>
            </a:lvl1pPr>
            <a:lvl2pPr algn="ctr" defTabSz="342467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467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467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467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467" algn="ctr" defTabSz="342467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4939" algn="ctr" defTabSz="342467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7415" algn="ctr" defTabSz="342467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69884" algn="ctr" defTabSz="342467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ea typeface="ＭＳ Ｐゴシック" charset="-128"/>
              </a:rPr>
              <a:t>Algorithm Development Status &amp; Plan</a:t>
            </a:r>
          </a:p>
        </p:txBody>
      </p:sp>
    </p:spTree>
    <p:extLst>
      <p:ext uri="{BB962C8B-B14F-4D97-AF65-F5344CB8AC3E}">
        <p14:creationId xmlns:p14="http://schemas.microsoft.com/office/powerpoint/2010/main" val="1329931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1185" y="182634"/>
            <a:ext cx="8793836" cy="738664"/>
          </a:xfrm>
        </p:spPr>
        <p:txBody>
          <a:bodyPr/>
          <a:lstStyle/>
          <a:p>
            <a:r>
              <a:rPr lang="en-US" sz="3200" b="1" dirty="0">
                <a:latin typeface="Arial Rounded MT Bold" panose="020F0704030504030204" pitchFamily="34" charset="77"/>
                <a:ea typeface="ＭＳ Ｐゴシック" charset="-128"/>
              </a:rPr>
              <a:t>TEMPO Data Products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464442FC-C654-E44A-A663-725279F4C8FF}" type="slidenum">
              <a:rPr lang="en-US"/>
              <a:pPr defTabSz="457200">
                <a:defRPr/>
              </a:pPr>
              <a:t>11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1AB3CF-FC23-714B-9229-A8EA38DD1651}"/>
              </a:ext>
            </a:extLst>
          </p:cNvPr>
          <p:cNvSpPr/>
          <p:nvPr/>
        </p:nvSpPr>
        <p:spPr>
          <a:xfrm>
            <a:off x="173068" y="1366897"/>
            <a:ext cx="6218939" cy="412420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NASA </a:t>
            </a:r>
            <a:r>
              <a:rPr lang="en-US" altLang="en-US" dirty="0" err="1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Earthdata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Search</a:t>
            </a:r>
          </a:p>
          <a:p>
            <a:pPr lvl="1"/>
            <a:r>
              <a:rPr lang="en-US" altLang="en-US" sz="1400" dirty="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CMR Search ⚬ Metadata</a:t>
            </a:r>
            <a:endParaRPr lang="en-US" alt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NASA </a:t>
            </a:r>
            <a:r>
              <a:rPr lang="en-US" altLang="en-US" dirty="0" err="1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WorldView</a:t>
            </a:r>
            <a:endParaRPr lang="en-US" altLang="en-US" dirty="0">
              <a:solidFill>
                <a:schemeClr val="accent1">
                  <a:lumMod val="7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/>
            <a:r>
              <a:rPr lang="en-US" altLang="en-US" sz="1400" dirty="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GIBS API ⚬ visualization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Harmony and </a:t>
            </a:r>
            <a:r>
              <a:rPr lang="en-US" altLang="en-US" dirty="0" err="1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OPeNDAP</a:t>
            </a:r>
            <a:endParaRPr lang="en-US" altLang="en-US" sz="1400" dirty="0">
              <a:latin typeface="+mj-lt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/>
            <a:r>
              <a:rPr lang="en-US" altLang="en-US" sz="1400" dirty="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⚬ transform ⚬ </a:t>
            </a:r>
            <a:r>
              <a:rPr lang="en-US" altLang="en-US" sz="1400" dirty="0" err="1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subsetting</a:t>
            </a:r>
            <a:r>
              <a:rPr lang="en-US" altLang="en-US" sz="1400" dirty="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lvl="1"/>
            <a:r>
              <a:rPr lang="en-US" altLang="en-US" sz="1400" dirty="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⚬ reformatting ⚬ distribution</a:t>
            </a:r>
            <a:endParaRPr lang="en-US" alt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HTTPS data access </a:t>
            </a:r>
          </a:p>
          <a:p>
            <a:pPr lvl="1"/>
            <a:r>
              <a:rPr lang="en-US" altLang="en-US" sz="1400" dirty="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⚬ </a:t>
            </a:r>
            <a:r>
              <a:rPr lang="en-US" altLang="en-US" sz="1400" dirty="0" err="1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datapool</a:t>
            </a:r>
            <a:r>
              <a:rPr lang="en-US" altLang="en-US" sz="1400" dirty="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lvl="1"/>
            <a:r>
              <a:rPr lang="en-US" altLang="en-US" sz="1400" dirty="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⚬ permanent URL/direct access</a:t>
            </a:r>
          </a:p>
          <a:p>
            <a:pPr lvl="1"/>
            <a:r>
              <a:rPr lang="en-US" altLang="en-US" sz="1400" dirty="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⚬ enables scripts/workflow 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en-US" altLang="en-US" dirty="0">
                <a:solidFill>
                  <a:srgbClr val="4F81BD">
                    <a:lumMod val="75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Geospatial Web Services</a:t>
            </a:r>
          </a:p>
          <a:p>
            <a:pPr lvl="1"/>
            <a:r>
              <a:rPr lang="en-US" altLang="en-US" sz="1400" dirty="0">
                <a:solidFill>
                  <a:prstClr val="black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⚬ WCS ⚬ WMS ⚬ ArcGIS Image Service</a:t>
            </a:r>
            <a:endParaRPr lang="en-US" altLang="en-US" sz="1400" dirty="0">
              <a:latin typeface="Century Gothic" panose="020B0502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Example scripts</a:t>
            </a:r>
          </a:p>
          <a:p>
            <a:pPr lvl="1"/>
            <a:r>
              <a:rPr lang="en-US" altLang="en-US" sz="1400" dirty="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⚬ Python/</a:t>
            </a:r>
            <a:r>
              <a:rPr lang="en-US" altLang="en-US" sz="1400" dirty="0" err="1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Jupyter</a:t>
            </a:r>
            <a:r>
              <a:rPr lang="en-US" altLang="en-US" sz="1400" dirty="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 Notebook</a:t>
            </a:r>
          </a:p>
          <a:p>
            <a:pPr lvl="1"/>
            <a:r>
              <a:rPr lang="en-US" altLang="en-US" sz="1400" dirty="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⚬ R scripts </a:t>
            </a:r>
          </a:p>
          <a:p>
            <a:pPr lvl="1"/>
            <a:r>
              <a:rPr lang="en-US" altLang="en-US" sz="1400" dirty="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⚬ contributed tutorials/scripts </a:t>
            </a:r>
            <a:endParaRPr lang="en-US" sz="1400" dirty="0">
              <a:latin typeface="Century Gothic" panose="020B0502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A6D30E-9F41-E242-9F47-7610C2FFB920}"/>
              </a:ext>
            </a:extLst>
          </p:cNvPr>
          <p:cNvSpPr/>
          <p:nvPr/>
        </p:nvSpPr>
        <p:spPr>
          <a:xfrm>
            <a:off x="25039" y="1066367"/>
            <a:ext cx="61222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ASDC Data Archival &amp; Distribution: Tools and Services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5AF268-20FB-804E-A700-A09780AC5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707" y="1447259"/>
            <a:ext cx="1503101" cy="4536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F0606B-493B-934E-BE46-2F23EBB265B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112" y="2406015"/>
            <a:ext cx="1213103" cy="2580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63567E-C38E-9048-99F5-B1F8549DF68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359" y="3947087"/>
            <a:ext cx="1279624" cy="3415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6F5DB6-0B4E-FA42-B2B8-FCB7E3EEC64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535" y="4635297"/>
            <a:ext cx="841914" cy="77402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7D3F4DA-E05D-1B47-820D-E0CAD146B9D6}"/>
              </a:ext>
            </a:extLst>
          </p:cNvPr>
          <p:cNvGrpSpPr/>
          <p:nvPr/>
        </p:nvGrpSpPr>
        <p:grpSpPr>
          <a:xfrm>
            <a:off x="110067" y="5409080"/>
            <a:ext cx="10764881" cy="1204742"/>
            <a:chOff x="155671" y="5093983"/>
            <a:chExt cx="8535975" cy="1204742"/>
          </a:xfrm>
        </p:grpSpPr>
        <p:sp>
          <p:nvSpPr>
            <p:cNvPr id="15" name="TextBox 18">
              <a:extLst>
                <a:ext uri="{FF2B5EF4-FFF2-40B4-BE49-F238E27FC236}">
                  <a16:creationId xmlns:a16="http://schemas.microsoft.com/office/drawing/2014/main" id="{AB847AEE-DB83-BC44-A65F-4C5E26BA22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107" y="5375395"/>
              <a:ext cx="8432539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numCol="1" anchor="t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en-US" sz="1800" dirty="0" err="1">
                  <a:solidFill>
                    <a:schemeClr val="accent1">
                      <a:lumMod val="7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Earthdata</a:t>
              </a:r>
              <a:r>
                <a:rPr lang="en-US" altLang="en-US" sz="1800" dirty="0">
                  <a:solidFill>
                    <a:schemeClr val="accent1">
                      <a:lumMod val="7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Login </a:t>
              </a:r>
              <a:r>
                <a:rPr lang="en-US" altLang="en-US" sz="1400" dirty="0">
                  <a:latin typeface="Century Gothic" panose="020B0502020202020204" pitchFamily="34" charset="0"/>
                  <a:ea typeface="Helvetica Neue" panose="02000503000000020004" pitchFamily="2" charset="0"/>
                  <a:cs typeface="Helvetica Neue" panose="02000503000000020004" pitchFamily="2" charset="0"/>
                  <a:hlinkClick r:id="rId7"/>
                </a:rPr>
                <a:t>https://urs.earthdata.nasa.gov</a:t>
              </a:r>
              <a:r>
                <a:rPr lang="en-US" altLang="en-US" sz="1400" dirty="0">
                  <a:latin typeface="Century Gothic" panose="020B0502020202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endParaRPr lang="en-US" altLang="en-US" sz="1400" i="1" dirty="0">
                <a:solidFill>
                  <a:srgbClr val="0070C0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>
                <a:spcBef>
                  <a:spcPct val="0"/>
                </a:spcBef>
                <a:buNone/>
              </a:pPr>
              <a:r>
                <a:rPr lang="en-US" altLang="en-US" sz="1800" dirty="0" err="1">
                  <a:solidFill>
                    <a:schemeClr val="accent1">
                      <a:lumMod val="75000"/>
                    </a:schemeClr>
                  </a:solidFill>
                  <a:latin typeface="Helvetica Neue"/>
                  <a:ea typeface="Helvetica Neue" panose="02000503000000020004" pitchFamily="2" charset="0"/>
                  <a:cs typeface="Helvetica Neue" panose="02000503000000020004" pitchFamily="2" charset="0"/>
                </a:rPr>
                <a:t>Earthdata</a:t>
              </a:r>
              <a:r>
                <a:rPr lang="en-US" altLang="en-US" sz="1800" dirty="0">
                  <a:solidFill>
                    <a:schemeClr val="accent1">
                      <a:lumMod val="75000"/>
                    </a:schemeClr>
                  </a:solidFill>
                  <a:latin typeface="Helvetica Neue"/>
                  <a:ea typeface="Helvetica Neue" panose="02000503000000020004" pitchFamily="2" charset="0"/>
                  <a:cs typeface="Helvetica Neue" panose="02000503000000020004" pitchFamily="2" charset="0"/>
                </a:rPr>
                <a:t> Forum</a:t>
              </a:r>
              <a:r>
                <a:rPr lang="en-US" altLang="en-US" sz="1400" dirty="0">
                  <a:latin typeface="+mn-lt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en-US" sz="1400" dirty="0">
                  <a:latin typeface="Century Gothic"/>
                  <a:ea typeface="MS PGothic"/>
                  <a:hlinkClick r:id="rId8"/>
                </a:rPr>
                <a:t>https://forum.earthdata.nasa.gov/</a:t>
              </a:r>
              <a:endParaRPr lang="en-US" altLang="en-US" sz="1400" dirty="0">
                <a:latin typeface="Century Gothic"/>
                <a:ea typeface="MS PGothic"/>
                <a:cs typeface="Helvetica Neue" panose="02000503000000020004" pitchFamily="2" charset="0"/>
              </a:endParaRPr>
            </a:p>
            <a:p>
              <a:pPr>
                <a:spcBef>
                  <a:spcPct val="0"/>
                </a:spcBef>
                <a:buNone/>
              </a:pPr>
              <a:r>
                <a:rPr lang="en-US" altLang="en-US" sz="1800" dirty="0">
                  <a:solidFill>
                    <a:schemeClr val="accent1">
                      <a:lumMod val="7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ASDC User Support</a:t>
              </a:r>
              <a:r>
                <a:rPr lang="en-US" altLang="en-US" sz="1800" dirty="0">
                  <a:solidFill>
                    <a:srgbClr val="0070C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en-US" altLang="en-US" sz="1400" dirty="0">
                  <a:latin typeface="Century Gothic" panose="020B0502020202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support-asdc@earthdata.nasa.gov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342221-A4D7-A349-9F9C-FE897E765C30}"/>
                </a:ext>
              </a:extLst>
            </p:cNvPr>
            <p:cNvSpPr/>
            <p:nvPr/>
          </p:nvSpPr>
          <p:spPr>
            <a:xfrm>
              <a:off x="155671" y="5093983"/>
              <a:ext cx="40453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solidFill>
                    <a:schemeClr val="accent2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User Support and Other Resources</a:t>
              </a:r>
              <a:endParaRPr lang="en-US" b="1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EEDBF0C-B616-7549-834E-EB3A8A3781E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7" r="1818" b="5800"/>
          <a:stretch/>
        </p:blipFill>
        <p:spPr>
          <a:xfrm>
            <a:off x="6096000" y="1079969"/>
            <a:ext cx="6010750" cy="27271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BA05E84-01C4-2B44-A784-CDABFD5E4C3A}"/>
              </a:ext>
            </a:extLst>
          </p:cNvPr>
          <p:cNvGrpSpPr/>
          <p:nvPr/>
        </p:nvGrpSpPr>
        <p:grpSpPr>
          <a:xfrm>
            <a:off x="6073262" y="3834735"/>
            <a:ext cx="6802208" cy="3023270"/>
            <a:chOff x="6134512" y="3397672"/>
            <a:chExt cx="6971343" cy="356913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F842B6D-05E9-274F-878C-4FBEBCAEB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91196" y="4341523"/>
              <a:ext cx="5804824" cy="262528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D02F95-CCBA-F548-8422-78F84F1019AF}"/>
                </a:ext>
              </a:extLst>
            </p:cNvPr>
            <p:cNvSpPr txBox="1"/>
            <p:nvPr/>
          </p:nvSpPr>
          <p:spPr>
            <a:xfrm>
              <a:off x="6134512" y="3703208"/>
              <a:ext cx="6971343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Century Gothic" panose="020B0502020202020204" pitchFamily="34" charset="0"/>
                </a:rPr>
                <a:t>TEMPO data can be served directly through the EPA RSIG. </a:t>
              </a:r>
              <a:r>
                <a:rPr lang="en-US" sz="1400" i="1" dirty="0">
                  <a:latin typeface="Century Gothic" panose="020B0502020202020204" pitchFamily="34" charset="0"/>
                  <a:hlinkClick r:id="rId11"/>
                </a:rPr>
                <a:t>https://www.epa.gov/hesc/remote-sensing-information-gateway</a:t>
              </a:r>
              <a:endParaRPr lang="en-US" sz="1400" i="1" dirty="0">
                <a:latin typeface="Century Gothic" panose="020B0502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57B70BE-E6CF-E34C-926E-8BFFFABB3D8A}"/>
                </a:ext>
              </a:extLst>
            </p:cNvPr>
            <p:cNvSpPr txBox="1"/>
            <p:nvPr/>
          </p:nvSpPr>
          <p:spPr>
            <a:xfrm>
              <a:off x="6143523" y="3397672"/>
              <a:ext cx="6339254" cy="369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accent2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EPA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 Neue" panose="02000503000000020004"/>
                  <a:cs typeface="Arial"/>
                </a:rPr>
                <a:t> </a:t>
              </a:r>
              <a:r>
                <a:rPr lang="en-US" b="1" dirty="0">
                  <a:solidFill>
                    <a:schemeClr val="accent2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RSIG3D Gateway</a:t>
              </a:r>
              <a:endParaRPr lang="en-US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4FACD9D-62A6-6F43-8A0C-1E549175D042}"/>
              </a:ext>
            </a:extLst>
          </p:cNvPr>
          <p:cNvSpPr txBox="1"/>
          <p:nvPr/>
        </p:nvSpPr>
        <p:spPr>
          <a:xfrm>
            <a:off x="45030" y="6564169"/>
            <a:ext cx="47520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Slides from Jeff Walters, Tim Larson at TEMPO STM 2020 &amp; EAWNov2021</a:t>
            </a:r>
          </a:p>
        </p:txBody>
      </p:sp>
    </p:spTree>
    <p:extLst>
      <p:ext uri="{BB962C8B-B14F-4D97-AF65-F5344CB8AC3E}">
        <p14:creationId xmlns:p14="http://schemas.microsoft.com/office/powerpoint/2010/main" val="15361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6185CC-79C0-4EB3-8141-A432255C0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 Timeline &amp; Data Release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25AD27-660C-404C-A501-5151B473A24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4" y="1317904"/>
            <a:ext cx="10572898" cy="3083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795331-DFAA-284B-85EC-3598593F88E8}"/>
              </a:ext>
            </a:extLst>
          </p:cNvPr>
          <p:cNvSpPr txBox="1"/>
          <p:nvPr/>
        </p:nvSpPr>
        <p:spPr>
          <a:xfrm>
            <a:off x="282429" y="4743667"/>
            <a:ext cx="10757483" cy="1669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85800">
              <a:spcBef>
                <a:spcPts val="450"/>
              </a:spcBef>
              <a:buFont typeface="Wingdings" pitchFamily="2" charset="2"/>
              <a:buChar char="q"/>
            </a:pPr>
            <a:r>
              <a:rPr lang="en-US" b="1" dirty="0">
                <a:solidFill>
                  <a:schemeClr val="accent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TEMPO commissioning: ~L+105-L+195 (mid-June – mid September)</a:t>
            </a:r>
          </a:p>
          <a:p>
            <a:pPr marL="285750" indent="-285750" defTabSz="685800">
              <a:spcBef>
                <a:spcPts val="450"/>
              </a:spcBef>
              <a:buFont typeface="Wingdings" pitchFamily="2" charset="2"/>
              <a:buChar char="q"/>
            </a:pPr>
            <a:r>
              <a:rPr lang="en-US" b="1" dirty="0">
                <a:solidFill>
                  <a:schemeClr val="accent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Nominal operation: ~6 months after launch </a:t>
            </a:r>
          </a:p>
          <a:p>
            <a:pPr marL="285750" indent="-285750" defTabSz="685800">
              <a:spcBef>
                <a:spcPts val="450"/>
              </a:spcBef>
              <a:buFont typeface="Wingdings" pitchFamily="2" charset="2"/>
              <a:buChar char="q"/>
            </a:pPr>
            <a:r>
              <a:rPr lang="en-US" b="1" dirty="0">
                <a:solidFill>
                  <a:schemeClr val="accent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Plan to release initial L1b in ~4 mons, L2/3 in ~6 mons to the public after commissioning (i.e., Jan 2024 for L1b, Mar 2024 for L2/3).</a:t>
            </a:r>
          </a:p>
          <a:p>
            <a:pPr marL="285750" indent="-285750" defTabSz="685800">
              <a:spcBef>
                <a:spcPts val="450"/>
              </a:spcBef>
              <a:buFont typeface="Wingdings" pitchFamily="2" charset="2"/>
              <a:buChar char="q"/>
            </a:pPr>
            <a:r>
              <a:rPr lang="en-US" b="1" dirty="0">
                <a:solidFill>
                  <a:schemeClr val="accent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Provide data products to validation team priori to the public release via ASDC.</a:t>
            </a:r>
          </a:p>
        </p:txBody>
      </p:sp>
    </p:spTree>
    <p:extLst>
      <p:ext uri="{BB962C8B-B14F-4D97-AF65-F5344CB8AC3E}">
        <p14:creationId xmlns:p14="http://schemas.microsoft.com/office/powerpoint/2010/main" val="3980522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96745" y="333183"/>
            <a:ext cx="6845643" cy="56942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ea typeface="ＭＳ Ｐゴシック" charset="-128"/>
              </a:rPr>
              <a:t>TEMPO Validation Plan</a:t>
            </a:r>
            <a:endParaRPr lang="en-US" sz="32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464442FC-C654-E44A-A663-725279F4C8FF}" type="slidenum">
              <a:rPr lang="en-US"/>
              <a:pPr defTabSz="457200">
                <a:defRPr/>
              </a:pPr>
              <a:t>13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1064" y="1009142"/>
            <a:ext cx="122051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>
              <a:buFont typeface="Wingdings" pitchFamily="2" charset="2"/>
              <a:buChar char="q"/>
            </a:pP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Calibri"/>
                <a:sym typeface="Wingdings" panose="05000000000000000000" pitchFamily="2" charset="2"/>
              </a:rPr>
              <a:t>TEMPO PLRA has a bare minimum validation requirements (3 Pandoras, 1 month per season)</a:t>
            </a:r>
          </a:p>
          <a:p>
            <a:pPr marL="457200" indent="-457200" defTabSz="457200">
              <a:buFont typeface="Wingdings" pitchFamily="2" charset="2"/>
              <a:buChar char="q"/>
            </a:pP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Calibri"/>
                <a:sym typeface="Wingdings" panose="05000000000000000000" pitchFamily="2" charset="2"/>
              </a:rPr>
              <a:t>Jim </a:t>
            </a:r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latin typeface="Calibri"/>
                <a:sym typeface="Wingdings" panose="05000000000000000000" pitchFamily="2" charset="2"/>
              </a:rPr>
              <a:t>Szykman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Calibri"/>
                <a:sym typeface="Wingdings" panose="05000000000000000000" pitchFamily="2" charset="2"/>
              </a:rPr>
              <a:t> is leading development of best-of-effort basis validation plan: beta, provisional, full</a:t>
            </a:r>
          </a:p>
          <a:p>
            <a:pPr marL="457200" indent="-457200" defTabSz="457200">
              <a:buFont typeface="Wingdings" pitchFamily="2" charset="2"/>
              <a:buChar char="q"/>
            </a:pP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Calibri"/>
                <a:sym typeface="Wingdings" panose="05000000000000000000" pitchFamily="2" charset="2"/>
              </a:rPr>
              <a:t>Use satellite observations (i.e., LEO and EPIC/DSCOVR) for cross validations</a:t>
            </a:r>
          </a:p>
          <a:p>
            <a:pPr marL="457200" indent="-457200" defTabSz="457200">
              <a:buFont typeface="Wingdings" pitchFamily="2" charset="2"/>
              <a:buChar char="q"/>
            </a:pP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Calibri"/>
                <a:sym typeface="Wingdings" panose="05000000000000000000" pitchFamily="2" charset="2"/>
              </a:rPr>
              <a:t>Pandora &amp; </a:t>
            </a:r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latin typeface="Calibri"/>
                <a:sym typeface="Wingdings" panose="05000000000000000000" pitchFamily="2" charset="2"/>
              </a:rPr>
              <a:t>Pandonia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Calibri"/>
                <a:sym typeface="Wingdings" panose="05000000000000000000" pitchFamily="2" charset="2"/>
              </a:rPr>
              <a:t> Global Network (PGN): validate NO</a:t>
            </a:r>
            <a:r>
              <a:rPr lang="en-US" sz="2000" b="1" baseline="-25000" dirty="0">
                <a:solidFill>
                  <a:srgbClr val="4BACC6">
                    <a:lumMod val="75000"/>
                  </a:srgbClr>
                </a:solidFill>
                <a:latin typeface="Calibri"/>
                <a:sym typeface="Wingdings" panose="05000000000000000000" pitchFamily="2" charset="2"/>
              </a:rPr>
              <a:t>2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Calibri"/>
                <a:sym typeface="Wingdings" panose="05000000000000000000" pitchFamily="2" charset="2"/>
              </a:rPr>
              <a:t>, HCHO, total O</a:t>
            </a:r>
            <a:r>
              <a:rPr lang="en-US" sz="2000" b="1" baseline="-25000" dirty="0">
                <a:solidFill>
                  <a:srgbClr val="4BACC6">
                    <a:lumMod val="75000"/>
                  </a:srgbClr>
                </a:solidFill>
                <a:latin typeface="Calibri"/>
                <a:sym typeface="Wingdings" panose="05000000000000000000" pitchFamily="2" charset="2"/>
              </a:rPr>
              <a:t>3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Calibri"/>
                <a:sym typeface="Wingdings" panose="05000000000000000000" pitchFamily="2" charset="2"/>
              </a:rPr>
              <a:t> and diurnal variation</a:t>
            </a:r>
          </a:p>
          <a:p>
            <a:pPr marL="457200" lvl="0" indent="-457200" defTabSz="457200">
              <a:buFont typeface="Wingdings" pitchFamily="2" charset="2"/>
              <a:buChar char="q"/>
            </a:pPr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TOLNet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: 8 LIDAR instruments by time of launch to validate tropospheric O</a:t>
            </a:r>
            <a:r>
              <a:rPr lang="en-US" sz="2000" b="1" baseline="-25000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3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 &amp; 0-2 km O</a:t>
            </a:r>
            <a:r>
              <a:rPr lang="en-US" sz="2000" b="1" baseline="-25000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3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 and</a:t>
            </a:r>
            <a:r>
              <a:rPr lang="en-US" sz="2000" b="1" baseline="-25000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diurnal variation</a:t>
            </a:r>
            <a:endParaRPr lang="en-US" b="1" dirty="0">
              <a:solidFill>
                <a:srgbClr val="0000A9"/>
              </a:solidFill>
              <a:sym typeface="Wingdings" panose="05000000000000000000" pitchFamily="2" charset="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AADBE4-7272-E44F-B1DA-6F976FDE6C1E}"/>
              </a:ext>
            </a:extLst>
          </p:cNvPr>
          <p:cNvSpPr txBox="1"/>
          <p:nvPr/>
        </p:nvSpPr>
        <p:spPr>
          <a:xfrm>
            <a:off x="51064" y="5572526"/>
            <a:ext cx="1208193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defTabSz="457200">
              <a:buFont typeface="Wingdings" pitchFamily="2" charset="2"/>
              <a:buChar char="q"/>
            </a:pP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Airborne instruments: GEO-TASO, GCAS, 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HSRL-2, </a:t>
            </a:r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latin typeface="Calibri" panose="020F0502020204030204" pitchFamily="34" charset="0"/>
              </a:rPr>
              <a:t>SeaRey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Calibri" panose="020F0502020204030204" pitchFamily="34" charset="0"/>
              </a:rPr>
              <a:t> UAV </a:t>
            </a:r>
            <a:endParaRPr lang="en-US" sz="2000" b="1" dirty="0">
              <a:solidFill>
                <a:srgbClr val="4BACC6">
                  <a:lumMod val="75000"/>
                </a:srgbClr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marL="457200" indent="-457200" defTabSz="457200">
              <a:buFont typeface="Wingdings" pitchFamily="2" charset="2"/>
              <a:buChar char="q"/>
            </a:pP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Other instruments: </a:t>
            </a:r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ozonesonde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, MAXDOAS, FTIR, Dobson/Brewer, AERONET, …</a:t>
            </a:r>
          </a:p>
          <a:p>
            <a:pPr marL="457200" lvl="0" indent="-457200" defTabSz="457200">
              <a:buFont typeface="Wingdings" pitchFamily="2" charset="2"/>
              <a:buChar char="q"/>
            </a:pP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Planned flight campaigns like STAQS, AEROMMA, GOTHAAM during June-Aug 2003, provide 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</a:rPr>
              <a:t>integrated approaches linking TEMPO Science, Applications, and Validation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D259C9-3182-8E4B-9DDA-5E903B59F17B}"/>
              </a:ext>
            </a:extLst>
          </p:cNvPr>
          <p:cNvSpPr txBox="1"/>
          <p:nvPr/>
        </p:nvSpPr>
        <p:spPr>
          <a:xfrm>
            <a:off x="8444947" y="2781477"/>
            <a:ext cx="35856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www-</a:t>
            </a:r>
            <a:r>
              <a:rPr lang="en-US" sz="1600" dirty="0" err="1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air.larc.nasa.gov</a:t>
            </a:r>
            <a:r>
              <a:rPr lang="en-US" sz="1600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/missions/</a:t>
            </a:r>
            <a:r>
              <a:rPr lang="en-US" sz="1600" dirty="0" err="1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TOLNet</a:t>
            </a:r>
            <a:r>
              <a:rPr lang="en-US" sz="1600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/</a:t>
            </a:r>
            <a:endParaRPr lang="en-US" sz="16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9A4429-047B-7A4A-8364-55F07AA48F22}"/>
              </a:ext>
            </a:extLst>
          </p:cNvPr>
          <p:cNvGrpSpPr/>
          <p:nvPr/>
        </p:nvGrpSpPr>
        <p:grpSpPr>
          <a:xfrm>
            <a:off x="112678" y="2754002"/>
            <a:ext cx="11708006" cy="2795394"/>
            <a:chOff x="349223" y="2871410"/>
            <a:chExt cx="11708006" cy="279539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7A90007-C51D-A547-9CE6-BDE0DDB92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5643" y="2871410"/>
              <a:ext cx="4130150" cy="2795394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8EA17F5-849C-134E-9926-E3674F12CFCE}"/>
                </a:ext>
              </a:extLst>
            </p:cNvPr>
            <p:cNvGrpSpPr/>
            <p:nvPr/>
          </p:nvGrpSpPr>
          <p:grpSpPr>
            <a:xfrm>
              <a:off x="349223" y="2954791"/>
              <a:ext cx="11708006" cy="2707669"/>
              <a:chOff x="349223" y="2954791"/>
              <a:chExt cx="11708006" cy="2707669"/>
            </a:xfrm>
          </p:grpSpPr>
          <p:pic>
            <p:nvPicPr>
              <p:cNvPr id="12" name="Picture 11" descr="Chart&#10;&#10;Description automatically generated">
                <a:extLst>
                  <a:ext uri="{FF2B5EF4-FFF2-40B4-BE49-F238E27FC236}">
                    <a16:creationId xmlns:a16="http://schemas.microsoft.com/office/drawing/2014/main" id="{1CCB01E9-D8D3-5B45-B90A-60D1F3720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92182" y="3253381"/>
                <a:ext cx="3165047" cy="2409079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938B113-F3CF-104D-8A8F-4F96642194F8}"/>
                  </a:ext>
                </a:extLst>
              </p:cNvPr>
              <p:cNvSpPr txBox="1"/>
              <p:nvPr/>
            </p:nvSpPr>
            <p:spPr>
              <a:xfrm>
                <a:off x="6510718" y="3264913"/>
                <a:ext cx="24797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err="1"/>
                  <a:t>Nowlan</a:t>
                </a:r>
                <a:r>
                  <a:rPr lang="en-US" sz="1200" b="1" dirty="0"/>
                  <a:t> et al. (2018) GCAS, DISCOVER-AQ, Texas, Sep 2013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35B59A8-2621-F447-A502-25E42D4AC3EE}"/>
                  </a:ext>
                </a:extLst>
              </p:cNvPr>
              <p:cNvSpPr txBox="1"/>
              <p:nvPr/>
            </p:nvSpPr>
            <p:spPr>
              <a:xfrm>
                <a:off x="355747" y="2954791"/>
                <a:ext cx="398419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u="sng" dirty="0">
                    <a:effectLst/>
                    <a:latin typeface="Calibri" panose="020F0502020204030204" pitchFamily="34" charset="0"/>
                  </a:rPr>
                  <a:t>https://</a:t>
                </a:r>
                <a:r>
                  <a:rPr lang="en-US" sz="1600" u="sng" dirty="0" err="1">
                    <a:effectLst/>
                    <a:latin typeface="Calibri" panose="020F0502020204030204" pitchFamily="34" charset="0"/>
                  </a:rPr>
                  <a:t>www.pandonia</a:t>
                </a:r>
                <a:r>
                  <a:rPr lang="en-US" sz="1600" u="sng" dirty="0">
                    <a:effectLst/>
                    <a:latin typeface="Calibri" panose="020F0502020204030204" pitchFamily="34" charset="0"/>
                  </a:rPr>
                  <a:t>-global-</a:t>
                </a:r>
                <a:r>
                  <a:rPr lang="en-US" sz="1600" u="sng" dirty="0" err="1">
                    <a:effectLst/>
                    <a:latin typeface="Calibri" panose="020F0502020204030204" pitchFamily="34" charset="0"/>
                  </a:rPr>
                  <a:t>network.org</a:t>
                </a:r>
                <a:r>
                  <a:rPr lang="en-US" sz="1600" u="sng" dirty="0">
                    <a:effectLst/>
                    <a:latin typeface="Calibri" panose="020F0502020204030204" pitchFamily="34" charset="0"/>
                  </a:rPr>
                  <a:t>/</a:t>
                </a:r>
                <a:endParaRPr lang="en-US" sz="1600" dirty="0">
                  <a:effectLst/>
                  <a:latin typeface="Calibri" panose="020F0502020204030204" pitchFamily="34" charset="0"/>
                </a:endParaRPr>
              </a:p>
            </p:txBody>
          </p:sp>
          <p:pic>
            <p:nvPicPr>
              <p:cNvPr id="7" name="Picture 6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EFE1B119-DBA0-2F46-BE30-583AF660CA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7415" y="3287379"/>
                <a:ext cx="3503940" cy="2333003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D160677-25F5-834A-9CE0-3B816DF2A17F}"/>
                  </a:ext>
                </a:extLst>
              </p:cNvPr>
              <p:cNvSpPr txBox="1"/>
              <p:nvPr/>
            </p:nvSpPr>
            <p:spPr>
              <a:xfrm>
                <a:off x="349223" y="3287379"/>
                <a:ext cx="354213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rgbClr val="0000A9"/>
                    </a:solidFill>
                    <a:sym typeface="Wingdings" panose="05000000000000000000" pitchFamily="2" charset="2"/>
                  </a:rPr>
                  <a:t>~</a:t>
                </a:r>
                <a:r>
                  <a:rPr lang="en-US" sz="1800" b="1" dirty="0">
                    <a:solidFill>
                      <a:srgbClr val="0000A9"/>
                    </a:solidFill>
                    <a:sym typeface="Wingdings" panose="05000000000000000000" pitchFamily="2" charset="2"/>
                  </a:rPr>
                  <a:t>60 PGNs in TEMPO </a:t>
                </a:r>
                <a:r>
                  <a:rPr lang="en-US" sz="1800" b="1" dirty="0" err="1">
                    <a:solidFill>
                      <a:srgbClr val="0000A9"/>
                    </a:solidFill>
                    <a:sym typeface="Wingdings" panose="05000000000000000000" pitchFamily="2" charset="2"/>
                  </a:rPr>
                  <a:t>FoR</a:t>
                </a:r>
                <a:r>
                  <a:rPr lang="en-US" sz="1800" b="1" dirty="0">
                    <a:solidFill>
                      <a:srgbClr val="0000A9"/>
                    </a:solidFill>
                    <a:sym typeface="Wingdings" panose="05000000000000000000" pitchFamily="2" charset="2"/>
                  </a:rPr>
                  <a:t>, ~20 to add in the next 2 years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4980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5000">
              <a:schemeClr val="bg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8" descr="Image result for tempo satellite mission"/>
          <p:cNvSpPr>
            <a:spLocks noChangeAspect="1" noChangeArrowheads="1"/>
          </p:cNvSpPr>
          <p:nvPr/>
        </p:nvSpPr>
        <p:spPr bwMode="auto">
          <a:xfrm>
            <a:off x="129645" y="-120385"/>
            <a:ext cx="254000" cy="25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35970" y="968654"/>
          <a:ext cx="12120062" cy="59198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60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60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3648"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cap="all" dirty="0"/>
                        <a:t>NORMAL TIME RESOLUTION STUDIES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Volcanoes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648"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Air quality and health 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Socio-economic studies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648"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Ultraviolet exposure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National pollution inventories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648"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Biomass burning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Regional and local transport of pollutants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648"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Synergistic GOES-16/17 Products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Sea breeze studies for Florida and Cuba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648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/>
                        <a:t>Advanced aerosol products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Transboundary pollution gradients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3648"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Soil NO</a:t>
                      </a:r>
                      <a:r>
                        <a:rPr lang="en-US" sz="1500" b="1" baseline="-25000" dirty="0"/>
                        <a:t>x</a:t>
                      </a:r>
                      <a:r>
                        <a:rPr lang="en-US" sz="1500" b="1" dirty="0"/>
                        <a:t> after fertilizer application and after rainfall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Transatlantic dust transport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648"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Solar-induced fluorescence from chlorophyll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cap="all" dirty="0"/>
                        <a:t>HIGH TIME RESOLUTION EXPERIMENTS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3426"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Foliage studies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Lightning NO</a:t>
                      </a:r>
                      <a:r>
                        <a:rPr lang="en-US" sz="1500" b="1" baseline="-25000" dirty="0"/>
                        <a:t>x</a:t>
                      </a:r>
                      <a:endParaRPr lang="en-US" sz="1500" b="1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3648"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Mapping NO</a:t>
                      </a:r>
                      <a:r>
                        <a:rPr lang="en-US" sz="1500" b="1" baseline="-25000" dirty="0"/>
                        <a:t>2</a:t>
                      </a:r>
                      <a:r>
                        <a:rPr lang="en-US" sz="1500" b="1" dirty="0"/>
                        <a:t> and SO</a:t>
                      </a:r>
                      <a:r>
                        <a:rPr lang="en-US" sz="1500" b="1" baseline="-25000" dirty="0"/>
                        <a:t>2</a:t>
                      </a:r>
                      <a:r>
                        <a:rPr lang="en-US" sz="1500" b="1" dirty="0"/>
                        <a:t> dry deposition at high resolution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Morning and evening higher-frequency scans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3648"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Crop and forest damage from ground-level ozone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Dwell-time studies and temporal selection to improve detection limits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51245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/>
                        <a:t>Halogen oxide studies in coastal and lake regions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/>
                        <a:t>Exploring the value of TEMPO in assessing pollution transport during upslope flows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3648"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Air pollution from oil and gas fields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/>
                        <a:t>Tidal effects on estuarine circulation and outflow plumes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3648"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Night light measurements resolving lighting type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/>
                        <a:t>Air quality responses to sudden changes in emissions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3648"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Ship tracks, drilling platform plumes, and other concentrated sources.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/>
                        <a:t>Cloud field correlation with pollution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3648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/>
                        <a:t>Water vapor studies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/>
                        <a:t>Agricultural soil NO</a:t>
                      </a:r>
                      <a:r>
                        <a:rPr lang="en-US" sz="1500" b="1" baseline="-25000" dirty="0"/>
                        <a:t>x</a:t>
                      </a:r>
                      <a:r>
                        <a:rPr lang="en-US" sz="1500" b="1" dirty="0"/>
                        <a:t> emissions and air quality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93AA5-82BE-468E-90B3-DD1DC18545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04092" y="1"/>
            <a:ext cx="11183816" cy="96865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cs typeface="Arial Nova" panose="020F0502020204030204" pitchFamily="34" charset="0"/>
              </a:rPr>
              <a:t>TEMPO Green Paper: </a:t>
            </a:r>
          </a:p>
          <a:p>
            <a:pPr>
              <a:spcBef>
                <a:spcPts val="0"/>
              </a:spcBef>
            </a:pP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cs typeface="Arial Nova" panose="020F0502020204030204" pitchFamily="34" charset="0"/>
              </a:rPr>
              <a:t>Chemistry Experiments with TEMPO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80730" y="1281277"/>
            <a:ext cx="43716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 panose="020B0604020202020204" pitchFamily="34" charset="0"/>
              </a:rPr>
              <a:t>The TEMPO Green Paper living document at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 panose="020B0604020202020204" pitchFamily="34" charset="0"/>
                <a:hlinkClick r:id="rId3"/>
              </a:rPr>
              <a:t>weather.msfc.nasa.gov/tempo/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80662" y="1016582"/>
            <a:ext cx="27198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 panose="020B0604020202020204" pitchFamily="34" charset="0"/>
              </a:rPr>
              <a:t>Early Adopters are key to building the TEMPO Green Paper!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91196" y="3398533"/>
            <a:ext cx="24093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 panose="020B0604020202020204" pitchFamily="34" charset="0"/>
              </a:rPr>
              <a:t>Early Adopters can request high-time observations!</a:t>
            </a:r>
          </a:p>
        </p:txBody>
      </p:sp>
    </p:spTree>
    <p:extLst>
      <p:ext uri="{BB962C8B-B14F-4D97-AF65-F5344CB8AC3E}">
        <p14:creationId xmlns:p14="http://schemas.microsoft.com/office/powerpoint/2010/main" val="40768864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6071"/>
    </mc:Choice>
    <mc:Fallback xmlns="">
      <p:transition spd="slow" advTm="1607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AEC11D65-9821-2B49-88CD-D477606C3ED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3AE6BBB-66BF-D041-AEF2-0CB4D68B83DD}"/>
              </a:ext>
            </a:extLst>
          </p:cNvPr>
          <p:cNvGrpSpPr/>
          <p:nvPr/>
        </p:nvGrpSpPr>
        <p:grpSpPr>
          <a:xfrm>
            <a:off x="1007534" y="1295401"/>
            <a:ext cx="10041466" cy="5559710"/>
            <a:chOff x="114625" y="1111207"/>
            <a:chExt cx="11763190" cy="5647337"/>
          </a:xfrm>
        </p:grpSpPr>
        <p:pic>
          <p:nvPicPr>
            <p:cNvPr id="3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0583" y="1113599"/>
              <a:ext cx="1362176" cy="1335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0" descr="ep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4070" y="2746115"/>
              <a:ext cx="1086612" cy="1183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3" descr="noaa_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032" y="2711258"/>
              <a:ext cx="1182116" cy="1182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ucseal_540_139.eps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0013" y="2513109"/>
              <a:ext cx="1150747" cy="1150747"/>
            </a:xfrm>
            <a:prstGeom prst="rect">
              <a:avLst/>
            </a:prstGeom>
          </p:spPr>
        </p:pic>
        <p:pic>
          <p:nvPicPr>
            <p:cNvPr id="11" name="Picture 10" descr="UMBC_Seal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347" y="4027964"/>
              <a:ext cx="1168400" cy="1168400"/>
            </a:xfrm>
            <a:prstGeom prst="rect">
              <a:avLst/>
            </a:prstGeom>
          </p:spPr>
        </p:pic>
        <p:pic>
          <p:nvPicPr>
            <p:cNvPr id="12" name="Picture 6" descr="logo_large"/>
            <p:cNvPicPr>
              <a:picLocks noChangeAspect="1" noChangeArrowheads="1"/>
            </p:cNvPicPr>
            <p:nvPr/>
          </p:nvPicPr>
          <p:blipFill>
            <a:blip r:embed="rId8">
              <a:lum contrast="-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1299" y="2567342"/>
              <a:ext cx="1454147" cy="1313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Carr-logo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9407" y="5089743"/>
              <a:ext cx="1489036" cy="925429"/>
            </a:xfrm>
            <a:prstGeom prst="rect">
              <a:avLst/>
            </a:prstGeom>
          </p:spPr>
        </p:pic>
        <p:pic>
          <p:nvPicPr>
            <p:cNvPr id="14" name="Picture 13" descr="homepage.png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8" t="10063" r="72155" b="8352"/>
            <a:stretch/>
          </p:blipFill>
          <p:spPr>
            <a:xfrm>
              <a:off x="8339453" y="4962192"/>
              <a:ext cx="1228125" cy="1147850"/>
            </a:xfrm>
            <a:prstGeom prst="rect">
              <a:avLst/>
            </a:prstGeom>
          </p:spPr>
        </p:pic>
        <p:pic>
          <p:nvPicPr>
            <p:cNvPr id="15" name="Picture 15" descr="ncar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-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6475" y="5002591"/>
              <a:ext cx="1467845" cy="999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 descr="slu_4c.eps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1462" y="2202701"/>
              <a:ext cx="1188788" cy="1636181"/>
            </a:xfrm>
            <a:prstGeom prst="rect">
              <a:avLst/>
            </a:prstGeom>
          </p:spPr>
        </p:pic>
        <p:pic>
          <p:nvPicPr>
            <p:cNvPr id="17" name="Picture 16" descr="new-uah-logo.jpg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" t="12483" r="4605" b="11597"/>
            <a:stretch/>
          </p:blipFill>
          <p:spPr>
            <a:xfrm>
              <a:off x="4333410" y="2755729"/>
              <a:ext cx="1905382" cy="800924"/>
            </a:xfrm>
            <a:prstGeom prst="rect">
              <a:avLst/>
            </a:prstGeom>
            <a:solidFill>
              <a:schemeClr val="accent2">
                <a:tint val="20000"/>
                <a:alpha val="0"/>
              </a:schemeClr>
            </a:solidFill>
          </p:spPr>
        </p:pic>
        <p:pic>
          <p:nvPicPr>
            <p:cNvPr id="9" name="Picture 8" descr="escudounam_azul_m2008_jpg.jp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267" y="4052111"/>
              <a:ext cx="945804" cy="1120107"/>
            </a:xfrm>
            <a:prstGeom prst="rect">
              <a:avLst/>
            </a:prstGeom>
          </p:spPr>
        </p:pic>
        <p:pic>
          <p:nvPicPr>
            <p:cNvPr id="18" name="Picture 17" descr="LOGO_INECC_2014.svg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25" y="5383915"/>
              <a:ext cx="1523886" cy="58974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151826" y="3893374"/>
              <a:ext cx="1792572" cy="102001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210525" y="6259503"/>
              <a:ext cx="6075749" cy="42708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05619" y="6113104"/>
              <a:ext cx="1532484" cy="32452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826195" y="3800951"/>
              <a:ext cx="1051620" cy="105162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505427" y="3840655"/>
              <a:ext cx="1007278" cy="100727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726756" y="5840715"/>
              <a:ext cx="1099439" cy="91782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2"/>
            <a:srcRect l="11328" r="14978" b="35467"/>
            <a:stretch/>
          </p:blipFill>
          <p:spPr>
            <a:xfrm>
              <a:off x="7912950" y="2567341"/>
              <a:ext cx="1221742" cy="1179852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349203" y="4145957"/>
              <a:ext cx="1930400" cy="69494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946122" y="5362436"/>
              <a:ext cx="1139088" cy="114785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3504426" y="5009270"/>
              <a:ext cx="1871861" cy="1110426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2850162" y="4172809"/>
              <a:ext cx="2022332" cy="679504"/>
            </a:xfrm>
            <a:prstGeom prst="rect">
              <a:avLst/>
            </a:prstGeom>
          </p:spPr>
        </p:pic>
        <p:pic>
          <p:nvPicPr>
            <p:cNvPr id="2" name="Picture 1" descr="WUSL.pn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5131" y="2348285"/>
              <a:ext cx="1061808" cy="1061808"/>
            </a:xfrm>
            <a:prstGeom prst="rect">
              <a:avLst/>
            </a:prstGeom>
          </p:spPr>
        </p:pic>
        <p:sp>
          <p:nvSpPr>
            <p:cNvPr id="10" name="AutoShape 2">
              <a:extLst>
                <a:ext uri="{FF2B5EF4-FFF2-40B4-BE49-F238E27FC236}">
                  <a16:creationId xmlns:a16="http://schemas.microsoft.com/office/drawing/2014/main" id="{35691E1B-ADB2-2846-8CF0-31FAD0A8F13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AutoShape 4">
              <a:extLst>
                <a:ext uri="{FF2B5EF4-FFF2-40B4-BE49-F238E27FC236}">
                  <a16:creationId xmlns:a16="http://schemas.microsoft.com/office/drawing/2014/main" id="{06447060-6CF8-7A48-8111-68B1F6057FC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96000" y="34290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AutoShape 8">
              <a:extLst>
                <a:ext uri="{FF2B5EF4-FFF2-40B4-BE49-F238E27FC236}">
                  <a16:creationId xmlns:a16="http://schemas.microsoft.com/office/drawing/2014/main" id="{AA4DEA76-F5B2-5B48-81B2-3CFAA4A6316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26354" y="2266868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58" name="Picture 10" descr="Maxar - Space Foundation">
              <a:extLst>
                <a:ext uri="{FF2B5EF4-FFF2-40B4-BE49-F238E27FC236}">
                  <a16:creationId xmlns:a16="http://schemas.microsoft.com/office/drawing/2014/main" id="{53A16555-78B8-144F-99C0-3EB00C78BE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521" y="1111207"/>
              <a:ext cx="2413912" cy="434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One Global Network for a Hyper-connected World | Intelsat">
              <a:extLst>
                <a:ext uri="{FF2B5EF4-FFF2-40B4-BE49-F238E27FC236}">
                  <a16:creationId xmlns:a16="http://schemas.microsoft.com/office/drawing/2014/main" id="{CCA43223-8537-C544-87F8-21E48B955F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2898" y="1743935"/>
              <a:ext cx="2328035" cy="612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 descr="NASA">
              <a:extLst>
                <a:ext uri="{FF2B5EF4-FFF2-40B4-BE49-F238E27FC236}">
                  <a16:creationId xmlns:a16="http://schemas.microsoft.com/office/drawing/2014/main" id="{6E1ED8DE-97D2-B34D-82E3-45DDE3D2A7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267" y="1321300"/>
              <a:ext cx="1448483" cy="1143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4" name="Picture 16" descr="Smithsonian Astrophysical Observatory (SAO) | Office of Fellowships">
              <a:extLst>
                <a:ext uri="{FF2B5EF4-FFF2-40B4-BE49-F238E27FC236}">
                  <a16:creationId xmlns:a16="http://schemas.microsoft.com/office/drawing/2014/main" id="{4BA50268-90FB-4D4E-A636-BE99797AE6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0270" y="1352779"/>
              <a:ext cx="1149892" cy="1143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6" name="Picture 18" descr="Center for Astrophysics | Harvard &amp; Smithsonian – Cambridge Science Festival">
              <a:extLst>
                <a:ext uri="{FF2B5EF4-FFF2-40B4-BE49-F238E27FC236}">
                  <a16:creationId xmlns:a16="http://schemas.microsoft.com/office/drawing/2014/main" id="{67D73737-29EA-714B-A4F0-0F90546CC8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196" y="1488771"/>
              <a:ext cx="1585510" cy="679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8" name="Picture 20" descr="SpaceX">
              <a:extLst>
                <a:ext uri="{FF2B5EF4-FFF2-40B4-BE49-F238E27FC236}">
                  <a16:creationId xmlns:a16="http://schemas.microsoft.com/office/drawing/2014/main" id="{98262EA0-BA91-5349-92CE-C147BD7A92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2" t="36008" r="7673" b="31026"/>
            <a:stretch/>
          </p:blipFill>
          <p:spPr bwMode="auto">
            <a:xfrm>
              <a:off x="10106695" y="1429433"/>
              <a:ext cx="1362176" cy="543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34249D2-BBA1-BE47-BCD1-95C8F8DCB290}"/>
              </a:ext>
            </a:extLst>
          </p:cNvPr>
          <p:cNvSpPr txBox="1"/>
          <p:nvPr/>
        </p:nvSpPr>
        <p:spPr>
          <a:xfrm>
            <a:off x="2851889" y="-527"/>
            <a:ext cx="7448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We are on track to get ready for the TEMPO launch in January 2023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0413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64442FC-C654-E44A-A663-725279F4C8FF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1" y="1016581"/>
            <a:ext cx="9144000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Implementing both NRT and off-line trace gas products (e.g., NO</a:t>
            </a:r>
            <a:r>
              <a:rPr lang="en-US" sz="2400" b="1" baseline="-25000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, HCHO) for NO2, HCHO, aerosol, SO</a:t>
            </a:r>
            <a:r>
              <a:rPr lang="en-US" sz="2400" b="1" baseline="-25000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, cloud</a:t>
            </a:r>
          </a:p>
          <a:p>
            <a:pPr marL="457200" indent="-457200">
              <a:spcBef>
                <a:spcPts val="900"/>
              </a:spcBef>
              <a:buFont typeface="Wingdings" pitchFamily="2" charset="2"/>
              <a:buChar char="q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Major potential differences between NRT and offline products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07181AC-8E60-D749-AACB-0D9238C39F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673013"/>
              </p:ext>
            </p:extLst>
          </p:nvPr>
        </p:nvGraphicFramePr>
        <p:xfrm>
          <a:off x="285750" y="2378652"/>
          <a:ext cx="11029949" cy="3616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5664">
                  <a:extLst>
                    <a:ext uri="{9D8B030D-6E8A-4147-A177-3AD203B41FA5}">
                      <a16:colId xmlns:a16="http://schemas.microsoft.com/office/drawing/2014/main" val="3237510932"/>
                    </a:ext>
                  </a:extLst>
                </a:gridCol>
                <a:gridCol w="3266929">
                  <a:extLst>
                    <a:ext uri="{9D8B030D-6E8A-4147-A177-3AD203B41FA5}">
                      <a16:colId xmlns:a16="http://schemas.microsoft.com/office/drawing/2014/main" val="1588172400"/>
                    </a:ext>
                  </a:extLst>
                </a:gridCol>
                <a:gridCol w="4897356">
                  <a:extLst>
                    <a:ext uri="{9D8B030D-6E8A-4147-A177-3AD203B41FA5}">
                      <a16:colId xmlns:a16="http://schemas.microsoft.com/office/drawing/2014/main" val="1085002561"/>
                    </a:ext>
                  </a:extLst>
                </a:gridCol>
              </a:tblGrid>
              <a:tr h="355009">
                <a:tc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 NRT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Off-line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66933980"/>
                  </a:ext>
                </a:extLst>
              </a:tr>
              <a:tr h="331342">
                <a:tc>
                  <a:txBody>
                    <a:bodyPr/>
                    <a:lstStyle/>
                    <a:p>
                      <a:r>
                        <a:rPr lang="en-US" sz="1700" b="1" dirty="0"/>
                        <a:t>Trace gas profiles/Met data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0" dirty="0"/>
                        <a:t>GEOS-CF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0" dirty="0"/>
                        <a:t>GEOS-CF Replay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75209462"/>
                  </a:ext>
                </a:extLst>
              </a:tr>
              <a:tr h="386398">
                <a:tc>
                  <a:txBody>
                    <a:bodyPr/>
                    <a:lstStyle/>
                    <a:p>
                      <a:pPr marL="0" algn="l" defTabSz="456633" rtl="0" eaLnBrk="1" latinLnBrk="0" hangingPunct="1"/>
                      <a:r>
                        <a:rPr lang="en-US" sz="17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Surface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456633" rtl="0" eaLnBrk="1" latinLnBrk="0" hangingPunct="1"/>
                      <a:r>
                        <a:rPr lang="en-US" sz="17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GLER climatology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456633" rtl="0" eaLnBrk="1" latinLnBrk="0" hangingPunct="1"/>
                      <a:r>
                        <a:rPr lang="en-US" sz="17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MODIS/VIIRS albedo/BRDF products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3772184"/>
                  </a:ext>
                </a:extLst>
              </a:tr>
              <a:tr h="629549">
                <a:tc>
                  <a:txBody>
                    <a:bodyPr/>
                    <a:lstStyle/>
                    <a:p>
                      <a:pPr marL="0" algn="l" defTabSz="456633" rtl="0" eaLnBrk="1" latinLnBrk="0" hangingPunct="1"/>
                      <a:r>
                        <a:rPr lang="en-US" sz="17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L1B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66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Skip wavelength calibration</a:t>
                      </a:r>
                    </a:p>
                    <a:p>
                      <a:pPr marL="0" marR="0" lvl="0" indent="0" algn="l" defTabSz="4566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One-pass INR</a:t>
                      </a:r>
                    </a:p>
                    <a:p>
                      <a:pPr marL="0" algn="l" defTabSz="456633" rtl="0" eaLnBrk="1" latinLnBrk="0" hangingPunct="1"/>
                      <a:r>
                        <a:rPr lang="en-US" sz="17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Default/No Pol. Correction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456633" rtl="0" eaLnBrk="1" latinLnBrk="0" hangingPunct="1"/>
                      <a:endParaRPr lang="en-US" sz="17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456633" rtl="0" eaLnBrk="1" latinLnBrk="0" hangingPunct="1"/>
                      <a:r>
                        <a:rPr lang="en-US" sz="1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Two-pass Kalman Filter INR</a:t>
                      </a:r>
                    </a:p>
                    <a:p>
                      <a:pPr marL="0" algn="l" defTabSz="456633" rtl="0" eaLnBrk="1" latinLnBrk="0" hangingPunct="1"/>
                      <a:r>
                        <a:rPr lang="en-US" sz="1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Improved pol. Correction with L2 retrievals?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67051243"/>
                  </a:ext>
                </a:extLst>
              </a:tr>
              <a:tr h="629549">
                <a:tc>
                  <a:txBody>
                    <a:bodyPr/>
                    <a:lstStyle/>
                    <a:p>
                      <a:pPr marL="0" algn="l" defTabSz="456633" rtl="0" eaLnBrk="1" latinLnBrk="0" hangingPunct="1"/>
                      <a:r>
                        <a:rPr lang="en-US" sz="17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L2 algorithms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456633" rtl="0" eaLnBrk="1" latinLnBrk="0" hangingPunct="1"/>
                      <a:r>
                        <a:rPr lang="en-US" sz="17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Smaller fitting windows</a:t>
                      </a:r>
                    </a:p>
                    <a:p>
                      <a:pPr marL="0" algn="l" defTabSz="456633" rtl="0" eaLnBrk="1" latinLnBrk="0" hangingPunct="1"/>
                      <a:r>
                        <a:rPr lang="en-US" sz="17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Avoid waiting for the entire hourly scan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456633" rtl="0" eaLnBrk="1" latinLnBrk="0" hangingPunct="1"/>
                      <a:r>
                        <a:rPr lang="en-US" sz="1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More optimized fitting windows</a:t>
                      </a:r>
                    </a:p>
                    <a:p>
                      <a:pPr marL="0" algn="l" defTabSz="456633" rtl="0" eaLnBrk="1" latinLnBrk="0" hangingPunct="1"/>
                      <a:r>
                        <a:rPr lang="en-US" sz="1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Improve radiance reference &amp; cross-track correction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41509817"/>
                  </a:ext>
                </a:extLst>
              </a:tr>
              <a:tr h="852022">
                <a:tc>
                  <a:txBody>
                    <a:bodyPr/>
                    <a:lstStyle/>
                    <a:p>
                      <a:pPr marL="0" algn="l" defTabSz="456633" rtl="0" eaLnBrk="1" latinLnBrk="0" hangingPunct="1"/>
                      <a:r>
                        <a:rPr lang="en-US" sz="17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Data Latency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456633" rtl="0" eaLnBrk="1" latinLnBrk="0" hangingPunct="1"/>
                      <a:r>
                        <a:rPr lang="en-US" sz="1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Within 2-3 hours upon receipt of raw data at SAO Ground System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456633" rtl="0" eaLnBrk="1" latinLnBrk="0" hangingPunct="1"/>
                      <a:r>
                        <a:rPr lang="en-US" sz="1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+ 8 days as MODIS BRDF is produced using data +/- 8 days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76520968"/>
                  </a:ext>
                </a:extLst>
              </a:tr>
            </a:tbl>
          </a:graphicData>
        </a:graphic>
      </p:graphicFrame>
      <p:sp>
        <p:nvSpPr>
          <p:cNvPr id="7" name="Title 3">
            <a:extLst>
              <a:ext uri="{FF2B5EF4-FFF2-40B4-BE49-F238E27FC236}">
                <a16:creationId xmlns:a16="http://schemas.microsoft.com/office/drawing/2014/main" id="{1E137024-A546-2549-97BD-FE3E77C0BCFD}"/>
              </a:ext>
            </a:extLst>
          </p:cNvPr>
          <p:cNvSpPr txBox="1">
            <a:spLocks/>
          </p:cNvSpPr>
          <p:nvPr/>
        </p:nvSpPr>
        <p:spPr>
          <a:xfrm>
            <a:off x="2667001" y="119270"/>
            <a:ext cx="7253417" cy="820846"/>
          </a:xfrm>
          <a:prstGeom prst="rect">
            <a:avLst/>
          </a:prstGeom>
        </p:spPr>
        <p:txBody>
          <a:bodyPr vert="horz" lIns="91326" tIns="45664" rIns="91326" bIns="45664" rtlCol="0" anchor="ctr">
            <a:normAutofit fontScale="9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>
                <a:solidFill>
                  <a:srgbClr val="D9D9D9"/>
                </a:solidFill>
                <a:latin typeface="Arial Rounded MT Bold"/>
                <a:ea typeface="+mj-ea"/>
                <a:cs typeface="Arial Rounded MT Bold"/>
              </a:defRPr>
            </a:lvl1pPr>
          </a:lstStyle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</a:rPr>
              <a:t>NRT vs. Off-line Trace Gas Products</a:t>
            </a:r>
          </a:p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</a:rPr>
              <a:t>(if with additional NRT funding)</a:t>
            </a:r>
          </a:p>
        </p:txBody>
      </p:sp>
    </p:spTree>
    <p:extLst>
      <p:ext uri="{BB962C8B-B14F-4D97-AF65-F5344CB8AC3E}">
        <p14:creationId xmlns:p14="http://schemas.microsoft.com/office/powerpoint/2010/main" val="1145184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28949" y="13818"/>
            <a:ext cx="5972807" cy="960120"/>
          </a:xfr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>
                <a:solidFill>
                  <a:schemeClr val="bg1"/>
                </a:solidFill>
                <a:ea typeface="+mj-ea"/>
              </a:rPr>
              <a:t>Research Products</a:t>
            </a:r>
          </a:p>
        </p:txBody>
      </p:sp>
      <p:sp>
        <p:nvSpPr>
          <p:cNvPr id="2" name="Rectangle 1"/>
          <p:cNvSpPr/>
          <p:nvPr/>
        </p:nvSpPr>
        <p:spPr>
          <a:xfrm>
            <a:off x="187779" y="1113555"/>
            <a:ext cx="11894154" cy="5285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buFont typeface="Wingdings" pitchFamily="2" charset="2"/>
              <a:buChar char="q"/>
              <a:defRPr/>
            </a:pP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TEMPO research products will greatly extend science and applications</a:t>
            </a:r>
          </a:p>
          <a:p>
            <a:pPr marL="800100" lvl="1" indent="-342900">
              <a:lnSpc>
                <a:spcPct val="130000"/>
              </a:lnSpc>
              <a:buFont typeface="Wingdings" charset="2"/>
              <a:buChar char="Ø"/>
              <a:defRPr/>
            </a:pPr>
            <a:r>
              <a:rPr lang="en-US" sz="2400" b="1" dirty="0" err="1">
                <a:solidFill>
                  <a:srgbClr val="0000A9"/>
                </a:solidFill>
                <a:latin typeface="Calibri"/>
              </a:rPr>
              <a:t>OClO</a:t>
            </a:r>
            <a:r>
              <a:rPr lang="en-US" sz="2400" b="1" dirty="0">
                <a:solidFill>
                  <a:srgbClr val="0000A9"/>
                </a:solidFill>
                <a:latin typeface="Calibri"/>
              </a:rPr>
              <a:t>, IO, HNO</a:t>
            </a:r>
            <a:r>
              <a:rPr lang="en-US" sz="2400" b="1" baseline="-25000" dirty="0">
                <a:solidFill>
                  <a:srgbClr val="0000A9"/>
                </a:solidFill>
                <a:latin typeface="Calibri"/>
              </a:rPr>
              <a:t>2</a:t>
            </a:r>
            <a:r>
              <a:rPr lang="en-US" sz="2400" b="1" dirty="0">
                <a:solidFill>
                  <a:srgbClr val="0000A9"/>
                </a:solidFill>
                <a:latin typeface="Calibri"/>
              </a:rPr>
              <a:t>, NO</a:t>
            </a:r>
            <a:r>
              <a:rPr lang="en-US" sz="2400" b="1" baseline="-25000" dirty="0">
                <a:solidFill>
                  <a:srgbClr val="0000A9"/>
                </a:solidFill>
                <a:latin typeface="Calibri"/>
              </a:rPr>
              <a:t>3</a:t>
            </a:r>
            <a:r>
              <a:rPr lang="en-US" sz="2400" b="1" dirty="0">
                <a:solidFill>
                  <a:srgbClr val="0000A9"/>
                </a:solidFill>
                <a:latin typeface="Calibri"/>
              </a:rPr>
              <a:t>, volcanic (SO</a:t>
            </a:r>
            <a:r>
              <a:rPr lang="en-US" sz="2400" b="1" baseline="-25000" dirty="0">
                <a:solidFill>
                  <a:srgbClr val="0000A9"/>
                </a:solidFill>
                <a:latin typeface="Calibri"/>
              </a:rPr>
              <a:t>2</a:t>
            </a:r>
            <a:r>
              <a:rPr lang="en-US" sz="2400" b="1" dirty="0">
                <a:solidFill>
                  <a:srgbClr val="0000A9"/>
                </a:solidFill>
                <a:latin typeface="Calibri"/>
              </a:rPr>
              <a:t> plume height and VCD)</a:t>
            </a:r>
          </a:p>
          <a:p>
            <a:pPr marL="800100" lvl="1" indent="-342900">
              <a:lnSpc>
                <a:spcPct val="130000"/>
              </a:lnSpc>
              <a:buFont typeface="Wingdings" charset="2"/>
              <a:buChar char="Ø"/>
              <a:defRPr/>
            </a:pPr>
            <a:r>
              <a:rPr lang="en-US" sz="2400" b="1" dirty="0">
                <a:solidFill>
                  <a:srgbClr val="0000A9"/>
                </a:solidFill>
                <a:latin typeface="Calibri"/>
              </a:rPr>
              <a:t>Additional/improved cloud with O</a:t>
            </a:r>
            <a:r>
              <a:rPr lang="en-US" sz="2400" b="1" baseline="-25000" dirty="0">
                <a:solidFill>
                  <a:srgbClr val="0000A9"/>
                </a:solidFill>
                <a:latin typeface="Calibri"/>
              </a:rPr>
              <a:t>2</a:t>
            </a:r>
            <a:r>
              <a:rPr lang="en-US" sz="2400" b="1" dirty="0">
                <a:solidFill>
                  <a:srgbClr val="0000A9"/>
                </a:solidFill>
                <a:latin typeface="Calibri"/>
              </a:rPr>
              <a:t>-O</a:t>
            </a:r>
            <a:r>
              <a:rPr lang="en-US" sz="2400" b="1" baseline="-25000" dirty="0">
                <a:solidFill>
                  <a:srgbClr val="0000A9"/>
                </a:solidFill>
                <a:latin typeface="Calibri"/>
              </a:rPr>
              <a:t>2</a:t>
            </a:r>
            <a:r>
              <a:rPr lang="en-US" sz="2400" b="1" dirty="0">
                <a:solidFill>
                  <a:srgbClr val="0000A9"/>
                </a:solidFill>
                <a:latin typeface="Calibri"/>
              </a:rPr>
              <a:t> bands / O</a:t>
            </a:r>
            <a:r>
              <a:rPr lang="en-US" sz="2400" b="1" baseline="-25000" dirty="0">
                <a:solidFill>
                  <a:srgbClr val="0000A9"/>
                </a:solidFill>
                <a:latin typeface="Calibri"/>
              </a:rPr>
              <a:t>2</a:t>
            </a:r>
            <a:r>
              <a:rPr lang="en-US" sz="2400" b="1" dirty="0">
                <a:solidFill>
                  <a:srgbClr val="0000A9"/>
                </a:solidFill>
                <a:latin typeface="Calibri"/>
              </a:rPr>
              <a:t>-B bands</a:t>
            </a:r>
          </a:p>
          <a:p>
            <a:pPr marL="800100" lvl="1" indent="-342900">
              <a:lnSpc>
                <a:spcPct val="130000"/>
              </a:lnSpc>
              <a:buFont typeface="Wingdings" charset="2"/>
              <a:buChar char="Ø"/>
              <a:defRPr/>
            </a:pPr>
            <a:r>
              <a:rPr lang="en-US" sz="2400" b="1" dirty="0">
                <a:solidFill>
                  <a:srgbClr val="0000A9"/>
                </a:solidFill>
                <a:latin typeface="Calibri"/>
              </a:rPr>
              <a:t>Additional aerosol products from hyperspectral spectra, O</a:t>
            </a:r>
            <a:r>
              <a:rPr lang="en-US" sz="2400" b="1" baseline="-25000" dirty="0">
                <a:solidFill>
                  <a:srgbClr val="0000A9"/>
                </a:solidFill>
                <a:latin typeface="Calibri"/>
              </a:rPr>
              <a:t>2</a:t>
            </a:r>
            <a:r>
              <a:rPr lang="en-US" sz="2400" b="1" dirty="0">
                <a:solidFill>
                  <a:srgbClr val="0000A9"/>
                </a:solidFill>
                <a:latin typeface="Calibri"/>
              </a:rPr>
              <a:t>-B and O</a:t>
            </a:r>
            <a:r>
              <a:rPr lang="en-US" sz="2400" b="1" baseline="-25000" dirty="0">
                <a:solidFill>
                  <a:srgbClr val="0000A9"/>
                </a:solidFill>
                <a:latin typeface="Calibri"/>
              </a:rPr>
              <a:t>2</a:t>
            </a:r>
            <a:r>
              <a:rPr lang="en-US" sz="2400" b="1" dirty="0">
                <a:solidFill>
                  <a:srgbClr val="0000A9"/>
                </a:solidFill>
                <a:latin typeface="Calibri"/>
              </a:rPr>
              <a:t>-O</a:t>
            </a:r>
            <a:r>
              <a:rPr lang="en-US" sz="2400" b="1" baseline="-25000" dirty="0">
                <a:solidFill>
                  <a:srgbClr val="0000A9"/>
                </a:solidFill>
                <a:latin typeface="Calibri"/>
              </a:rPr>
              <a:t>2</a:t>
            </a:r>
            <a:r>
              <a:rPr lang="en-US" sz="2400" b="1" dirty="0">
                <a:solidFill>
                  <a:srgbClr val="0000A9"/>
                </a:solidFill>
                <a:latin typeface="Calibri"/>
              </a:rPr>
              <a:t>-bands, and TEMPO + GOES-R synergy at @U Iowa, NOAA, GSFC</a:t>
            </a:r>
          </a:p>
          <a:p>
            <a:pPr marL="800100" lvl="1" indent="-342900">
              <a:lnSpc>
                <a:spcPct val="130000"/>
              </a:lnSpc>
              <a:buFont typeface="Wingdings" charset="2"/>
              <a:buChar char="Ø"/>
              <a:defRPr/>
            </a:pPr>
            <a:r>
              <a:rPr lang="en-US" sz="2400" b="1" dirty="0">
                <a:solidFill>
                  <a:srgbClr val="0000A9"/>
                </a:solidFill>
                <a:latin typeface="Calibri"/>
              </a:rPr>
              <a:t>Vegetation/Ocean Color products: </a:t>
            </a:r>
            <a:r>
              <a:rPr lang="en-US" sz="2400" b="1" dirty="0">
                <a:solidFill>
                  <a:srgbClr val="0000A9"/>
                </a:solidFill>
              </a:rPr>
              <a:t>vegetation indices, Growth Primary Productivity (GPP), Solar </a:t>
            </a:r>
            <a:r>
              <a:rPr lang="en-US" sz="2400" b="1" dirty="0">
                <a:solidFill>
                  <a:srgbClr val="0000A9"/>
                </a:solidFill>
                <a:latin typeface="Calibri"/>
              </a:rPr>
              <a:t>Induced fluorescence (SIF), ocean color</a:t>
            </a:r>
          </a:p>
          <a:p>
            <a:pPr marL="800100" lvl="1" indent="-342900">
              <a:lnSpc>
                <a:spcPct val="130000"/>
              </a:lnSpc>
              <a:buFont typeface="Wingdings" charset="2"/>
              <a:buChar char="Ø"/>
              <a:defRPr/>
            </a:pPr>
            <a:r>
              <a:rPr lang="en-US" sz="2400" b="1" dirty="0">
                <a:solidFill>
                  <a:srgbClr val="0000A9"/>
                </a:solidFill>
                <a:latin typeface="Calibri"/>
              </a:rPr>
              <a:t>Surface albedo/BRDF products</a:t>
            </a:r>
          </a:p>
          <a:p>
            <a:pPr marL="800100" lvl="1" indent="-342900">
              <a:lnSpc>
                <a:spcPct val="130000"/>
              </a:lnSpc>
              <a:buFont typeface="Wingdings" charset="2"/>
              <a:buChar char="Ø"/>
              <a:defRPr/>
            </a:pPr>
            <a:r>
              <a:rPr lang="en-US" sz="2400" b="1" dirty="0">
                <a:solidFill>
                  <a:srgbClr val="0000A9"/>
                </a:solidFill>
                <a:latin typeface="Calibri"/>
              </a:rPr>
              <a:t>Diurnal out-going shortwave radiation and cloud forcing </a:t>
            </a:r>
          </a:p>
          <a:p>
            <a:pPr marL="800100" lvl="1" indent="-342900">
              <a:lnSpc>
                <a:spcPct val="130000"/>
              </a:lnSpc>
              <a:buFont typeface="Wingdings" charset="2"/>
              <a:buChar char="Ø"/>
              <a:defRPr/>
            </a:pPr>
            <a:r>
              <a:rPr lang="en-US" sz="2400" b="1" dirty="0">
                <a:solidFill>
                  <a:srgbClr val="0000A9"/>
                </a:solidFill>
                <a:latin typeface="Calibri"/>
              </a:rPr>
              <a:t>Night lights: allows discrimination between lightning types</a:t>
            </a:r>
          </a:p>
          <a:p>
            <a:pPr marL="800100" lvl="1" indent="-342900">
              <a:lnSpc>
                <a:spcPct val="130000"/>
              </a:lnSpc>
              <a:buFont typeface="Wingdings" charset="2"/>
              <a:buChar char="Ø"/>
              <a:defRPr/>
            </a:pPr>
            <a:r>
              <a:rPr lang="en-US" sz="2400" b="1" dirty="0">
                <a:solidFill>
                  <a:srgbClr val="0000A9"/>
                </a:solidFill>
                <a:latin typeface="Calibri"/>
              </a:rPr>
              <a:t>Higher-level products: Near-real-time pollution/AQ indices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AEC11D65-9821-2B49-88CD-D477606C3EDA}" type="slidenum">
              <a:rPr lang="en-US"/>
              <a:pPr defTabSz="45720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42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14762" y="12473"/>
            <a:ext cx="7521934" cy="96012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ea typeface="ＭＳ Ｐゴシック" charset="-128"/>
              </a:rPr>
              <a:t>Hourly daytime atmospheric pollution over North America from the GEO</a:t>
            </a:r>
            <a:endParaRPr lang="en-US" sz="2400" dirty="0">
              <a:solidFill>
                <a:schemeClr val="bg1">
                  <a:lumMod val="85000"/>
                </a:schemeClr>
              </a:solidFill>
              <a:ea typeface="+mj-ea"/>
            </a:endParaRPr>
          </a:p>
        </p:txBody>
      </p:sp>
      <p:pic>
        <p:nvPicPr>
          <p:cNvPr id="7270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851" y="1073789"/>
            <a:ext cx="4141714" cy="552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096604"/>
            <a:ext cx="8082643" cy="5460356"/>
          </a:xfrm>
          <a:prstGeom prst="rect">
            <a:avLst/>
          </a:prstGeom>
        </p:spPr>
        <p:txBody>
          <a:bodyPr wrap="square" lIns="91326" tIns="45664" rIns="91326" bIns="45664">
            <a:spAutoFit/>
          </a:bodyPr>
          <a:lstStyle/>
          <a:p>
            <a:pPr defTabSz="456633">
              <a:spcBef>
                <a:spcPts val="100"/>
              </a:spcBef>
              <a:defRPr/>
            </a:pPr>
            <a:r>
              <a:rPr lang="en-US" sz="1600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NASA’s first Earth Venture Instrument (EVI) selected in 2012 &amp; first host payload </a:t>
            </a:r>
          </a:p>
          <a:p>
            <a:pPr defTabSz="456633">
              <a:spcBef>
                <a:spcPts val="100"/>
              </a:spcBef>
              <a:defRPr/>
            </a:pPr>
            <a:r>
              <a:rPr lang="en-US" sz="1600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PI:</a:t>
            </a:r>
            <a:r>
              <a:rPr lang="en-US" sz="1600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Kelly Chance, SAO: STM, ground systems, science data processing center</a:t>
            </a:r>
          </a:p>
          <a:p>
            <a:pPr defTabSz="456633">
              <a:spcBef>
                <a:spcPts val="100"/>
              </a:spcBef>
              <a:defRPr/>
            </a:pPr>
            <a:r>
              <a:rPr lang="en-US" sz="1600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Instrument Development: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Ball Aerospace</a:t>
            </a:r>
          </a:p>
          <a:p>
            <a:pPr defTabSz="456633">
              <a:spcBef>
                <a:spcPts val="100"/>
              </a:spcBef>
              <a:defRPr/>
            </a:pPr>
            <a:r>
              <a:rPr lang="en-US" sz="1600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Instrument Project Management: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NASA </a:t>
            </a:r>
            <a:r>
              <a:rPr lang="en-US" sz="1600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LaRC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, PM: Kevin Daugherty</a:t>
            </a:r>
          </a:p>
          <a:p>
            <a:pPr defTabSz="456633">
              <a:spcBef>
                <a:spcPts val="100"/>
              </a:spcBef>
              <a:defRPr/>
            </a:pPr>
            <a:r>
              <a:rPr lang="en-US" sz="1600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Other Institutions: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NASA GSFC, NOAA, EPA, NCAR, Harvard, UC Berkeley, St. Louis U, UAH, U Nebraska</a:t>
            </a:r>
            <a:r>
              <a:rPr lang="en-US" sz="160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ea typeface="ＭＳ Ｐゴシック" charset="0"/>
                <a:cs typeface="Arial"/>
              </a:rPr>
              <a:t>, Sitting Bull College, RT Solutions, Carr Astronautics</a:t>
            </a:r>
          </a:p>
          <a:p>
            <a:pPr defTabSz="456633">
              <a:spcBef>
                <a:spcPts val="100"/>
              </a:spcBef>
              <a:defRPr/>
            </a:pPr>
            <a:r>
              <a:rPr lang="en-US" sz="1600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International collaboration:</a:t>
            </a:r>
            <a:r>
              <a:rPr lang="en-US" sz="160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ea typeface="ＭＳ Ｐゴシック" charset="0"/>
                <a:cs typeface="Arial"/>
              </a:rPr>
              <a:t> Mexico, Canada, Cuba, Korea, U.K., ESA,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Spain</a:t>
            </a:r>
          </a:p>
          <a:p>
            <a:pPr defTabSz="456633">
              <a:spcBef>
                <a:spcPts val="700"/>
              </a:spcBef>
              <a:defRPr/>
            </a:pPr>
            <a:r>
              <a:rPr lang="en-US" sz="1600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Mission Project Management: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NASA </a:t>
            </a:r>
            <a:r>
              <a:rPr lang="en-US" sz="1600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LaRC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, current PM: Kevin Daugherty</a:t>
            </a:r>
          </a:p>
          <a:p>
            <a:pPr defTabSz="456633">
              <a:spcBef>
                <a:spcPts val="100"/>
              </a:spcBef>
              <a:defRPr/>
            </a:pPr>
            <a:r>
              <a:rPr lang="en-US" sz="1600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Host Satellite Provider: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Maxar </a:t>
            </a:r>
            <a:r>
              <a:rPr lang="en-US" sz="1600" dirty="0"/>
              <a:t>Technologies</a:t>
            </a:r>
            <a:endParaRPr lang="en-US" sz="16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  <a:p>
            <a:pPr defTabSz="456633">
              <a:spcBef>
                <a:spcPts val="100"/>
              </a:spcBef>
              <a:defRPr/>
            </a:pPr>
            <a:r>
              <a:rPr lang="en-US" sz="1600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Satellite Host: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Intelsat (IS40e)</a:t>
            </a:r>
          </a:p>
          <a:p>
            <a:pPr defTabSz="456633">
              <a:spcBef>
                <a:spcPts val="100"/>
              </a:spcBef>
              <a:defRPr/>
            </a:pPr>
            <a:r>
              <a:rPr lang="en-US" sz="1600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Launch: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SpaceX </a:t>
            </a:r>
          </a:p>
          <a:p>
            <a:pPr marL="118919" indent="-118919" defTabSz="456633">
              <a:spcBef>
                <a:spcPts val="1300"/>
              </a:spcBef>
              <a:defRPr/>
            </a:pPr>
            <a:r>
              <a:rPr lang="en-US" sz="1600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Provides hourly daylight observations to capture rapidly varying emissions &amp; chemistry important for air quality</a:t>
            </a:r>
          </a:p>
          <a:p>
            <a:pPr marL="228316" lvl="1" indent="-109403" defTabSz="456633">
              <a:spcBef>
                <a:spcPts val="200"/>
              </a:spcBef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UV/visible grating spectrometer to measure key elements in tropospheric ozone and aerosol pollution</a:t>
            </a:r>
          </a:p>
          <a:p>
            <a:pPr marL="228316" lvl="1" indent="-109403" defTabSz="456633">
              <a:spcBef>
                <a:spcPts val="200"/>
              </a:spcBef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Distinguishes boundary layer from free tropospheric &amp; stratospheric ozone</a:t>
            </a:r>
          </a:p>
          <a:p>
            <a:pPr marL="118919" indent="-118919" defTabSz="456633">
              <a:spcBef>
                <a:spcPts val="1300"/>
              </a:spcBef>
              <a:defRPr/>
            </a:pPr>
            <a:r>
              <a:rPr lang="en-US" sz="1600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Aligned with Earth Science 2007 Decadal Survey recommendations</a:t>
            </a:r>
          </a:p>
          <a:p>
            <a:pPr marL="228316" lvl="1" indent="-109403" defTabSz="456633">
              <a:spcBef>
                <a:spcPts val="200"/>
              </a:spcBef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Makes many of the GEO-CAPE atmospheric measurements </a:t>
            </a:r>
          </a:p>
          <a:p>
            <a:pPr marL="228316" lvl="1" indent="-109403" defTabSz="456633">
              <a:spcBef>
                <a:spcPts val="200"/>
              </a:spcBef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Responds to the phased implementation recommendation of GEO-CAPE mission design team along with </a:t>
            </a:r>
            <a:r>
              <a:rPr lang="en-US" sz="1400" dirty="0" err="1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GeoCarb</a:t>
            </a:r>
            <a:r>
              <a:rPr lang="en-US" sz="14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 and GLIMR</a:t>
            </a:r>
            <a:endParaRPr lang="en-US" b="1" dirty="0">
              <a:solidFill>
                <a:srgbClr val="1F497D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464442FC-C654-E44A-A663-725279F4C8FF}" type="slidenum">
              <a:rPr lang="en-US"/>
              <a:pPr defTabSz="457200"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020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14762" y="12473"/>
            <a:ext cx="7521934" cy="96012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ea typeface="ＭＳ Ｐゴシック" charset="-128"/>
              </a:rPr>
              <a:t>North American Component of An International Geostationary Air Quality Constellation</a:t>
            </a:r>
            <a:endParaRPr lang="en-US" sz="2400" dirty="0">
              <a:solidFill>
                <a:schemeClr val="bg1">
                  <a:lumMod val="85000"/>
                </a:schemeClr>
              </a:solidFill>
              <a:ea typeface="+mj-ea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464442FC-C654-E44A-A663-725279F4C8FF}" type="slidenum">
              <a:rPr lang="en-US"/>
              <a:pPr defTabSz="457200">
                <a:defRPr/>
              </a:pPr>
              <a:t>3</a:t>
            </a:fld>
            <a:endParaRPr lang="en-US" dirty="0"/>
          </a:p>
        </p:txBody>
      </p:sp>
      <p:pic>
        <p:nvPicPr>
          <p:cNvPr id="6" name="그림 3">
            <a:extLst>
              <a:ext uri="{FF2B5EF4-FFF2-40B4-BE49-F238E27FC236}">
                <a16:creationId xmlns:a16="http://schemas.microsoft.com/office/drawing/2014/main" id="{E33D85F5-E283-934A-88EF-64B59BC1AE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810" y="1076011"/>
            <a:ext cx="9533300" cy="5769516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1D042D-8BDF-9944-B80B-BA18D1433853}"/>
              </a:ext>
            </a:extLst>
          </p:cNvPr>
          <p:cNvSpPr txBox="1"/>
          <p:nvPr/>
        </p:nvSpPr>
        <p:spPr>
          <a:xfrm>
            <a:off x="8005312" y="1544660"/>
            <a:ext cx="1414040" cy="307777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defTabSz="81066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srgbClr val="000099"/>
                </a:solidFill>
                <a:ea typeface="Arial Unicode MS" panose="020B0604020202020204" pitchFamily="34" charset="-128"/>
                <a:cs typeface="Helvetica" panose="020B0604020202020204" pitchFamily="34" charset="0"/>
              </a:rPr>
              <a:t>Launch Feb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A54C7F-F517-B642-806E-52AB4A20AEFD}"/>
              </a:ext>
            </a:extLst>
          </p:cNvPr>
          <p:cNvSpPr txBox="1"/>
          <p:nvPr/>
        </p:nvSpPr>
        <p:spPr>
          <a:xfrm>
            <a:off x="5467439" y="1544660"/>
            <a:ext cx="1679031" cy="307777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defTabSz="81066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srgbClr val="FF0000"/>
                </a:solidFill>
                <a:ea typeface="Arial Unicode MS" panose="020B0604020202020204" pitchFamily="34" charset="-128"/>
                <a:cs typeface="Helvetica" panose="020B0604020202020204" pitchFamily="34" charset="0"/>
              </a:rPr>
              <a:t>Launch early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A3564F-A270-D54A-9DF6-C97A0C3EF326}"/>
              </a:ext>
            </a:extLst>
          </p:cNvPr>
          <p:cNvSpPr txBox="1"/>
          <p:nvPr/>
        </p:nvSpPr>
        <p:spPr>
          <a:xfrm>
            <a:off x="2199004" y="1549055"/>
            <a:ext cx="1679032" cy="307777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defTabSz="81066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srgbClr val="FF0000"/>
                </a:solidFill>
                <a:ea typeface="Arial Unicode MS" panose="020B0604020202020204" pitchFamily="34" charset="-128"/>
                <a:cs typeface="Helvetica" panose="020B0604020202020204" pitchFamily="34" charset="0"/>
              </a:rPr>
              <a:t>Launch March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7AF3C9-C052-814B-A9ED-4BCCDDABBF57}"/>
              </a:ext>
            </a:extLst>
          </p:cNvPr>
          <p:cNvSpPr txBox="1"/>
          <p:nvPr/>
        </p:nvSpPr>
        <p:spPr>
          <a:xfrm rot="10800000" flipV="1">
            <a:off x="9226337" y="6599306"/>
            <a:ext cx="18749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kumimoji="1" lang="en-US" altLang="ko-KR" sz="1000" dirty="0">
                <a:solidFill>
                  <a:prstClr val="white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Image Credit: NASA </a:t>
            </a:r>
            <a:r>
              <a:rPr kumimoji="1" lang="en-US" altLang="ko-KR" sz="1000" dirty="0" err="1">
                <a:solidFill>
                  <a:prstClr val="white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LaRC</a:t>
            </a:r>
            <a:endParaRPr kumimoji="1" lang="ko-KR" altLang="en-US" sz="1000" dirty="0">
              <a:solidFill>
                <a:prstClr val="white"/>
              </a:solidFill>
              <a:latin typeface="Helvetica" panose="020B0604020202020204" pitchFamily="34" charset="0"/>
              <a:ea typeface="Arial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801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77003"/>
            <a:ext cx="9144000" cy="80699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ea typeface="ＭＳ Ｐゴシック" charset="-128"/>
              </a:rPr>
              <a:t>TEMPO Status</a:t>
            </a:r>
            <a:endParaRPr lang="en-US" sz="24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464442FC-C654-E44A-A663-725279F4C8FF}" type="slidenum">
              <a:rPr lang="en-US"/>
              <a:pPr defTabSz="457200">
                <a:defRPr/>
              </a:pPr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1F14B9-5C63-724B-8330-B73A546700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1" t="21899" r="4591" b="30542"/>
          <a:stretch/>
        </p:blipFill>
        <p:spPr>
          <a:xfrm>
            <a:off x="8252" y="2298557"/>
            <a:ext cx="4116123" cy="2630496"/>
          </a:xfrm>
          <a:prstGeom prst="rect">
            <a:avLst/>
          </a:prstGeom>
        </p:spPr>
      </p:pic>
      <p:pic>
        <p:nvPicPr>
          <p:cNvPr id="3" name="Picture 2" descr="A picture containing text, indoor, cluttered, messy&#10;&#10;Description automatically generated">
            <a:extLst>
              <a:ext uri="{FF2B5EF4-FFF2-40B4-BE49-F238E27FC236}">
                <a16:creationId xmlns:a16="http://schemas.microsoft.com/office/drawing/2014/main" id="{D91470E1-B6FA-054B-84D5-386FC4F52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375" y="1734946"/>
            <a:ext cx="3905479" cy="42390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A12344-E08C-BD4A-AF2F-A11BE4B7A3A0}"/>
              </a:ext>
            </a:extLst>
          </p:cNvPr>
          <p:cNvSpPr txBox="1"/>
          <p:nvPr/>
        </p:nvSpPr>
        <p:spPr>
          <a:xfrm>
            <a:off x="355194" y="4929053"/>
            <a:ext cx="3324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Courtesy from Ball Aerospace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F2936E-7167-3B44-9CDC-CB8A1772F3BB}"/>
              </a:ext>
            </a:extLst>
          </p:cNvPr>
          <p:cNvSpPr txBox="1"/>
          <p:nvPr/>
        </p:nvSpPr>
        <p:spPr>
          <a:xfrm>
            <a:off x="5111362" y="5665955"/>
            <a:ext cx="2436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Courtesy from Maxar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4292C5-150B-DE40-BF59-E91813D5C45C}"/>
              </a:ext>
            </a:extLst>
          </p:cNvPr>
          <p:cNvSpPr txBox="1"/>
          <p:nvPr/>
        </p:nvSpPr>
        <p:spPr>
          <a:xfrm>
            <a:off x="8029854" y="1115265"/>
            <a:ext cx="4162146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316" lvl="1" indent="-109403" defTabSz="456633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Instrument delivery by Ball Aerospace in Nov. 2018</a:t>
            </a:r>
          </a:p>
          <a:p>
            <a:pPr marL="228316" lvl="1" indent="-109403" defTabSz="456633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Host satellite provider: Maxar selected in July 2019</a:t>
            </a:r>
          </a:p>
          <a:p>
            <a:pPr marL="228316" lvl="1" indent="-109403" defTabSz="456633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Host: Intelsat 40e (IS40e) selected on Feb 2020</a:t>
            </a:r>
          </a:p>
          <a:p>
            <a:pPr marL="228316" lvl="1" indent="-109403" defTabSz="456633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TEMPO sensor integrated onto IS-40e on 11/17/2021, and integration completed on 6/30/2022.</a:t>
            </a:r>
          </a:p>
          <a:p>
            <a:pPr marL="228316" lvl="1" indent="-109403" defTabSz="456633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TEMPO Ground Systems to be ready </a:t>
            </a:r>
            <a:r>
              <a:rPr lang="en-US" sz="2000" b="1" dirty="0">
                <a:latin typeface="Arial"/>
                <a:ea typeface="ＭＳ Ｐゴシック" charset="0"/>
                <a:cs typeface="Arial"/>
              </a:rPr>
              <a:t>in Aug/Sep 2022</a:t>
            </a:r>
          </a:p>
          <a:p>
            <a:pPr marL="228316" lvl="1" indent="-109403" defTabSz="456633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Operation/Mission Readiness Review (ORR/MRR) in </a:t>
            </a:r>
            <a:r>
              <a:rPr lang="en-US" sz="2000" b="1" dirty="0">
                <a:latin typeface="Arial"/>
                <a:ea typeface="ＭＳ Ｐゴシック" charset="0"/>
                <a:cs typeface="Arial"/>
              </a:rPr>
              <a:t>Dec. 2022</a:t>
            </a:r>
          </a:p>
          <a:p>
            <a:pPr marL="228316" lvl="1" indent="-109403" defTabSz="456633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Launch on SpaceX Falcon 9 around 3/1/2023 (TBD)</a:t>
            </a:r>
          </a:p>
        </p:txBody>
      </p:sp>
    </p:spTree>
    <p:extLst>
      <p:ext uri="{BB962C8B-B14F-4D97-AF65-F5344CB8AC3E}">
        <p14:creationId xmlns:p14="http://schemas.microsoft.com/office/powerpoint/2010/main" val="689790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77003"/>
            <a:ext cx="9144000" cy="80699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ea typeface="ＭＳ Ｐゴシック" charset="-128"/>
              </a:rPr>
              <a:t>TEMPO Status</a:t>
            </a:r>
            <a:endParaRPr lang="en-US" sz="24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464442FC-C654-E44A-A663-725279F4C8FF}" type="slidenum">
              <a:rPr lang="en-US"/>
              <a:pPr defTabSz="457200">
                <a:defRPr/>
              </a:pPr>
              <a:t>5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22D4453-E524-5542-8544-119C872C4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79" y="1063071"/>
            <a:ext cx="7332488" cy="488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E74D16-84BE-5648-B32C-9A2F850E7689}"/>
              </a:ext>
            </a:extLst>
          </p:cNvPr>
          <p:cNvSpPr txBox="1"/>
          <p:nvPr/>
        </p:nvSpPr>
        <p:spPr>
          <a:xfrm>
            <a:off x="54127" y="5965388"/>
            <a:ext cx="78489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Crews recently completed the first fully integrated powered testing of TEMPO, instrument on Intelsat IS40e at Maxar Technologies' satellite manufacturing facility in Palo Alto, California.</a:t>
            </a:r>
          </a:p>
          <a:p>
            <a:r>
              <a:rPr lang="en-US" sz="1600" dirty="0">
                <a:solidFill>
                  <a:srgbClr val="FF0000"/>
                </a:solidFill>
              </a:rPr>
              <a:t>Credits: Image courtesy of Maxar Technologies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08B94F-D7E8-1B4D-ACC2-DA2C3F48A138}"/>
              </a:ext>
            </a:extLst>
          </p:cNvPr>
          <p:cNvSpPr txBox="1"/>
          <p:nvPr/>
        </p:nvSpPr>
        <p:spPr>
          <a:xfrm>
            <a:off x="8029854" y="1115265"/>
            <a:ext cx="4162146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316" lvl="1" indent="-109403" defTabSz="456633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Instrument delivery by Ball Aerospace in Nov. 2018</a:t>
            </a:r>
          </a:p>
          <a:p>
            <a:pPr marL="228316" lvl="1" indent="-109403" defTabSz="456633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Host satellite provider: Maxar selected in July 2019</a:t>
            </a:r>
          </a:p>
          <a:p>
            <a:pPr marL="228316" lvl="1" indent="-109403" defTabSz="456633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Host: Intelsat 40e (IS40e) selected on Feb 2020</a:t>
            </a:r>
          </a:p>
          <a:p>
            <a:pPr marL="228316" lvl="1" indent="-109403" defTabSz="456633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TEMPO sensor integrated onto IS-40e on 11/17/2021, and integration completed on 6/30/2022.</a:t>
            </a:r>
          </a:p>
          <a:p>
            <a:pPr marL="228316" lvl="1" indent="-109403" defTabSz="456633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TEMPO Ground Systems to be ready </a:t>
            </a:r>
            <a:r>
              <a:rPr lang="en-US" sz="2000" b="1" dirty="0">
                <a:latin typeface="Arial"/>
                <a:ea typeface="ＭＳ Ｐゴシック" charset="0"/>
                <a:cs typeface="Arial"/>
              </a:rPr>
              <a:t>in Aug/Sep 2022</a:t>
            </a:r>
          </a:p>
          <a:p>
            <a:pPr marL="228316" lvl="1" indent="-109403" defTabSz="456633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Operation/Mission Readiness Review (ORR/MRR) in </a:t>
            </a:r>
            <a:r>
              <a:rPr lang="en-US" sz="2000" b="1" dirty="0">
                <a:latin typeface="Arial"/>
                <a:ea typeface="ＭＳ Ｐゴシック" charset="0"/>
                <a:cs typeface="Arial"/>
              </a:rPr>
              <a:t>Dec. 2022</a:t>
            </a:r>
          </a:p>
          <a:p>
            <a:pPr marL="228316" lvl="1" indent="-109403" defTabSz="456633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Launch on SpaceX Falcon 9 around 3/1/2023 (TBD)</a:t>
            </a:r>
          </a:p>
        </p:txBody>
      </p:sp>
    </p:spTree>
    <p:extLst>
      <p:ext uri="{BB962C8B-B14F-4D97-AF65-F5344CB8AC3E}">
        <p14:creationId xmlns:p14="http://schemas.microsoft.com/office/powerpoint/2010/main" val="78413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28949" y="11340"/>
            <a:ext cx="5972807" cy="96012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TEMPO Instrument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721582" y="960103"/>
            <a:ext cx="109451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spcBef>
                <a:spcPts val="600"/>
              </a:spcBef>
              <a:buFont typeface="Wingdings" charset="2"/>
              <a:buChar char="q"/>
              <a:defRPr/>
            </a:pPr>
            <a:r>
              <a:rPr lang="en-US" sz="2400" b="1" dirty="0">
                <a:solidFill>
                  <a:srgbClr val="000090"/>
                </a:solidFill>
                <a:latin typeface="Arial Narrow"/>
                <a:ea typeface="ＭＳ Ｐゴシック" charset="0"/>
                <a:cs typeface="Arial Narrow"/>
              </a:rPr>
              <a:t>Imaging grating spectrometer measuring solar backscattered Earth radiance</a:t>
            </a:r>
          </a:p>
          <a:p>
            <a:pPr marL="800100" lvl="2" indent="-342900">
              <a:buFont typeface="Wingdings" charset="2"/>
              <a:buChar char="Ø"/>
              <a:defRPr/>
            </a:pPr>
            <a:r>
              <a:rPr lang="en-US" sz="2000" b="1" kern="0" dirty="0">
                <a:solidFill>
                  <a:srgbClr val="0000FF"/>
                </a:solidFill>
                <a:latin typeface="Arial Narrow"/>
                <a:cs typeface="Arial Narrow"/>
              </a:rPr>
              <a:t>2 channels (1 focal plane but with 2 2-D 2 k x 1k detectors ): ~293-494 + 538-741 nm </a:t>
            </a:r>
          </a:p>
          <a:p>
            <a:pPr marL="800100" lvl="2" indent="-342900">
              <a:buFont typeface="Wingdings" charset="2"/>
              <a:buChar char="Ø"/>
              <a:defRPr/>
            </a:pPr>
            <a:r>
              <a:rPr lang="en-US" sz="2000" b="1" kern="0" dirty="0">
                <a:solidFill>
                  <a:srgbClr val="0000FF"/>
                </a:solidFill>
                <a:latin typeface="Arial Narrow"/>
                <a:cs typeface="Arial Narrow"/>
              </a:rPr>
              <a:t>~0.6 nm FWHM, ~0.2 nm sampling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B63893F-AD4E-3449-AAE3-F37123875FC7}"/>
              </a:ext>
            </a:extLst>
          </p:cNvPr>
          <p:cNvGrpSpPr/>
          <p:nvPr/>
        </p:nvGrpSpPr>
        <p:grpSpPr>
          <a:xfrm>
            <a:off x="1502230" y="1967593"/>
            <a:ext cx="8107134" cy="4890407"/>
            <a:chOff x="1461408" y="1905157"/>
            <a:chExt cx="8147956" cy="4952843"/>
          </a:xfrm>
        </p:grpSpPr>
        <p:grpSp>
          <p:nvGrpSpPr>
            <p:cNvPr id="25" name="Group 24"/>
            <p:cNvGrpSpPr/>
            <p:nvPr/>
          </p:nvGrpSpPr>
          <p:grpSpPr>
            <a:xfrm>
              <a:off x="1461408" y="1905157"/>
              <a:ext cx="8147956" cy="4952843"/>
              <a:chOff x="563228" y="1065476"/>
              <a:chExt cx="7449248" cy="5747631"/>
            </a:xfrm>
          </p:grpSpPr>
          <p:pic>
            <p:nvPicPr>
              <p:cNvPr id="29" name="Picture 28" descr="GOME-albedos-with desert.PN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503" t="9768" r="13031" b="5220"/>
              <a:stretch/>
            </p:blipFill>
            <p:spPr>
              <a:xfrm>
                <a:off x="563228" y="1065476"/>
                <a:ext cx="7449248" cy="5747631"/>
              </a:xfrm>
              <a:prstGeom prst="rect">
                <a:avLst/>
              </a:prstGeom>
            </p:spPr>
          </p:pic>
          <p:sp>
            <p:nvSpPr>
              <p:cNvPr id="30" name="Rectangle 29"/>
              <p:cNvSpPr/>
              <p:nvPr/>
            </p:nvSpPr>
            <p:spPr>
              <a:xfrm>
                <a:off x="2158806" y="1524001"/>
                <a:ext cx="2057400" cy="4365624"/>
              </a:xfrm>
              <a:prstGeom prst="rect">
                <a:avLst/>
              </a:prstGeom>
              <a:noFill/>
              <a:ln w="38100">
                <a:solidFill>
                  <a:srgbClr val="00009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dirty="0">
                    <a:solidFill>
                      <a:prstClr val="white"/>
                    </a:solidFill>
                    <a:latin typeface="Calibri"/>
                  </a:rPr>
                  <a:t>        </a:t>
                </a: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4735195" y="1533526"/>
                <a:ext cx="2057400" cy="4365624"/>
              </a:xfrm>
              <a:prstGeom prst="rect">
                <a:avLst/>
              </a:prstGeom>
              <a:noFill/>
              <a:ln w="38100">
                <a:solidFill>
                  <a:srgbClr val="00009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dirty="0">
                    <a:solidFill>
                      <a:prstClr val="white"/>
                    </a:solidFill>
                    <a:latin typeface="Calibri"/>
                  </a:rPr>
                  <a:t>          </a:t>
                </a:r>
              </a:p>
            </p:txBody>
          </p:sp>
        </p:grpSp>
        <p:sp>
          <p:nvSpPr>
            <p:cNvPr id="36" name="Text Box 8"/>
            <p:cNvSpPr txBox="1">
              <a:spLocks noChangeArrowheads="1"/>
            </p:cNvSpPr>
            <p:nvPr/>
          </p:nvSpPr>
          <p:spPr bwMode="auto">
            <a:xfrm>
              <a:off x="3417031" y="2312871"/>
              <a:ext cx="20285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457200" eaLnBrk="0" hangingPunct="0"/>
              <a:r>
                <a:rPr lang="en-US" sz="2400" b="1" dirty="0">
                  <a:solidFill>
                    <a:srgbClr val="FF0000"/>
                  </a:solidFill>
                  <a:latin typeface="Calibri"/>
                </a:rPr>
                <a:t>~293-494 nm</a:t>
              </a:r>
            </a:p>
          </p:txBody>
        </p:sp>
        <p:sp>
          <p:nvSpPr>
            <p:cNvPr id="37" name="Text Box 8"/>
            <p:cNvSpPr txBox="1">
              <a:spLocks noChangeArrowheads="1"/>
            </p:cNvSpPr>
            <p:nvPr/>
          </p:nvSpPr>
          <p:spPr bwMode="auto">
            <a:xfrm>
              <a:off x="6270693" y="2312871"/>
              <a:ext cx="19830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457200" eaLnBrk="0" hangingPunct="0"/>
              <a:r>
                <a:rPr lang="en-US" sz="2400" b="1" dirty="0">
                  <a:solidFill>
                    <a:srgbClr val="FF0000"/>
                  </a:solidFill>
                  <a:latin typeface="Calibri"/>
                </a:rPr>
                <a:t>~538-741 nm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6D5A969-2BDC-2B45-9DA0-E468F8A31A13}"/>
              </a:ext>
            </a:extLst>
          </p:cNvPr>
          <p:cNvSpPr txBox="1"/>
          <p:nvPr/>
        </p:nvSpPr>
        <p:spPr>
          <a:xfrm>
            <a:off x="1631300" y="6538883"/>
            <a:ext cx="2873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>
                <a:solidFill>
                  <a:prstClr val="black"/>
                </a:solidFill>
                <a:latin typeface="Calibri"/>
              </a:rPr>
              <a:t>Examples of spectra based on GOME</a:t>
            </a:r>
          </a:p>
        </p:txBody>
      </p:sp>
    </p:spTree>
    <p:extLst>
      <p:ext uri="{BB962C8B-B14F-4D97-AF65-F5344CB8AC3E}">
        <p14:creationId xmlns:p14="http://schemas.microsoft.com/office/powerpoint/2010/main" val="2298286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29692" y="17041"/>
            <a:ext cx="6181690" cy="960120"/>
          </a:xfrm>
        </p:spPr>
        <p:txBody>
          <a:bodyPr anchor="ctr"/>
          <a:lstStyle/>
          <a:p>
            <a:r>
              <a:rPr lang="en-US" b="1" dirty="0">
                <a:solidFill>
                  <a:schemeClr val="bg1"/>
                </a:solidFill>
                <a:ea typeface="ＭＳ Ｐゴシック" charset="-128"/>
              </a:rPr>
              <a:t>TEMPO Operation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51850" y="6492876"/>
            <a:ext cx="2133600" cy="365125"/>
          </a:xfrm>
        </p:spPr>
        <p:txBody>
          <a:bodyPr/>
          <a:lstStyle/>
          <a:p>
            <a:pPr defTabSz="457200"/>
            <a:fld id="{AEC11D65-9821-2B49-88CD-D477606C3EDA}" type="slidenum">
              <a:rPr lang="en-US"/>
              <a:pPr defTabSz="457200"/>
              <a:t>7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678203" y="1618522"/>
            <a:ext cx="551379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8600" defTabSz="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  <a:latin typeface="Arial Narrow"/>
                <a:cs typeface="Arial Narrow"/>
              </a:rPr>
              <a:t>Nominal:</a:t>
            </a:r>
            <a:r>
              <a:rPr lang="en-US" sz="2200" b="1" dirty="0">
                <a:solidFill>
                  <a:srgbClr val="0000FF"/>
                </a:solidFill>
                <a:latin typeface="Arial Narrow"/>
                <a:cs typeface="Arial Narrow"/>
              </a:rPr>
              <a:t> Scan FOR in 1 hour with 10 granules</a:t>
            </a:r>
          </a:p>
          <a:p>
            <a:pPr indent="-228600" defTabSz="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00FF"/>
                </a:solidFill>
                <a:latin typeface="Arial Narrow"/>
                <a:cs typeface="Arial Narrow"/>
              </a:rPr>
              <a:t>~ 2K N/S pixels x 1226 steps/</a:t>
            </a:r>
            <a:r>
              <a:rPr lang="en-US" sz="2200" b="1" dirty="0" err="1">
                <a:solidFill>
                  <a:srgbClr val="0000FF"/>
                </a:solidFill>
                <a:latin typeface="Arial Narrow"/>
                <a:cs typeface="Arial Narrow"/>
              </a:rPr>
              <a:t>hr</a:t>
            </a:r>
            <a:r>
              <a:rPr lang="en-US" sz="2200" b="1" dirty="0">
                <a:solidFill>
                  <a:srgbClr val="0000FF"/>
                </a:solidFill>
                <a:latin typeface="Arial Narrow"/>
                <a:cs typeface="Arial Narrow"/>
              </a:rPr>
              <a:t>, ~ 2.5 M pixels/</a:t>
            </a:r>
            <a:r>
              <a:rPr lang="en-US" sz="2200" b="1" dirty="0" err="1">
                <a:solidFill>
                  <a:srgbClr val="0000FF"/>
                </a:solidFill>
                <a:latin typeface="Arial Narrow"/>
                <a:cs typeface="Arial Narrow"/>
              </a:rPr>
              <a:t>hr</a:t>
            </a:r>
            <a:r>
              <a:rPr lang="en-US" sz="2200" b="1" dirty="0">
                <a:solidFill>
                  <a:srgbClr val="0000FF"/>
                </a:solidFill>
                <a:latin typeface="Arial Narrow"/>
                <a:cs typeface="Arial Narrow"/>
              </a:rPr>
              <a:t>, daily # spatial pixels ~TROPOMI</a:t>
            </a:r>
          </a:p>
          <a:p>
            <a:pPr indent="-228600" defTabSz="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00FF"/>
                </a:solidFill>
                <a:latin typeface="Arial Narrow"/>
                <a:cs typeface="Arial Narrow"/>
              </a:rPr>
              <a:t>2 x 4.75 km</a:t>
            </a:r>
            <a:r>
              <a:rPr lang="en-US" sz="2200" b="1" baseline="30000" dirty="0">
                <a:solidFill>
                  <a:srgbClr val="0000FF"/>
                </a:solidFill>
                <a:latin typeface="Arial Narrow"/>
                <a:cs typeface="Arial Narrow"/>
              </a:rPr>
              <a:t>2</a:t>
            </a:r>
            <a:r>
              <a:rPr lang="en-US" sz="2200" b="1" dirty="0">
                <a:solidFill>
                  <a:srgbClr val="0000FF"/>
                </a:solidFill>
                <a:latin typeface="Arial Narrow"/>
                <a:cs typeface="Arial Narrow"/>
              </a:rPr>
              <a:t> @center of FOR, from 8 km</a:t>
            </a:r>
            <a:r>
              <a:rPr lang="en-US" sz="2200" b="1" baseline="30000" dirty="0">
                <a:solidFill>
                  <a:srgbClr val="0000FF"/>
                </a:solidFill>
                <a:latin typeface="Arial Narrow"/>
                <a:cs typeface="Arial Narrow"/>
              </a:rPr>
              <a:t>2</a:t>
            </a:r>
            <a:r>
              <a:rPr lang="en-US" sz="2200" b="1" dirty="0">
                <a:solidFill>
                  <a:srgbClr val="0000FF"/>
                </a:solidFill>
                <a:latin typeface="Arial Narrow"/>
                <a:cs typeface="Arial Narrow"/>
              </a:rPr>
              <a:t> at Mexico City to 21 km</a:t>
            </a:r>
            <a:r>
              <a:rPr lang="en-US" sz="2200" b="1" baseline="30000" dirty="0">
                <a:solidFill>
                  <a:srgbClr val="0000FF"/>
                </a:solidFill>
                <a:latin typeface="Arial Narrow"/>
                <a:cs typeface="Arial Narrow"/>
              </a:rPr>
              <a:t>2</a:t>
            </a:r>
            <a:r>
              <a:rPr lang="en-US" sz="2200" b="1" dirty="0">
                <a:solidFill>
                  <a:srgbClr val="0000FF"/>
                </a:solidFill>
                <a:latin typeface="Arial Narrow"/>
                <a:cs typeface="Arial Narrow"/>
              </a:rPr>
              <a:t> at Canadian Tar Sands</a:t>
            </a:r>
          </a:p>
          <a:p>
            <a:pPr indent="-228600" defTabSz="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00FF"/>
                </a:solidFill>
                <a:latin typeface="Arial Narrow"/>
                <a:cs typeface="Arial Narrow"/>
              </a:rPr>
              <a:t>FOR: N/S +/-210 pixels,</a:t>
            </a:r>
          </a:p>
          <a:p>
            <a:pPr defTabSz="228600">
              <a:spcBef>
                <a:spcPts val="600"/>
              </a:spcBef>
            </a:pPr>
            <a:r>
              <a:rPr lang="en-US" sz="2200" b="1" dirty="0">
                <a:solidFill>
                  <a:srgbClr val="0000FF"/>
                </a:solidFill>
                <a:latin typeface="Arial Narrow"/>
                <a:cs typeface="Arial Narrow"/>
              </a:rPr>
              <a:t>              E/W +230/160 pixels </a:t>
            </a:r>
          </a:p>
          <a:p>
            <a:pPr indent="-228600" defTabSz="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  <a:latin typeface="Arial Narrow"/>
                <a:cs typeface="Arial Narrow"/>
              </a:rPr>
              <a:t>Optimized scan:</a:t>
            </a:r>
            <a:r>
              <a:rPr lang="en-US" sz="2200" b="1" dirty="0">
                <a:solidFill>
                  <a:srgbClr val="0000FF"/>
                </a:solidFill>
                <a:latin typeface="Arial Narrow"/>
                <a:cs typeface="Arial Narrow"/>
              </a:rPr>
              <a:t> in the early morning and late afternoon, daylight portion of FOR, higher temporal resolution</a:t>
            </a:r>
          </a:p>
          <a:p>
            <a:pPr indent="-228600" defTabSz="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  <a:latin typeface="Arial Narrow"/>
                <a:cs typeface="Arial Narrow"/>
              </a:rPr>
              <a:t>High-time scan (up to 25%): </a:t>
            </a:r>
            <a:r>
              <a:rPr lang="en-US" sz="2200" b="1" dirty="0">
                <a:solidFill>
                  <a:srgbClr val="0000FF"/>
                </a:solidFill>
                <a:latin typeface="Arial Narrow"/>
                <a:cs typeface="Arial Narrow"/>
              </a:rPr>
              <a:t>selected portion of FOR at higher temporal resolution (e.g., &lt;= 10 mins)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F4674B-4296-6D43-A25C-2A2974E9DB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52" t="12520" r="10281" b="8383"/>
          <a:stretch/>
        </p:blipFill>
        <p:spPr>
          <a:xfrm>
            <a:off x="100285" y="1421009"/>
            <a:ext cx="6675120" cy="5120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B8AE49-1932-654B-8FB5-A1ED2608A36F}"/>
              </a:ext>
            </a:extLst>
          </p:cNvPr>
          <p:cNvSpPr txBox="1"/>
          <p:nvPr/>
        </p:nvSpPr>
        <p:spPr>
          <a:xfrm>
            <a:off x="481596" y="6413828"/>
            <a:ext cx="6106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Field of regard is optimized to cover both Puerto Rico and Canadian tar sands.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S5p-TROPOMI NO2 product oversampled by Kang Sun.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3D1E4F-EDB5-134F-A137-CD48A8304FD8}"/>
              </a:ext>
            </a:extLst>
          </p:cNvPr>
          <p:cNvSpPr txBox="1"/>
          <p:nvPr/>
        </p:nvSpPr>
        <p:spPr>
          <a:xfrm>
            <a:off x="-46074" y="1024367"/>
            <a:ext cx="12238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>
              <a:buFont typeface="Wingdings" charset="2"/>
              <a:buChar char="q"/>
              <a:defRPr/>
            </a:pPr>
            <a:r>
              <a:rPr lang="en-US" sz="2400" b="1" dirty="0">
                <a:solidFill>
                  <a:srgbClr val="000090"/>
                </a:solidFill>
                <a:latin typeface="Arial Narrow"/>
                <a:ea typeface="ＭＳ Ｐゴシック" charset="0"/>
                <a:cs typeface="Arial Narrow"/>
              </a:rPr>
              <a:t>Operate on geostationary communications satellite Intelsat 40e (IS40e) at 91</a:t>
            </a:r>
            <a:r>
              <a:rPr lang="en-US" sz="2400" b="1" baseline="30000" dirty="0">
                <a:solidFill>
                  <a:srgbClr val="000090"/>
                </a:solidFill>
                <a:latin typeface="Arial Narrow"/>
                <a:ea typeface="ＭＳ Ｐゴシック" charset="0"/>
                <a:cs typeface="Arial Narrow"/>
              </a:rPr>
              <a:t> ∘ </a:t>
            </a:r>
            <a:r>
              <a:rPr lang="en-US" sz="2400" b="1" dirty="0">
                <a:solidFill>
                  <a:srgbClr val="000090"/>
                </a:solidFill>
                <a:latin typeface="Arial Narrow"/>
                <a:ea typeface="ＭＳ Ｐゴシック" charset="0"/>
                <a:cs typeface="Arial Narrow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1297610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68093" y="-28382"/>
            <a:ext cx="8472649" cy="98841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ea typeface="ＭＳ Ｐゴシック" charset="-128"/>
              </a:rPr>
              <a:t>Baseline and Threshold Products </a:t>
            </a:r>
            <a:r>
              <a:rPr lang="en-US" sz="3200" b="1" dirty="0">
                <a:solidFill>
                  <a:srgbClr val="FF0000"/>
                </a:solidFill>
                <a:ea typeface="ＭＳ Ｐゴシック" charset="-128"/>
              </a:rPr>
              <a:t>(Variables) </a:t>
            </a:r>
            <a:r>
              <a:rPr lang="en-US" sz="3200" b="1" dirty="0">
                <a:solidFill>
                  <a:schemeClr val="bg1"/>
                </a:solidFill>
                <a:ea typeface="ＭＳ Ｐゴシック" charset="-128"/>
              </a:rPr>
              <a:t>&amp; Requirements</a:t>
            </a:r>
            <a:endParaRPr lang="en-US" sz="32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442FC-C654-E44A-A663-725279F4C8F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945094" y="1077563"/>
          <a:ext cx="8200392" cy="33588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84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74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85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Species/Products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Required Precision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mbria"/>
                          <a:cs typeface="Times New Roman"/>
                        </a:rPr>
                        <a:t>Temporal Revisit*</a:t>
                      </a:r>
                    </a:p>
                  </a:txBody>
                  <a:tcPr marL="8890" marR="8890" marT="8890" marB="88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0-2 km O</a:t>
                      </a:r>
                      <a:r>
                        <a:rPr lang="en-US" sz="2000" baseline="-25000" dirty="0">
                          <a:effectLst/>
                        </a:rPr>
                        <a:t>3 </a:t>
                      </a:r>
                      <a:r>
                        <a:rPr lang="en-US" sz="2000" dirty="0">
                          <a:effectLst/>
                        </a:rPr>
                        <a:t>(Selected Scenes) 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Baseline only</a:t>
                      </a:r>
                      <a:endParaRPr lang="en-US" sz="2000" dirty="0">
                        <a:solidFill>
                          <a:srgbClr val="FFFF00"/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10 ppbv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 hour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5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Tropospheric O</a:t>
                      </a:r>
                      <a:r>
                        <a:rPr lang="en-US" sz="2000" baseline="-25000" dirty="0">
                          <a:effectLst/>
                        </a:rPr>
                        <a:t>3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10 ppbv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 hour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5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Total O</a:t>
                      </a:r>
                      <a:r>
                        <a:rPr lang="en-US" sz="2000" baseline="-25000" dirty="0">
                          <a:effectLst/>
                        </a:rPr>
                        <a:t>3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3%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 hour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5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Tropospheric NO</a:t>
                      </a:r>
                      <a:r>
                        <a:rPr lang="en-US" sz="2000" baseline="-25000" dirty="0">
                          <a:effectLst/>
                        </a:rPr>
                        <a:t>2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1.0 × 10</a:t>
                      </a:r>
                      <a:r>
                        <a:rPr lang="en-US" sz="2000" baseline="30000" dirty="0">
                          <a:effectLst/>
                        </a:rPr>
                        <a:t>15</a:t>
                      </a:r>
                      <a:r>
                        <a:rPr lang="en-US" sz="2000" dirty="0">
                          <a:effectLst/>
                        </a:rPr>
                        <a:t> molecules cm</a:t>
                      </a:r>
                      <a:r>
                        <a:rPr lang="en-US" sz="2000" baseline="30000" dirty="0">
                          <a:effectLst/>
                        </a:rPr>
                        <a:t>-2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 hour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35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Tropospheric H</a:t>
                      </a:r>
                      <a:r>
                        <a:rPr lang="en-US" sz="2000" baseline="-25000" dirty="0">
                          <a:effectLst/>
                        </a:rPr>
                        <a:t>2</a:t>
                      </a:r>
                      <a:r>
                        <a:rPr lang="en-US" sz="2000" dirty="0">
                          <a:effectLst/>
                        </a:rPr>
                        <a:t>CO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1.0 × 10</a:t>
                      </a:r>
                      <a:r>
                        <a:rPr lang="en-US" sz="2000" baseline="30000" dirty="0">
                          <a:effectLst/>
                        </a:rPr>
                        <a:t>16</a:t>
                      </a:r>
                      <a:r>
                        <a:rPr lang="en-US" sz="2000" dirty="0">
                          <a:effectLst/>
                        </a:rPr>
                        <a:t> molecules cm</a:t>
                      </a:r>
                      <a:r>
                        <a:rPr lang="en-US" sz="2000" baseline="30000" dirty="0">
                          <a:effectLst/>
                        </a:rPr>
                        <a:t>-2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 hour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35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Tropospheric SO</a:t>
                      </a:r>
                      <a:r>
                        <a:rPr lang="en-US" sz="2000" b="1" baseline="-250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2</a:t>
                      </a:r>
                      <a:endParaRPr lang="en-US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1.0 × 10</a:t>
                      </a:r>
                      <a:r>
                        <a:rPr lang="en-US" sz="2000" b="1" baseline="300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16</a:t>
                      </a: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 molecules cm</a:t>
                      </a:r>
                      <a:r>
                        <a:rPr lang="en-US" sz="2000" b="1" baseline="300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-2</a:t>
                      </a:r>
                      <a:endParaRPr lang="en-US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3 hour</a:t>
                      </a:r>
                      <a:endParaRPr lang="en-US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35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Tropospheric C</a:t>
                      </a:r>
                      <a:r>
                        <a:rPr lang="en-US" sz="2000" b="1" baseline="-250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2</a:t>
                      </a: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H</a:t>
                      </a:r>
                      <a:r>
                        <a:rPr lang="en-US" sz="2000" b="1" baseline="-250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2</a:t>
                      </a: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O</a:t>
                      </a:r>
                      <a:r>
                        <a:rPr lang="en-US" sz="2000" b="1" baseline="-250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2</a:t>
                      </a:r>
                      <a:endParaRPr lang="en-US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4.0 × 10</a:t>
                      </a:r>
                      <a:r>
                        <a:rPr lang="en-US" sz="2000" b="1" baseline="300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14</a:t>
                      </a: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 molecules cm</a:t>
                      </a:r>
                      <a:r>
                        <a:rPr lang="en-US" sz="2000" b="1" baseline="300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-2</a:t>
                      </a:r>
                      <a:endParaRPr lang="en-US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3 hour</a:t>
                      </a:r>
                      <a:endParaRPr lang="en-US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35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Aerosol Optical Depth</a:t>
                      </a:r>
                      <a:endParaRPr lang="en-US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0.10</a:t>
                      </a:r>
                      <a:endParaRPr lang="en-US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1 hour</a:t>
                      </a:r>
                      <a:endParaRPr lang="en-US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9083B882-A535-E544-B30D-E45164C388E3}"/>
              </a:ext>
            </a:extLst>
          </p:cNvPr>
          <p:cNvSpPr/>
          <p:nvPr/>
        </p:nvSpPr>
        <p:spPr>
          <a:xfrm>
            <a:off x="1524001" y="5354116"/>
            <a:ext cx="923443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buFont typeface="Wingdings" pitchFamily="2" charset="2"/>
              <a:buChar char="q"/>
              <a:defRPr/>
            </a:pPr>
            <a:r>
              <a:rPr lang="en-US" sz="2000" b="1" kern="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Aerosols, SO</a:t>
            </a:r>
            <a:r>
              <a:rPr lang="en-US" sz="2000" b="1" kern="0" baseline="-25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1" kern="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</a:t>
            </a:r>
            <a:r>
              <a:rPr lang="en-US" sz="2000" b="1" kern="0" baseline="-25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1" kern="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000" b="1" kern="0" baseline="-25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1" kern="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000" b="1" kern="0" baseline="-25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1" kern="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were removed from baseline products during KDPC</a:t>
            </a:r>
          </a:p>
          <a:p>
            <a:pPr marL="342900" lvl="1">
              <a:buFont typeface="Wingdings" pitchFamily="2" charset="2"/>
              <a:buChar char="Ø"/>
              <a:defRPr/>
            </a:pPr>
            <a:r>
              <a:rPr lang="en-US" sz="1600" b="1" dirty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Proposed to bring them back along with additional products and produce NRT/off-line products for some species, pending on funding from Satellite Needs Working Group (SNWG) in late 2022 or 2023.</a:t>
            </a:r>
          </a:p>
          <a:p>
            <a:pPr indent="-342900">
              <a:spcBef>
                <a:spcPts val="1200"/>
              </a:spcBef>
              <a:buFont typeface="Wingdings" pitchFamily="2" charset="2"/>
              <a:buChar char="q"/>
              <a:defRPr/>
            </a:pPr>
            <a:r>
              <a:rPr lang="en-US" sz="2000" b="1" kern="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Cloud product (cloud fraction, cloud pressure): used in trace gas/aerosol retrievals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B49FF3-DA35-4445-A9D1-5A51C8C4BB5D}"/>
              </a:ext>
            </a:extLst>
          </p:cNvPr>
          <p:cNvSpPr txBox="1"/>
          <p:nvPr/>
        </p:nvSpPr>
        <p:spPr>
          <a:xfrm>
            <a:off x="1764633" y="4426266"/>
            <a:ext cx="870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*     # of hourly measurements to be averaged to achieve required precision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Mission duration:  20 months for baseline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Spatial resolution: &lt; 60 km</a:t>
            </a:r>
            <a:r>
              <a:rPr lang="en-US" sz="1600" baseline="30000" dirty="0"/>
              <a:t>2</a:t>
            </a:r>
            <a:r>
              <a:rPr lang="en-US" sz="1600" dirty="0"/>
              <a:t> for baseline (</a:t>
            </a:r>
            <a:r>
              <a:rPr lang="en-US" sz="1600" dirty="0">
                <a:solidFill>
                  <a:srgbClr val="FF0000"/>
                </a:solidFill>
              </a:rPr>
              <a:t>4 native pixels coadded</a:t>
            </a:r>
            <a:r>
              <a:rPr lang="en-US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01454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77003"/>
            <a:ext cx="9144000" cy="80699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ea typeface="ＭＳ Ｐゴシック" charset="-128"/>
              </a:rPr>
              <a:t>TEMPO Data Products </a:t>
            </a:r>
            <a:br>
              <a:rPr lang="en-US" sz="3200" b="1" dirty="0">
                <a:solidFill>
                  <a:schemeClr val="bg1"/>
                </a:solidFill>
                <a:ea typeface="ＭＳ Ｐゴシック" charset="-128"/>
              </a:rPr>
            </a:br>
            <a:r>
              <a:rPr lang="en-US" sz="2400" b="1" dirty="0">
                <a:solidFill>
                  <a:srgbClr val="FF0000"/>
                </a:solidFill>
                <a:ea typeface="ＭＳ Ｐゴシック" charset="-128"/>
              </a:rPr>
              <a:t>(Inc. Proposed Additional &amp; NRT Products)</a:t>
            </a:r>
            <a:endParaRPr lang="en-US" sz="2400" dirty="0">
              <a:solidFill>
                <a:srgbClr val="FF0000"/>
              </a:solidFill>
              <a:ea typeface="+mj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442FC-C654-E44A-A663-725279F4C8F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BCB2C2A-03CC-624B-9D99-7B2B650CEF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054562"/>
              </p:ext>
            </p:extLst>
          </p:nvPr>
        </p:nvGraphicFramePr>
        <p:xfrm>
          <a:off x="1524002" y="1038637"/>
          <a:ext cx="9143999" cy="4876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7001">
                  <a:extLst>
                    <a:ext uri="{9D8B030D-6E8A-4147-A177-3AD203B41FA5}">
                      <a16:colId xmlns:a16="http://schemas.microsoft.com/office/drawing/2014/main" val="3685149852"/>
                    </a:ext>
                  </a:extLst>
                </a:gridCol>
                <a:gridCol w="1228241">
                  <a:extLst>
                    <a:ext uri="{9D8B030D-6E8A-4147-A177-3AD203B41FA5}">
                      <a16:colId xmlns:a16="http://schemas.microsoft.com/office/drawing/2014/main" val="3486842378"/>
                    </a:ext>
                  </a:extLst>
                </a:gridCol>
                <a:gridCol w="1499852">
                  <a:extLst>
                    <a:ext uri="{9D8B030D-6E8A-4147-A177-3AD203B41FA5}">
                      <a16:colId xmlns:a16="http://schemas.microsoft.com/office/drawing/2014/main" val="655482923"/>
                    </a:ext>
                  </a:extLst>
                </a:gridCol>
                <a:gridCol w="3199067">
                  <a:extLst>
                    <a:ext uri="{9D8B030D-6E8A-4147-A177-3AD203B41FA5}">
                      <a16:colId xmlns:a16="http://schemas.microsoft.com/office/drawing/2014/main" val="3467787416"/>
                    </a:ext>
                  </a:extLst>
                </a:gridCol>
                <a:gridCol w="1022918">
                  <a:extLst>
                    <a:ext uri="{9D8B030D-6E8A-4147-A177-3AD203B41FA5}">
                      <a16:colId xmlns:a16="http://schemas.microsoft.com/office/drawing/2014/main" val="3768863802"/>
                    </a:ext>
                  </a:extLst>
                </a:gridCol>
                <a:gridCol w="1456920">
                  <a:extLst>
                    <a:ext uri="{9D8B030D-6E8A-4147-A177-3AD203B41FA5}">
                      <a16:colId xmlns:a16="http://schemas.microsoft.com/office/drawing/2014/main" val="3976026841"/>
                    </a:ext>
                  </a:extLst>
                </a:gridCol>
              </a:tblGrid>
              <a:tr h="271477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600" dirty="0"/>
                        <a:t>Level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600" dirty="0"/>
                        <a:t>Product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600" dirty="0"/>
                        <a:t>Algorithm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600" dirty="0"/>
                        <a:t>Major Outputs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600" dirty="0"/>
                        <a:t>Res km</a:t>
                      </a:r>
                      <a:r>
                        <a:rPr lang="en-US" sz="1600" baseline="30000" dirty="0"/>
                        <a:t>2 </a:t>
                      </a:r>
                      <a:r>
                        <a:rPr lang="en-US" sz="1600" baseline="30000" dirty="0">
                          <a:solidFill>
                            <a:srgbClr val="FF0908"/>
                          </a:solidFill>
                        </a:rPr>
                        <a:t>**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600" dirty="0" err="1"/>
                        <a:t>Freq</a:t>
                      </a:r>
                      <a:r>
                        <a:rPr lang="en-US" sz="1600" dirty="0"/>
                        <a:t>/Size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1338630315"/>
                  </a:ext>
                </a:extLst>
              </a:tr>
              <a:tr h="24881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/>
                        <a:t>L0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/>
                        <a:t>Digital counts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Raw to L0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Reconstructed/reformatted digital counts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663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2.0 x 4.75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663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Daily/hourly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778013162"/>
                  </a:ext>
                </a:extLst>
              </a:tr>
              <a:tr h="24881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/>
                        <a:t>L1-b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 err="1"/>
                        <a:t>irradiance</a:t>
                      </a:r>
                      <a:r>
                        <a:rPr lang="en-US" sz="1400" b="1" baseline="30000" dirty="0" err="1">
                          <a:solidFill>
                            <a:srgbClr val="FF0000"/>
                          </a:solidFill>
                        </a:rPr>
                        <a:t>NRT</a:t>
                      </a:r>
                      <a:endParaRPr lang="en-US" sz="1400" b="1" dirty="0"/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SAO L0-1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Calibrated &amp; quality flags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4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daily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2054210409"/>
                  </a:ext>
                </a:extLst>
              </a:tr>
              <a:tr h="390077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400" b="1"/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 err="1"/>
                        <a:t>radiance</a:t>
                      </a:r>
                      <a:r>
                        <a:rPr lang="en-US" sz="1400" b="1" baseline="30000" dirty="0" err="1">
                          <a:solidFill>
                            <a:srgbClr val="FF0000"/>
                          </a:solidFill>
                        </a:rPr>
                        <a:t>NRT</a:t>
                      </a:r>
                      <a:endParaRPr lang="en-US" sz="1400" b="1" dirty="0"/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SAO L0-1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 err="1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Geolocated,calibrated</a:t>
                      </a: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, </a:t>
                      </a:r>
                      <a:r>
                        <a:rPr lang="en-US" sz="1400" b="0" i="0" dirty="0" err="1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viewing,geolocation&amp;quality</a:t>
                      </a: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flags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2.0 x 4.75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200580043"/>
                  </a:ext>
                </a:extLst>
              </a:tr>
              <a:tr h="24881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/>
                        <a:t>L2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/>
                        <a:t>Cloud </a:t>
                      </a:r>
                      <a:r>
                        <a:rPr lang="en-US" sz="1400" b="1" baseline="30000" dirty="0">
                          <a:solidFill>
                            <a:srgbClr val="FF0000"/>
                          </a:solidFill>
                        </a:rPr>
                        <a:t>NRT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i="0" dirty="0">
                          <a:solidFill>
                            <a:srgbClr val="FF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OMI O2-O2*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Cloud fraction, cloud pressure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2.0 x 4.75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2333833726"/>
                  </a:ext>
                </a:extLst>
              </a:tr>
              <a:tr h="390077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400" b="1"/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/>
                        <a:t>O</a:t>
                      </a:r>
                      <a:r>
                        <a:rPr lang="en-US" sz="1400" b="1" baseline="-25000" dirty="0"/>
                        <a:t>3</a:t>
                      </a:r>
                      <a:r>
                        <a:rPr lang="en-US" sz="1400" b="1" dirty="0"/>
                        <a:t> profile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SAO O3 profile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O3 profile, total/</a:t>
                      </a:r>
                      <a:r>
                        <a:rPr lang="en-US" sz="1400" b="0" i="0" dirty="0" err="1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strat</a:t>
                      </a: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/trop/0-2 km O3 column, errors, a priori, AKs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8.0 x 4.75 </a:t>
                      </a:r>
                      <a:r>
                        <a:rPr lang="en-US" sz="1400" b="0" i="0" dirty="0">
                          <a:solidFill>
                            <a:srgbClr val="FF0908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***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1966169022"/>
                  </a:ext>
                </a:extLst>
              </a:tr>
              <a:tr h="24881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400" b="1" dirty="0"/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/>
                        <a:t>Total O</a:t>
                      </a:r>
                      <a:r>
                        <a:rPr lang="en-US" sz="1400" b="1" baseline="-25000" dirty="0"/>
                        <a:t>3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TOMS V8.5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Total O3, AI, cloud fraction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2.0 x 4.75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3518696315"/>
                  </a:ext>
                </a:extLst>
              </a:tr>
              <a:tr h="390077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400" b="1"/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/>
                        <a:t>NO</a:t>
                      </a:r>
                      <a:r>
                        <a:rPr lang="en-US" sz="1400" b="1" baseline="-25000" dirty="0"/>
                        <a:t>2 </a:t>
                      </a:r>
                      <a:r>
                        <a:rPr lang="en-US" sz="1400" b="1" baseline="30000" dirty="0">
                          <a:solidFill>
                            <a:srgbClr val="FF0000"/>
                          </a:solidFill>
                        </a:rPr>
                        <a:t>NRT</a:t>
                      </a:r>
                      <a:endParaRPr lang="en-US" sz="1400" b="1" baseline="-25000" dirty="0"/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SAO trace gas, BU </a:t>
                      </a:r>
                      <a:r>
                        <a:rPr lang="en-US" sz="1400" b="0" i="0" dirty="0" err="1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strat</a:t>
                      </a: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/trop </a:t>
                      </a:r>
                      <a:r>
                        <a:rPr lang="en-US" sz="1400" b="0" i="0" dirty="0" err="1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sep.</a:t>
                      </a:r>
                      <a:endParaRPr lang="en-US" sz="14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SCD, </a:t>
                      </a:r>
                      <a:r>
                        <a:rPr lang="en-US" sz="1400" b="0" i="0" dirty="0" err="1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strat</a:t>
                      </a: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./trop. VCD, error, shape factor, scattering weights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2.0 x 4.75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295002232"/>
                  </a:ext>
                </a:extLst>
              </a:tr>
              <a:tr h="24881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400" b="1" dirty="0"/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/>
                        <a:t>H</a:t>
                      </a:r>
                      <a:r>
                        <a:rPr lang="en-US" sz="1400" b="1" baseline="-25000" dirty="0"/>
                        <a:t>2</a:t>
                      </a:r>
                      <a:r>
                        <a:rPr lang="en-US" sz="1400" b="1" dirty="0"/>
                        <a:t>CO </a:t>
                      </a:r>
                      <a:r>
                        <a:rPr lang="en-US" sz="1400" b="1" baseline="30000" dirty="0">
                          <a:solidFill>
                            <a:srgbClr val="FF0000"/>
                          </a:solidFill>
                        </a:rPr>
                        <a:t>NRT</a:t>
                      </a:r>
                      <a:endParaRPr lang="en-US" sz="1400" b="1" dirty="0"/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SAO trace gas</a:t>
                      </a:r>
                    </a:p>
                  </a:txBody>
                  <a:tcPr marL="18288" marR="18288"/>
                </a:tc>
                <a:tc rowSpan="4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SCD, VCD, error, shape factor, scattering weights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2.0 x 4.75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3722199563"/>
                  </a:ext>
                </a:extLst>
              </a:tr>
              <a:tr h="24881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400" b="1" dirty="0"/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>
                          <a:solidFill>
                            <a:srgbClr val="92D050"/>
                          </a:solidFill>
                        </a:rPr>
                        <a:t>C</a:t>
                      </a:r>
                      <a:r>
                        <a:rPr lang="en-US" sz="1400" b="1" baseline="-25000" dirty="0">
                          <a:solidFill>
                            <a:srgbClr val="92D050"/>
                          </a:solidFill>
                        </a:rPr>
                        <a:t>2</a:t>
                      </a:r>
                      <a:r>
                        <a:rPr lang="en-US" sz="1400" b="1" dirty="0">
                          <a:solidFill>
                            <a:srgbClr val="92D050"/>
                          </a:solidFill>
                        </a:rPr>
                        <a:t>H</a:t>
                      </a:r>
                      <a:r>
                        <a:rPr lang="en-US" sz="1400" b="1" baseline="-25000" dirty="0">
                          <a:solidFill>
                            <a:srgbClr val="92D050"/>
                          </a:solidFill>
                        </a:rPr>
                        <a:t>2</a:t>
                      </a:r>
                      <a:r>
                        <a:rPr lang="en-US" sz="1400" b="1" dirty="0">
                          <a:solidFill>
                            <a:srgbClr val="92D050"/>
                          </a:solidFill>
                        </a:rPr>
                        <a:t>O</a:t>
                      </a:r>
                      <a:r>
                        <a:rPr lang="en-US" sz="1400" b="1" baseline="-25000" dirty="0">
                          <a:solidFill>
                            <a:srgbClr val="92D050"/>
                          </a:solidFill>
                        </a:rPr>
                        <a:t>2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solidFill>
                            <a:srgbClr val="92D05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SAO trace gas</a:t>
                      </a:r>
                    </a:p>
                  </a:txBody>
                  <a:tcPr marL="18288" marR="18288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8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92D05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2.0 x 4.75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92D05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3745401301"/>
                  </a:ext>
                </a:extLst>
              </a:tr>
              <a:tr h="24881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400" b="1" dirty="0"/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>
                          <a:solidFill>
                            <a:srgbClr val="92D050"/>
                          </a:solidFill>
                        </a:rPr>
                        <a:t>H</a:t>
                      </a:r>
                      <a:r>
                        <a:rPr lang="en-US" sz="1400" b="1" baseline="-25000" dirty="0">
                          <a:solidFill>
                            <a:srgbClr val="92D050"/>
                          </a:solidFill>
                        </a:rPr>
                        <a:t>2</a:t>
                      </a:r>
                      <a:r>
                        <a:rPr lang="en-US" sz="1400" b="1" dirty="0">
                          <a:solidFill>
                            <a:srgbClr val="92D050"/>
                          </a:solidFill>
                        </a:rPr>
                        <a:t>O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solidFill>
                            <a:srgbClr val="92D05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SAO trace gas</a:t>
                      </a:r>
                    </a:p>
                  </a:txBody>
                  <a:tcPr marL="18288" marR="18288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8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92D05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2.0 x 4.75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92D05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3852609502"/>
                  </a:ext>
                </a:extLst>
              </a:tr>
              <a:tr h="24881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400" b="1" dirty="0"/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 err="1">
                          <a:solidFill>
                            <a:srgbClr val="92D050"/>
                          </a:solidFill>
                        </a:rPr>
                        <a:t>BrO</a:t>
                      </a:r>
                      <a:endParaRPr lang="en-US" sz="1400" b="1" dirty="0">
                        <a:solidFill>
                          <a:srgbClr val="92D050"/>
                        </a:solidFill>
                      </a:endParaRP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solidFill>
                            <a:srgbClr val="92D05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SAO trace gas</a:t>
                      </a:r>
                    </a:p>
                  </a:txBody>
                  <a:tcPr marL="18288" marR="18288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8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92D05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2.0 x 4.75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92D05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3475021052"/>
                  </a:ext>
                </a:extLst>
              </a:tr>
              <a:tr h="221100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Aerosol </a:t>
                      </a:r>
                      <a:r>
                        <a:rPr lang="en-US" sz="1400" b="1" baseline="30000" dirty="0">
                          <a:solidFill>
                            <a:srgbClr val="FF0000"/>
                          </a:solidFill>
                        </a:rPr>
                        <a:t>NRT</a:t>
                      </a: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OMAERUV+UI AOCH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AAI, UVAOD, UVSSA, AOCH, VISAOD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8.0 x 4.75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321585345"/>
                  </a:ext>
                </a:extLst>
              </a:tr>
              <a:tr h="23939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6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SO</a:t>
                      </a:r>
                      <a:r>
                        <a:rPr lang="en-US" sz="1400" b="1" baseline="-250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  <a:r>
                        <a:rPr lang="en-US" sz="14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1400" b="1" baseline="30000" dirty="0">
                          <a:solidFill>
                            <a:srgbClr val="FF0000"/>
                          </a:solidFill>
                        </a:rPr>
                        <a:t>NRT</a:t>
                      </a:r>
                      <a:endParaRPr lang="en-US" sz="1400" b="1" baseline="-250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OMSO2 PCA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SCD, VCD (PBL,TRL,TRM,TRU,STL)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2.0 x 4.75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4088188053"/>
                  </a:ext>
                </a:extLst>
              </a:tr>
              <a:tr h="31721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600" b="1" dirty="0">
                        <a:solidFill>
                          <a:schemeClr val="accent4"/>
                        </a:solidFill>
                      </a:endParaRP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>
                          <a:solidFill>
                            <a:schemeClr val="accent4"/>
                          </a:solidFill>
                        </a:rPr>
                        <a:t>TEMPO/GOES-R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 err="1">
                          <a:solidFill>
                            <a:schemeClr val="accent4"/>
                          </a:solidFill>
                        </a:rPr>
                        <a:t>Synerg</a:t>
                      </a:r>
                      <a:r>
                        <a:rPr lang="en-US" sz="1400" b="1" dirty="0">
                          <a:solidFill>
                            <a:schemeClr val="accent4"/>
                          </a:solidFill>
                        </a:rPr>
                        <a:t>. product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200" b="0" i="0" dirty="0">
                          <a:solidFill>
                            <a:schemeClr val="accent4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GOES-R products on TEMPO pixels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200" b="0" i="0" dirty="0">
                          <a:solidFill>
                            <a:schemeClr val="accent4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Radiance, aerosol, cloud &amp; mask, fire/hotspot, snow/ice, rainfall, precipitable water, land/sea surface T, lightning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accent4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2.0 x 4.75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accent4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873250795"/>
                  </a:ext>
                </a:extLst>
              </a:tr>
              <a:tr h="159602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/>
                        <a:t>L3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/>
                        <a:t>Gridded L2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SAO L2-3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Same as L2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 x 2 (?)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scan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1460720457"/>
                  </a:ext>
                </a:extLst>
              </a:tr>
              <a:tr h="24881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>
                          <a:solidFill>
                            <a:schemeClr val="accent4"/>
                          </a:solidFill>
                        </a:rPr>
                        <a:t>L4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>
                          <a:solidFill>
                            <a:schemeClr val="accent4"/>
                          </a:solidFill>
                        </a:rPr>
                        <a:t>UVB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solidFill>
                            <a:schemeClr val="accent4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GEMS/GSFC UVB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solidFill>
                            <a:schemeClr val="accent4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UV irradiance, erythemal irradiance, UVI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solidFill>
                            <a:schemeClr val="accent4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TBD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solidFill>
                            <a:schemeClr val="accent4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scan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150248104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D63CB71-B8E9-394C-8BBD-677DC737CABE}"/>
              </a:ext>
            </a:extLst>
          </p:cNvPr>
          <p:cNvSpPr txBox="1"/>
          <p:nvPr/>
        </p:nvSpPr>
        <p:spPr>
          <a:xfrm>
            <a:off x="1524001" y="5915311"/>
            <a:ext cx="91439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80"/>
              </a:lnSpc>
            </a:pPr>
            <a:r>
              <a:rPr lang="en-US" sz="1400" dirty="0">
                <a:solidFill>
                  <a:srgbClr val="FF0908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*</a:t>
            </a:r>
            <a:r>
              <a:rPr lang="en-US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Algorithm changed from NASA GSFC’s OMCLDRR to GSFC’s new O</a:t>
            </a:r>
            <a:r>
              <a:rPr lang="en-US" sz="1400" baseline="-25000" dirty="0">
                <a:latin typeface="Arial Narrow" panose="020B0604020202020204" pitchFamily="34" charset="0"/>
                <a:cs typeface="Arial Narrow" panose="020B0604020202020204" pitchFamily="34" charset="0"/>
              </a:rPr>
              <a:t>2</a:t>
            </a:r>
            <a:r>
              <a:rPr lang="en-US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-O</a:t>
            </a:r>
            <a:r>
              <a:rPr lang="en-US" sz="1400" baseline="-25000" dirty="0">
                <a:latin typeface="Arial Narrow" panose="020B0604020202020204" pitchFamily="34" charset="0"/>
                <a:cs typeface="Arial Narrow" panose="020B0604020202020204" pitchFamily="34" charset="0"/>
              </a:rPr>
              <a:t>2</a:t>
            </a:r>
            <a:r>
              <a:rPr lang="en-US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cloud algorithm combined with SAO’s trace gas retrieval algorithm to retrieve O2-O</a:t>
            </a:r>
            <a:r>
              <a:rPr lang="en-US" sz="1400" baseline="-25000" dirty="0">
                <a:latin typeface="Arial Narrow" panose="020B0604020202020204" pitchFamily="34" charset="0"/>
                <a:cs typeface="Arial Narrow" panose="020B0604020202020204" pitchFamily="34" charset="0"/>
              </a:rPr>
              <a:t>2</a:t>
            </a:r>
            <a:r>
              <a:rPr lang="en-US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SCDs. </a:t>
            </a:r>
            <a:r>
              <a:rPr lang="en-US" sz="1400" dirty="0">
                <a:solidFill>
                  <a:srgbClr val="FF0908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**</a:t>
            </a:r>
            <a:r>
              <a:rPr lang="en-US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Spatial resolution at center of FOR. </a:t>
            </a:r>
            <a:r>
              <a:rPr lang="en-US" sz="14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*** </a:t>
            </a:r>
            <a:r>
              <a:rPr lang="en-US" sz="1400" dirty="0">
                <a:solidFill>
                  <a:prstClr val="black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Might be at 8 x 9.5km</a:t>
            </a:r>
            <a:r>
              <a:rPr lang="en-US" sz="1400" baseline="30000" dirty="0">
                <a:solidFill>
                  <a:prstClr val="black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</a:t>
            </a:r>
            <a:endParaRPr lang="en-US" sz="14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>
              <a:lnSpc>
                <a:spcPts val="1480"/>
              </a:lnSpc>
            </a:pPr>
            <a:r>
              <a:rPr lang="en-US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Black: baseline, </a:t>
            </a:r>
            <a:r>
              <a:rPr lang="en-US" sz="1400" dirty="0">
                <a:solidFill>
                  <a:srgbClr val="92D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green</a:t>
            </a:r>
            <a:r>
              <a:rPr lang="en-US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/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orange</a:t>
            </a:r>
            <a:r>
              <a:rPr lang="en-US" sz="1400" dirty="0">
                <a:solidFill>
                  <a:schemeClr val="accent4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/purple</a:t>
            </a:r>
            <a:r>
              <a:rPr lang="en-US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: additional products (being proposed)</a:t>
            </a:r>
          </a:p>
          <a:p>
            <a:pPr>
              <a:lnSpc>
                <a:spcPts val="1480"/>
              </a:lnSpc>
            </a:pPr>
            <a:r>
              <a:rPr lang="en-US" sz="1400" baseline="300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NRT</a:t>
            </a:r>
            <a:r>
              <a:rPr lang="en-US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: NRT products </a:t>
            </a:r>
            <a:r>
              <a:rPr lang="en-US" sz="1400" dirty="0">
                <a:solidFill>
                  <a:prstClr val="black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&amp; off-line products (with additional NRT funding, otherwise produce 1 product within 3-6 hours except for O</a:t>
            </a:r>
            <a:r>
              <a:rPr lang="en-US" sz="1400" baseline="-25000" dirty="0">
                <a:solidFill>
                  <a:prstClr val="black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3</a:t>
            </a:r>
            <a:r>
              <a:rPr lang="en-US" sz="1400" dirty="0">
                <a:solidFill>
                  <a:prstClr val="black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profile)</a:t>
            </a:r>
          </a:p>
        </p:txBody>
      </p:sp>
    </p:spTree>
    <p:extLst>
      <p:ext uri="{BB962C8B-B14F-4D97-AF65-F5344CB8AC3E}">
        <p14:creationId xmlns:p14="http://schemas.microsoft.com/office/powerpoint/2010/main" val="2304824811"/>
      </p:ext>
    </p:extLst>
  </p:cSld>
  <p:clrMapOvr>
    <a:masterClrMapping/>
  </p:clrMapOvr>
</p:sld>
</file>

<file path=ppt/theme/theme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15506</TotalTime>
  <Words>2472</Words>
  <Application>Microsoft Macintosh PowerPoint</Application>
  <PresentationFormat>Widescreen</PresentationFormat>
  <Paragraphs>353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Arial</vt:lpstr>
      <vt:lpstr>Arial Narrow</vt:lpstr>
      <vt:lpstr>Arial Rounded MT Bold</vt:lpstr>
      <vt:lpstr>Calibri</vt:lpstr>
      <vt:lpstr>Calibri Light</vt:lpstr>
      <vt:lpstr>Cambria</vt:lpstr>
      <vt:lpstr>Century Gothic</vt:lpstr>
      <vt:lpstr>Courier New</vt:lpstr>
      <vt:lpstr>Helvetica</vt:lpstr>
      <vt:lpstr>Helvetica Neue</vt:lpstr>
      <vt:lpstr>Wingdings</vt:lpstr>
      <vt:lpstr>10_Office Theme</vt:lpstr>
      <vt:lpstr>11_Office Theme</vt:lpstr>
      <vt:lpstr>1_Office Theme</vt:lpstr>
      <vt:lpstr>Office Theme</vt:lpstr>
      <vt:lpstr>2_Office Theme</vt:lpstr>
      <vt:lpstr>PowerPoint Presentation</vt:lpstr>
      <vt:lpstr>Hourly daytime atmospheric pollution over North America from the GEO</vt:lpstr>
      <vt:lpstr>North American Component of An International Geostationary Air Quality Constellation</vt:lpstr>
      <vt:lpstr>TEMPO Status</vt:lpstr>
      <vt:lpstr>TEMPO Status</vt:lpstr>
      <vt:lpstr>TEMPO Instrument</vt:lpstr>
      <vt:lpstr>TEMPO Operation</vt:lpstr>
      <vt:lpstr>Baseline and Threshold Products (Variables) &amp; Requirements</vt:lpstr>
      <vt:lpstr>TEMPO Data Products  (Inc. Proposed Additional &amp; NRT Products)</vt:lpstr>
      <vt:lpstr>Algorithm Development</vt:lpstr>
      <vt:lpstr>TEMPO Data Products Distribution</vt:lpstr>
      <vt:lpstr>Commissioning Timeline &amp; Data Release</vt:lpstr>
      <vt:lpstr>TEMPO Validation Plan</vt:lpstr>
      <vt:lpstr>PowerPoint Presentation</vt:lpstr>
      <vt:lpstr>PowerPoint Presentation</vt:lpstr>
      <vt:lpstr>PowerPoint Presentation</vt:lpstr>
      <vt:lpstr>Research Products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Baseline and Threshold   Products (Variables) &amp; Requirements</dc:title>
  <dc:creator>Liu, Xiong</dc:creator>
  <cp:lastModifiedBy>Liu, Xiong</cp:lastModifiedBy>
  <cp:revision>195</cp:revision>
  <dcterms:created xsi:type="dcterms:W3CDTF">2021-11-05T03:06:55Z</dcterms:created>
  <dcterms:modified xsi:type="dcterms:W3CDTF">2022-08-05T02:51:50Z</dcterms:modified>
</cp:coreProperties>
</file>