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267" r:id="rId3"/>
    <p:sldId id="268" r:id="rId4"/>
    <p:sldId id="256" r:id="rId5"/>
    <p:sldId id="257" r:id="rId6"/>
    <p:sldId id="278" r:id="rId7"/>
    <p:sldId id="273" r:id="rId8"/>
    <p:sldId id="277" r:id="rId9"/>
    <p:sldId id="269" r:id="rId10"/>
    <p:sldId id="279" r:id="rId11"/>
    <p:sldId id="275" r:id="rId12"/>
    <p:sldId id="276" r:id="rId13"/>
    <p:sldId id="274" r:id="rId14"/>
    <p:sldId id="272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6"/>
    <p:restoredTop sz="94708"/>
  </p:normalViewPr>
  <p:slideViewPr>
    <p:cSldViewPr snapToGrid="0">
      <p:cViewPr>
        <p:scale>
          <a:sx n="79" d="100"/>
          <a:sy n="79" d="100"/>
        </p:scale>
        <p:origin x="18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A791A-76F0-4842-A502-9D8E9CB62C0C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AE2E7-2545-1A45-A27D-FD12AF66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7685C-D889-0149-BFEB-A36B36C36A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AE2E7-2545-1A45-A27D-FD12AF6686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4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7F9D7-69BC-C725-153B-FBB64CF14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63DC6-82C3-A005-58BE-05ABB733D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C45F-B474-DEA5-6D35-67B314CAD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6633-4896-C743-8CF5-153DF4F3F392}" type="datetime1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9420C-032D-62C3-0E8D-EB2ACD00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9D6A1-9021-0BC5-43D2-B8429A7E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89516-300C-D0DB-DFC9-04892BE2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2947C-E7EC-735A-477A-00D9A8B3A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7D8BA-E225-CFB8-CAB1-F3A47316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1064-CBD5-BF46-93AE-CB83B0262737}" type="datetime1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05232-4F7B-01E3-AFA9-43A93B9F7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11F88-3187-A3D0-CA6E-58EDF814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3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E41CAB-2E24-ACE6-AB2F-15423BA60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09465-F01B-AE88-03F4-ACBC23440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D453-13C4-9B0A-92D3-85A43B65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9063-4493-4F44-9E8F-A9D46B44993A}" type="datetime1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C1F99-AC4B-C793-92A1-6E72B219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69595-EF84-35EF-67AB-FB3870F7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4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339C-AA2F-A552-6C5B-65A93120D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ECFF-34B8-DDAE-40C9-C81FC1932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ED185-D7E4-8751-590E-72F3A1AC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B6D2-FA47-8B4D-8D08-0A43066A6B42}" type="datetime1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877D3-9C06-8642-0A26-52A30A7B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DB42E-CDA3-05C7-01A7-818FA363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5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0715-54FD-8783-EC7C-1A0D2624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C3803-D019-3E27-548D-BF0B3A5A6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94262-A817-6360-E6A8-9F802FC0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F6A62-BB1C-CF44-B2F1-D678851AE1D1}" type="datetime1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357AA-85F0-A82F-8A67-0B8E27C7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C1925-8559-FEE5-4477-EB5D02DD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3F236-015B-A1BB-8785-22024561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975C9-E2BD-0FE6-372A-D8662D7ED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0083B-783F-1157-4D51-A0C217693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AAFC4-5C62-26A3-5FFD-B6AE24B7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F84-48E4-2146-B746-0547F7596F5A}" type="datetime1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59EA-7842-6D47-B9ED-37E511C4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EE614-EACA-5E0F-0BB1-241A841A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8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DE217-25C3-08EF-9B1C-26D31D8A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A807B-0A44-FA35-2592-80173FF2D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D704E-9F27-6FE5-84B4-B7B112B82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CBA5C-0A73-6FE4-A2A3-B3062835B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D2A60-8195-F452-2695-2D09C72DD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C0DB35-81BC-8FD0-9B17-A96380DA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939AB-67A6-D742-A84A-CC1EC1111AE4}" type="datetime1">
              <a:rPr lang="en-US" smtClean="0"/>
              <a:t>8/29/24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F63D6-9DFD-ADF3-A6E8-A9BE4E4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6D07C0-D5E9-2742-0341-56362854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F1F09-2075-7468-9246-062839B8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11CA7-FE74-F053-CA1F-763188E2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9CB2-C2CA-5847-B97A-1B4CAC670750}" type="datetime1">
              <a:rPr lang="en-US" smtClean="0"/>
              <a:t>8/29/24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44023-FBB9-5813-5841-A248DAE3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2587E-FD38-1AE7-7A75-08DDAFA3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9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59900-0CE0-C510-A489-269BD95E0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9DCC-E551-F34C-883D-B42A28C66BE9}" type="datetime1">
              <a:rPr lang="en-US" smtClean="0"/>
              <a:t>8/29/24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8CC6AE-BFC7-CD1A-0B37-6B8C461B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A0D98-7877-CA3F-28BB-B836D829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2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2346-E2E9-47E8-C670-E11419D0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18C05-0785-B58F-ED7F-D4686A900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995F8-A1BE-AFC9-ACE1-18C842B3A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523A5-C4EE-04D6-5FB1-7246AA96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281B-3377-D540-A2F0-59A23A3BE07F}" type="datetime1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BD991-4B7F-27DE-9E79-9D124E7D8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FBAE-20D8-8D32-061F-4F919AA0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5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1C31-97A8-E410-65B3-9E54CB3B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89859-1A27-CA6A-75FB-C20CBF5C1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69F1D-3C8D-2F9D-7846-7E61506C3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96B46-9EB8-B82D-1A2B-6A6BD0DA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6E74-3F3B-DC4D-B471-C940084073AD}" type="datetime1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EA98-934B-2D2A-3E0C-CF002380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07A4C-8E79-EAF9-F91C-9F97AC10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9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1016A-6CE8-1BB7-72FE-713E480B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1ABE0-D1A9-4C48-12A0-FA6169341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F4E24-FC44-090C-F77A-D9B64C076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B63C6A-E460-1842-A6B8-88ED58A1DF55}" type="datetime1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943C6-0026-0831-C288-1E9B46487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6F3EE-2A97-6A10-4B33-33EFFAF81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D705F3-EF6A-BB4F-9A8E-20ACB04E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9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47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seb.omao.noaa.gov/pub/acdata/" TargetMode="External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11F7D0-309B-39F0-B8B4-0A2CE9F6EBCD}"/>
              </a:ext>
            </a:extLst>
          </p:cNvPr>
          <p:cNvSpPr txBox="1"/>
          <p:nvPr/>
        </p:nvSpPr>
        <p:spPr>
          <a:xfrm>
            <a:off x="2323301" y="1920895"/>
            <a:ext cx="75453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NOAA’s APHEX Hurricane Field Program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TROPICS Satellite Validation Module</a:t>
            </a:r>
          </a:p>
          <a:p>
            <a:pPr algn="ctr"/>
            <a:endParaRPr lang="en-US" sz="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Hurricane Ernesto G-IV Missions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E1D0E-DAAF-DCE6-20DB-B8F8D8C00A3F}"/>
              </a:ext>
            </a:extLst>
          </p:cNvPr>
          <p:cNvSpPr txBox="1"/>
          <p:nvPr/>
        </p:nvSpPr>
        <p:spPr>
          <a:xfrm>
            <a:off x="2514700" y="3819416"/>
            <a:ext cx="71626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Brittany Dahl</a:t>
            </a:r>
            <a:r>
              <a:rPr lang="en-US" sz="2000" baseline="30000" dirty="0"/>
              <a:t>1,2</a:t>
            </a:r>
            <a:r>
              <a:rPr lang="en-US" sz="2000" dirty="0"/>
              <a:t>, Jason Dunion</a:t>
            </a:r>
            <a:r>
              <a:rPr lang="en-US" sz="2000" baseline="30000" dirty="0"/>
              <a:t>1,2</a:t>
            </a:r>
            <a:r>
              <a:rPr lang="en-US" sz="2000" dirty="0"/>
              <a:t>, Rob Rogers</a:t>
            </a:r>
            <a:r>
              <a:rPr lang="en-US" sz="2000" baseline="30000" dirty="0"/>
              <a:t>1</a:t>
            </a:r>
            <a:r>
              <a:rPr lang="en-US" sz="2000" dirty="0"/>
              <a:t>, and Trey Alvey</a:t>
            </a:r>
            <a:r>
              <a:rPr lang="en-US" sz="2000" baseline="30000" dirty="0"/>
              <a:t>1,2</a:t>
            </a:r>
            <a:endParaRPr lang="en-US" sz="2000" dirty="0"/>
          </a:p>
          <a:p>
            <a:pPr algn="ctr"/>
            <a:endParaRPr lang="en-US" dirty="0"/>
          </a:p>
          <a:p>
            <a:pPr algn="ctr"/>
            <a:r>
              <a:rPr lang="en-US" baseline="30000" dirty="0"/>
              <a:t>1</a:t>
            </a:r>
            <a:r>
              <a:rPr lang="en-US" dirty="0"/>
              <a:t>Univ. of Miami/CIMAS </a:t>
            </a:r>
          </a:p>
          <a:p>
            <a:pPr algn="ctr"/>
            <a:r>
              <a:rPr lang="en-US" baseline="30000" dirty="0"/>
              <a:t>2</a:t>
            </a:r>
            <a:r>
              <a:rPr lang="en-US" dirty="0"/>
              <a:t>NOAA/AOML Hurricane Research Division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A472A7-5605-BBA0-FE33-4B77AE8EE2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9849" y="5363289"/>
            <a:ext cx="1365048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AAFED6-02CD-A389-719A-C448C3BFA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1" y="5509593"/>
            <a:ext cx="1371600" cy="1078992"/>
          </a:xfrm>
          <a:prstGeom prst="rect">
            <a:avLst/>
          </a:prstGeom>
        </p:spPr>
      </p:pic>
      <p:pic>
        <p:nvPicPr>
          <p:cNvPr id="13" name="Picture 2" descr="Image result for noaa aoml logo">
            <a:extLst>
              <a:ext uri="{FF2B5EF4-FFF2-40B4-BE49-F238E27FC236}">
                <a16:creationId xmlns:a16="http://schemas.microsoft.com/office/drawing/2014/main" id="{C0E6E6C4-38A1-1D0D-4667-1BAB2350F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1" y="951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noaa aoml logo">
            <a:extLst>
              <a:ext uri="{FF2B5EF4-FFF2-40B4-BE49-F238E27FC236}">
                <a16:creationId xmlns:a16="http://schemas.microsoft.com/office/drawing/2014/main" id="{8EB9400F-7328-8709-E84C-4F31B913F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653561" y="95100"/>
            <a:ext cx="137133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22EAD-67AF-AD6B-33C6-7EF038DE4B6A}"/>
              </a:ext>
            </a:extLst>
          </p:cNvPr>
          <p:cNvSpPr txBox="1"/>
          <p:nvPr/>
        </p:nvSpPr>
        <p:spPr>
          <a:xfrm>
            <a:off x="4052492" y="6550223"/>
            <a:ext cx="3918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TROPICS Applications Telecon – August 29,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405BD-DC9F-62DF-AF77-9F7397B8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6BD0F-E9DD-D4B5-57F9-162EE88D46FC}"/>
              </a:ext>
            </a:extLst>
          </p:cNvPr>
          <p:cNvSpPr txBox="1"/>
          <p:nvPr/>
        </p:nvSpPr>
        <p:spPr>
          <a:xfrm>
            <a:off x="4740950" y="5615706"/>
            <a:ext cx="254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brittany.dahl@noaa.gov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5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A5A42-1C16-7A39-B394-A8954E8E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D440B-95F4-5DCB-E3CE-891F9E817D8D}"/>
              </a:ext>
            </a:extLst>
          </p:cNvPr>
          <p:cNvSpPr txBox="1"/>
          <p:nvPr/>
        </p:nvSpPr>
        <p:spPr>
          <a:xfrm>
            <a:off x="1793717" y="1380751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TROPICS-06 1356Z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878266-213C-341A-51C6-36330626C06C}"/>
              </a:ext>
            </a:extLst>
          </p:cNvPr>
          <p:cNvSpPr txBox="1"/>
          <p:nvPr/>
        </p:nvSpPr>
        <p:spPr>
          <a:xfrm>
            <a:off x="7897376" y="1380751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TROPICS-06 1536Z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760E5-FB71-EA73-571E-FFC24F86935F}"/>
              </a:ext>
            </a:extLst>
          </p:cNvPr>
          <p:cNvSpPr txBox="1"/>
          <p:nvPr/>
        </p:nvSpPr>
        <p:spPr>
          <a:xfrm>
            <a:off x="4699339" y="1380751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TROPICS-05 1459Z</a:t>
            </a:r>
          </a:p>
        </p:txBody>
      </p:sp>
      <p:pic>
        <p:nvPicPr>
          <p:cNvPr id="15" name="Picture 14" descr="A graph with dots and lines&#10;&#10;Description automatically generated">
            <a:extLst>
              <a:ext uri="{FF2B5EF4-FFF2-40B4-BE49-F238E27FC236}">
                <a16:creationId xmlns:a16="http://schemas.microsoft.com/office/drawing/2014/main" id="{5F008337-B2A1-1743-3DC1-BCD538868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738" y="1683073"/>
            <a:ext cx="2937195" cy="20103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1703B9-446A-D3DB-F2F5-F30A20689A8A}"/>
              </a:ext>
            </a:extLst>
          </p:cNvPr>
          <p:cNvSpPr txBox="1"/>
          <p:nvPr/>
        </p:nvSpPr>
        <p:spPr>
          <a:xfrm>
            <a:off x="946447" y="4139641"/>
            <a:ext cx="21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TROPICS-05 1639Z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4CA4EA-391B-18FD-ED4A-713AA70B2DB5}"/>
              </a:ext>
            </a:extLst>
          </p:cNvPr>
          <p:cNvSpPr txBox="1"/>
          <p:nvPr/>
        </p:nvSpPr>
        <p:spPr>
          <a:xfrm>
            <a:off x="3739035" y="4139641"/>
            <a:ext cx="21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TROPICS-06 1716Z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0CE8C-85F3-2A8E-9544-65FEAAD93CD4}"/>
              </a:ext>
            </a:extLst>
          </p:cNvPr>
          <p:cNvSpPr txBox="1"/>
          <p:nvPr/>
        </p:nvSpPr>
        <p:spPr>
          <a:xfrm>
            <a:off x="6586684" y="4139641"/>
            <a:ext cx="21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TROPICS-05 1819Z </a:t>
            </a:r>
          </a:p>
        </p:txBody>
      </p:sp>
      <p:pic>
        <p:nvPicPr>
          <p:cNvPr id="20" name="Picture 19" descr="A red and blue graph&#10;&#10;Description automatically generated">
            <a:extLst>
              <a:ext uri="{FF2B5EF4-FFF2-40B4-BE49-F238E27FC236}">
                <a16:creationId xmlns:a16="http://schemas.microsoft.com/office/drawing/2014/main" id="{AC46C826-0C62-FC9C-D74D-2CD5E7E09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327" y="4505888"/>
            <a:ext cx="2856177" cy="1954924"/>
          </a:xfrm>
          <a:prstGeom prst="rect">
            <a:avLst/>
          </a:prstGeom>
        </p:spPr>
      </p:pic>
      <p:pic>
        <p:nvPicPr>
          <p:cNvPr id="22" name="Picture 21" descr="A red graph with blue dots and numbers&#10;&#10;Description automatically generated">
            <a:extLst>
              <a:ext uri="{FF2B5EF4-FFF2-40B4-BE49-F238E27FC236}">
                <a16:creationId xmlns:a16="http://schemas.microsoft.com/office/drawing/2014/main" id="{D0D4CA84-0A22-7339-6239-071DFA7CD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68" y="4522390"/>
            <a:ext cx="2856177" cy="1954924"/>
          </a:xfrm>
          <a:prstGeom prst="rect">
            <a:avLst/>
          </a:prstGeom>
        </p:spPr>
      </p:pic>
      <p:pic>
        <p:nvPicPr>
          <p:cNvPr id="30" name="Picture 29" descr="A red graph with blue dots and lines&#10;&#10;Description automatically generated">
            <a:extLst>
              <a:ext uri="{FF2B5EF4-FFF2-40B4-BE49-F238E27FC236}">
                <a16:creationId xmlns:a16="http://schemas.microsoft.com/office/drawing/2014/main" id="{1A8640F2-4263-85C5-5E73-4C76C1AB2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970" y="4539070"/>
            <a:ext cx="2792342" cy="1911231"/>
          </a:xfrm>
          <a:prstGeom prst="rect">
            <a:avLst/>
          </a:prstGeom>
        </p:spPr>
      </p:pic>
      <p:pic>
        <p:nvPicPr>
          <p:cNvPr id="32" name="Picture 31" descr="A graph with lines and dots&#10;&#10;Description automatically generated">
            <a:extLst>
              <a:ext uri="{FF2B5EF4-FFF2-40B4-BE49-F238E27FC236}">
                <a16:creationId xmlns:a16="http://schemas.microsoft.com/office/drawing/2014/main" id="{FA08A18C-B33F-A915-12AD-EFB30855B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503" y="4505887"/>
            <a:ext cx="2840821" cy="19444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6052C4B-3634-F790-8D08-0DCB754CBC65}"/>
              </a:ext>
            </a:extLst>
          </p:cNvPr>
          <p:cNvSpPr txBox="1"/>
          <p:nvPr/>
        </p:nvSpPr>
        <p:spPr>
          <a:xfrm>
            <a:off x="9450952" y="4139641"/>
            <a:ext cx="21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TROPICS-06 1856Z </a:t>
            </a:r>
          </a:p>
        </p:txBody>
      </p:sp>
      <p:pic>
        <p:nvPicPr>
          <p:cNvPr id="35" name="Picture 34" descr="A red graph with red circles and dots&#10;&#10;Description automatically generated">
            <a:extLst>
              <a:ext uri="{FF2B5EF4-FFF2-40B4-BE49-F238E27FC236}">
                <a16:creationId xmlns:a16="http://schemas.microsoft.com/office/drawing/2014/main" id="{D5AD4CA6-235C-CF75-0627-458887D05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117" y="1738526"/>
            <a:ext cx="2856177" cy="1954924"/>
          </a:xfrm>
          <a:prstGeom prst="rect">
            <a:avLst/>
          </a:prstGeom>
        </p:spPr>
      </p:pic>
      <p:pic>
        <p:nvPicPr>
          <p:cNvPr id="37" name="Picture 36" descr="A graph with red lines and dots&#10;&#10;Description automatically generated">
            <a:extLst>
              <a:ext uri="{FF2B5EF4-FFF2-40B4-BE49-F238E27FC236}">
                <a16:creationId xmlns:a16="http://schemas.microsoft.com/office/drawing/2014/main" id="{67B760B8-DACE-2711-6AF2-EE69797AD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905" y="1683073"/>
            <a:ext cx="2937195" cy="201037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F61F05C-D2E4-52AF-7410-3498929471F5}"/>
              </a:ext>
            </a:extLst>
          </p:cNvPr>
          <p:cNvSpPr txBox="1"/>
          <p:nvPr/>
        </p:nvSpPr>
        <p:spPr>
          <a:xfrm>
            <a:off x="868681" y="247050"/>
            <a:ext cx="9458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Mission 2: 20240816N1 – Drops within 30 min of Overpass</a:t>
            </a:r>
          </a:p>
        </p:txBody>
      </p:sp>
      <p:pic>
        <p:nvPicPr>
          <p:cNvPr id="43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0FBBDEC9-EBBD-85DC-45CE-FE985FEF35D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12EA2DEF-EF85-E64F-BE27-A90622AF7AC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68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CD62D0-34A6-19F4-3779-6D6DD50FE191}"/>
              </a:ext>
            </a:extLst>
          </p:cNvPr>
          <p:cNvSpPr txBox="1"/>
          <p:nvPr/>
        </p:nvSpPr>
        <p:spPr>
          <a:xfrm>
            <a:off x="868681" y="247050"/>
            <a:ext cx="974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Mission 2: 20240816N1 - TROPICS Ch 9 (184 GHz) BT + Drops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C5EDC-87F7-FCBA-FA9C-15E411A4CDB5}"/>
              </a:ext>
            </a:extLst>
          </p:cNvPr>
          <p:cNvSpPr txBox="1"/>
          <p:nvPr/>
        </p:nvSpPr>
        <p:spPr>
          <a:xfrm>
            <a:off x="142657" y="2638181"/>
            <a:ext cx="318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Planned track         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Actual track</a:t>
            </a:r>
          </a:p>
        </p:txBody>
      </p:sp>
      <p:pic>
        <p:nvPicPr>
          <p:cNvPr id="1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47A67E81-136F-2DC6-D422-421ECAD78C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70690535-8C04-2B2D-07BE-F52CC57A4E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6024B97-5861-1707-061E-89C801C35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79" y="778021"/>
            <a:ext cx="2937282" cy="2286000"/>
          </a:xfrm>
          <a:prstGeom prst="rect">
            <a:avLst/>
          </a:prstGeom>
        </p:spPr>
      </p:pic>
      <p:pic>
        <p:nvPicPr>
          <p:cNvPr id="9" name="Picture 8" descr="A screen shot of a satellite&#10;&#10;Description automatically generated">
            <a:extLst>
              <a:ext uri="{FF2B5EF4-FFF2-40B4-BE49-F238E27FC236}">
                <a16:creationId xmlns:a16="http://schemas.microsoft.com/office/drawing/2014/main" id="{BBB2FADB-5A19-D617-30D3-B007E2800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432" y="778792"/>
            <a:ext cx="2937282" cy="2286000"/>
          </a:xfrm>
          <a:prstGeom prst="rect">
            <a:avLst/>
          </a:prstGeom>
        </p:spPr>
      </p:pic>
      <p:pic>
        <p:nvPicPr>
          <p:cNvPr id="12" name="Picture 11" descr="A screen shot of a map&#10;&#10;Description automatically generated">
            <a:extLst>
              <a:ext uri="{FF2B5EF4-FFF2-40B4-BE49-F238E27FC236}">
                <a16:creationId xmlns:a16="http://schemas.microsoft.com/office/drawing/2014/main" id="{7A54C262-4CE3-58BE-9CFD-0FCABB938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285" y="778021"/>
            <a:ext cx="2937282" cy="2286000"/>
          </a:xfrm>
          <a:prstGeom prst="rect">
            <a:avLst/>
          </a:prstGeom>
        </p:spPr>
      </p:pic>
      <p:pic>
        <p:nvPicPr>
          <p:cNvPr id="17" name="Picture 16" descr="A screen shot of a map&#10;&#10;Description automatically generated">
            <a:extLst>
              <a:ext uri="{FF2B5EF4-FFF2-40B4-BE49-F238E27FC236}">
                <a16:creationId xmlns:a16="http://schemas.microsoft.com/office/drawing/2014/main" id="{58F581DC-1667-333C-0596-555E5264A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59" y="3554018"/>
            <a:ext cx="2937282" cy="2286000"/>
          </a:xfrm>
          <a:prstGeom prst="rect">
            <a:avLst/>
          </a:prstGeom>
        </p:spPr>
      </p:pic>
      <p:pic>
        <p:nvPicPr>
          <p:cNvPr id="19" name="Picture 18" descr="A screenshot of a map&#10;&#10;Description automatically generated">
            <a:extLst>
              <a:ext uri="{FF2B5EF4-FFF2-40B4-BE49-F238E27FC236}">
                <a16:creationId xmlns:a16="http://schemas.microsoft.com/office/drawing/2014/main" id="{04D75CF3-CBF7-E0DD-1BD6-BF028F0C5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3553247"/>
            <a:ext cx="2937282" cy="2286000"/>
          </a:xfrm>
          <a:prstGeom prst="rect">
            <a:avLst/>
          </a:prstGeom>
        </p:spPr>
      </p:pic>
      <p:pic>
        <p:nvPicPr>
          <p:cNvPr id="23" name="Picture 22" descr="A screen shot of a map&#10;&#10;Description automatically generated">
            <a:extLst>
              <a:ext uri="{FF2B5EF4-FFF2-40B4-BE49-F238E27FC236}">
                <a16:creationId xmlns:a16="http://schemas.microsoft.com/office/drawing/2014/main" id="{721DB6AB-FE6D-94DE-F594-3C079B08C1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9432" y="3553247"/>
            <a:ext cx="2937282" cy="2286000"/>
          </a:xfrm>
          <a:prstGeom prst="rect">
            <a:avLst/>
          </a:prstGeom>
        </p:spPr>
      </p:pic>
      <p:pic>
        <p:nvPicPr>
          <p:cNvPr id="28" name="Picture 27" descr="A map of the sun&#10;&#10;Description automatically generated">
            <a:extLst>
              <a:ext uri="{FF2B5EF4-FFF2-40B4-BE49-F238E27FC236}">
                <a16:creationId xmlns:a16="http://schemas.microsoft.com/office/drawing/2014/main" id="{586C4AE2-C5DB-7EEB-5D80-453BA65ABC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3285" y="3553247"/>
            <a:ext cx="2937282" cy="2286000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023F33C-0C99-0AF0-539A-887FE10C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11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B1592F-592B-1FF0-70C8-BDD04F274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030" y="1020556"/>
            <a:ext cx="1722313" cy="153565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1D5B7D-5D3F-AD2B-6761-116D8927B99C}"/>
              </a:ext>
            </a:extLst>
          </p:cNvPr>
          <p:cNvSpPr txBox="1"/>
          <p:nvPr/>
        </p:nvSpPr>
        <p:spPr>
          <a:xfrm>
            <a:off x="182258" y="6010785"/>
            <a:ext cx="5581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Dropsondes = 700-500 </a:t>
            </a:r>
            <a:r>
              <a:rPr lang="en-US" dirty="0" err="1"/>
              <a:t>hPa</a:t>
            </a:r>
            <a:r>
              <a:rPr lang="en-US" dirty="0"/>
              <a:t> RH and layer avg winds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70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CD62D0-34A6-19F4-3779-6D6DD50FE191}"/>
              </a:ext>
            </a:extLst>
          </p:cNvPr>
          <p:cNvSpPr txBox="1"/>
          <p:nvPr/>
        </p:nvSpPr>
        <p:spPr>
          <a:xfrm>
            <a:off x="868681" y="247050"/>
            <a:ext cx="9563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Mission 2: 20240816N1 - TROPICS Ch 12 (205 GHz) + Drops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C5EDC-87F7-FCBA-FA9C-15E411A4CDB5}"/>
              </a:ext>
            </a:extLst>
          </p:cNvPr>
          <p:cNvSpPr txBox="1"/>
          <p:nvPr/>
        </p:nvSpPr>
        <p:spPr>
          <a:xfrm>
            <a:off x="142657" y="2638181"/>
            <a:ext cx="318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Planned track         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Actual track</a:t>
            </a:r>
          </a:p>
        </p:txBody>
      </p:sp>
      <p:pic>
        <p:nvPicPr>
          <p:cNvPr id="1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47A67E81-136F-2DC6-D422-421ECAD78C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70690535-8C04-2B2D-07BE-F52CC57A4E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map of the sun&#10;&#10;Description automatically generated with medium confidence">
            <a:extLst>
              <a:ext uri="{FF2B5EF4-FFF2-40B4-BE49-F238E27FC236}">
                <a16:creationId xmlns:a16="http://schemas.microsoft.com/office/drawing/2014/main" id="{721279CD-4F44-DF4F-6D71-B0641990A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261" y="945568"/>
            <a:ext cx="2768140" cy="2154362"/>
          </a:xfrm>
          <a:prstGeom prst="rect">
            <a:avLst/>
          </a:prstGeom>
        </p:spPr>
      </p:pic>
      <p:pic>
        <p:nvPicPr>
          <p:cNvPr id="10" name="Picture 9" descr="A map of the weather&#10;&#10;Description automatically generated">
            <a:extLst>
              <a:ext uri="{FF2B5EF4-FFF2-40B4-BE49-F238E27FC236}">
                <a16:creationId xmlns:a16="http://schemas.microsoft.com/office/drawing/2014/main" id="{97D687E6-5D7A-4EDF-D37A-069823DA1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319" y="915291"/>
            <a:ext cx="2807043" cy="2184639"/>
          </a:xfrm>
          <a:prstGeom prst="rect">
            <a:avLst/>
          </a:prstGeom>
        </p:spPr>
      </p:pic>
      <p:pic>
        <p:nvPicPr>
          <p:cNvPr id="13" name="Picture 12" descr="A map of the north&#10;&#10;Description automatically generated">
            <a:extLst>
              <a:ext uri="{FF2B5EF4-FFF2-40B4-BE49-F238E27FC236}">
                <a16:creationId xmlns:a16="http://schemas.microsoft.com/office/drawing/2014/main" id="{A9CD38FB-5028-1A40-5370-6191AB833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362" y="900766"/>
            <a:ext cx="2807043" cy="2184639"/>
          </a:xfrm>
          <a:prstGeom prst="rect">
            <a:avLst/>
          </a:prstGeom>
        </p:spPr>
      </p:pic>
      <p:pic>
        <p:nvPicPr>
          <p:cNvPr id="20" name="Picture 19" descr="A map of the north&#10;&#10;Description automatically generated">
            <a:extLst>
              <a:ext uri="{FF2B5EF4-FFF2-40B4-BE49-F238E27FC236}">
                <a16:creationId xmlns:a16="http://schemas.microsoft.com/office/drawing/2014/main" id="{A1701E73-4CA6-AF44-3CBC-91493DAFA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24" y="3581150"/>
            <a:ext cx="2668351" cy="2076700"/>
          </a:xfrm>
          <a:prstGeom prst="rect">
            <a:avLst/>
          </a:prstGeom>
        </p:spPr>
      </p:pic>
      <p:pic>
        <p:nvPicPr>
          <p:cNvPr id="22" name="Picture 21" descr="A map of the north pole&#10;&#10;Description automatically generated">
            <a:extLst>
              <a:ext uri="{FF2B5EF4-FFF2-40B4-BE49-F238E27FC236}">
                <a16:creationId xmlns:a16="http://schemas.microsoft.com/office/drawing/2014/main" id="{7FBDBB83-D74E-0CC9-CBA0-62A702F90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6285" y="3429000"/>
            <a:ext cx="2863850" cy="2228850"/>
          </a:xfrm>
          <a:prstGeom prst="rect">
            <a:avLst/>
          </a:prstGeom>
        </p:spPr>
      </p:pic>
      <p:pic>
        <p:nvPicPr>
          <p:cNvPr id="24" name="Picture 23" descr="A map of a storm&#10;&#10;Description automatically generated">
            <a:extLst>
              <a:ext uri="{FF2B5EF4-FFF2-40B4-BE49-F238E27FC236}">
                <a16:creationId xmlns:a16="http://schemas.microsoft.com/office/drawing/2014/main" id="{10D13C4E-1EA8-5409-F1BE-F134A7F93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685" y="3429000"/>
            <a:ext cx="2863849" cy="2228849"/>
          </a:xfrm>
          <a:prstGeom prst="rect">
            <a:avLst/>
          </a:prstGeom>
        </p:spPr>
      </p:pic>
      <p:pic>
        <p:nvPicPr>
          <p:cNvPr id="26" name="Picture 25" descr="A map of a storm&#10;&#10;Description automatically generated">
            <a:extLst>
              <a:ext uri="{FF2B5EF4-FFF2-40B4-BE49-F238E27FC236}">
                <a16:creationId xmlns:a16="http://schemas.microsoft.com/office/drawing/2014/main" id="{D0F26ADA-4E79-7BB0-0C7D-99B2B27602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7328" y="3428999"/>
            <a:ext cx="2807044" cy="21846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AB334-2856-3D35-206E-4AFBC274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89B07-53C9-184A-D147-C5744EF4E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030" y="1020556"/>
            <a:ext cx="1722313" cy="1535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9244F3-82D9-3936-CE50-530434F41580}"/>
              </a:ext>
            </a:extLst>
          </p:cNvPr>
          <p:cNvSpPr txBox="1"/>
          <p:nvPr/>
        </p:nvSpPr>
        <p:spPr>
          <a:xfrm>
            <a:off x="268857" y="5938747"/>
            <a:ext cx="5642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Dropsondes = 700-500 </a:t>
            </a:r>
            <a:r>
              <a:rPr lang="en-US" dirty="0" err="1"/>
              <a:t>hPa</a:t>
            </a:r>
            <a:r>
              <a:rPr lang="en-US" dirty="0"/>
              <a:t> RH and layer avg winds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0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5C5E2-B18D-9D72-10BB-B7AEB0AB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CE1C7-32F0-EA99-20B1-404D578C2FAC}"/>
              </a:ext>
            </a:extLst>
          </p:cNvPr>
          <p:cNvSpPr txBox="1"/>
          <p:nvPr/>
        </p:nvSpPr>
        <p:spPr>
          <a:xfrm>
            <a:off x="868681" y="247050"/>
            <a:ext cx="9778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Mission 2: 20240816N1 – Complementary NOAA P-3 Mission</a:t>
            </a:r>
          </a:p>
        </p:txBody>
      </p:sp>
      <p:pic>
        <p:nvPicPr>
          <p:cNvPr id="8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125F45FE-DA25-1BB0-C9EB-44DA0CCA664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B2A171A7-7895-F83C-453F-F65B2FEAD84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satellite image of a storm&#10;&#10;Description automatically generated">
            <a:extLst>
              <a:ext uri="{FF2B5EF4-FFF2-40B4-BE49-F238E27FC236}">
                <a16:creationId xmlns:a16="http://schemas.microsoft.com/office/drawing/2014/main" id="{8D6F6F6F-2053-EED7-224A-A9BEBDB01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149" y="1358062"/>
            <a:ext cx="3919748" cy="2664204"/>
          </a:xfrm>
          <a:prstGeom prst="rect">
            <a:avLst/>
          </a:prstGeom>
        </p:spPr>
      </p:pic>
      <p:pic>
        <p:nvPicPr>
          <p:cNvPr id="11" name="Picture 10" descr="A satellite image of a star&#10;&#10;Description automatically generated">
            <a:extLst>
              <a:ext uri="{FF2B5EF4-FFF2-40B4-BE49-F238E27FC236}">
                <a16:creationId xmlns:a16="http://schemas.microsoft.com/office/drawing/2014/main" id="{B37EEA23-830D-5C46-8BF1-416B2D7D1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104" y="1366580"/>
            <a:ext cx="4112031" cy="26556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00AE7-8074-8A78-58C9-62C19D5E21EB}"/>
              </a:ext>
            </a:extLst>
          </p:cNvPr>
          <p:cNvSpPr txBox="1"/>
          <p:nvPr/>
        </p:nvSpPr>
        <p:spPr>
          <a:xfrm>
            <a:off x="2725108" y="929358"/>
            <a:ext cx="165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Planned Track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F16BC-3643-8A78-917F-4CA0FFE5127D}"/>
              </a:ext>
            </a:extLst>
          </p:cNvPr>
          <p:cNvSpPr txBox="1"/>
          <p:nvPr/>
        </p:nvSpPr>
        <p:spPr>
          <a:xfrm>
            <a:off x="3777672" y="4081638"/>
            <a:ext cx="463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NOAA G-IV (NOAA49)     </a:t>
            </a:r>
            <a:r>
              <a:rPr lang="en-US" dirty="0">
                <a:solidFill>
                  <a:schemeClr val="accent2"/>
                </a:solidFill>
              </a:rPr>
              <a:t>NOAA P-3 (NOAA43)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C2C04-EB39-A9C2-FF4B-345E8E60FD97}"/>
              </a:ext>
            </a:extLst>
          </p:cNvPr>
          <p:cNvSpPr txBox="1"/>
          <p:nvPr/>
        </p:nvSpPr>
        <p:spPr>
          <a:xfrm>
            <a:off x="7866188" y="904012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Actual Track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D42FA-23AF-1AFE-5DC3-B8353DA6F6F2}"/>
              </a:ext>
            </a:extLst>
          </p:cNvPr>
          <p:cNvSpPr txBox="1"/>
          <p:nvPr/>
        </p:nvSpPr>
        <p:spPr>
          <a:xfrm>
            <a:off x="704089" y="4603285"/>
            <a:ext cx="58430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P-3 Mission ID: 20240816I1</a:t>
            </a:r>
          </a:p>
          <a:p>
            <a:endParaRPr lang="en-US" sz="800" b="1" dirty="0"/>
          </a:p>
          <a:p>
            <a:r>
              <a:rPr lang="en-US" dirty="0"/>
              <a:t>Data collected:</a:t>
            </a:r>
          </a:p>
          <a:p>
            <a:endParaRPr lang="en-US" sz="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Flight level (10 </a:t>
            </a:r>
            <a:r>
              <a:rPr lang="en-US" dirty="0" err="1"/>
              <a:t>kft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Tail Doppler radar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Dropsondes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SFMR (surface wind) *possible calibration issues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0E40A8-C286-B93F-F057-FC324511FC25}"/>
              </a:ext>
            </a:extLst>
          </p:cNvPr>
          <p:cNvSpPr txBox="1"/>
          <p:nvPr/>
        </p:nvSpPr>
        <p:spPr>
          <a:xfrm>
            <a:off x="6547104" y="5325966"/>
            <a:ext cx="514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WSRA (sea surface/waves and rain rate)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W-Band radar (sea spray)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</a:t>
            </a:r>
            <a:r>
              <a:rPr lang="en-US" dirty="0" err="1"/>
              <a:t>Blackswift</a:t>
            </a:r>
            <a:r>
              <a:rPr lang="en-US" dirty="0"/>
              <a:t> S0 small UAS</a:t>
            </a:r>
          </a:p>
        </p:txBody>
      </p:sp>
    </p:spTree>
    <p:extLst>
      <p:ext uri="{BB962C8B-B14F-4D97-AF65-F5344CB8AC3E}">
        <p14:creationId xmlns:p14="http://schemas.microsoft.com/office/powerpoint/2010/main" val="3880910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47A67E81-136F-2DC6-D422-421ECAD78C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70690535-8C04-2B2D-07BE-F52CC57A4E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3D0E4680-8A52-D518-ADEB-C19CDD7719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4280D-C87A-0082-899B-A3709ABA719A}"/>
              </a:ext>
            </a:extLst>
          </p:cNvPr>
          <p:cNvSpPr txBox="1"/>
          <p:nvPr/>
        </p:nvSpPr>
        <p:spPr>
          <a:xfrm>
            <a:off x="1024128" y="276194"/>
            <a:ext cx="7770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How to Access NOAA Flight Data – Dropsondes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ABB70-E616-2279-F79F-95E39F34EC1F}"/>
              </a:ext>
            </a:extLst>
          </p:cNvPr>
          <p:cNvSpPr txBox="1"/>
          <p:nvPr/>
        </p:nvSpPr>
        <p:spPr>
          <a:xfrm>
            <a:off x="502921" y="926542"/>
            <a:ext cx="11051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NOAA AOC Aircraft Data Page: </a:t>
            </a:r>
            <a:r>
              <a:rPr lang="en-US" sz="2000" u="sng" dirty="0">
                <a:hlinkClick r:id="rId4"/>
              </a:rPr>
              <a:t>https://seb.omao.noaa.gov/pub/acdata/</a:t>
            </a:r>
            <a:endParaRPr lang="en-US" sz="2000" u="sng" dirty="0"/>
          </a:p>
          <a:p>
            <a:r>
              <a:rPr lang="en-US" sz="2000" dirty="0"/>
              <a:t>Year → AVAPS → Mission ID (YYYYMMDDA#) → ASPEN_DATA or RAW_DATA</a:t>
            </a:r>
          </a:p>
          <a:p>
            <a:endParaRPr lang="en-US" sz="2000" u="sng" dirty="0"/>
          </a:p>
          <a:p>
            <a:endParaRPr lang="en-US" sz="2000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D8A40-369B-A827-9924-C9A0652DFFFA}"/>
              </a:ext>
            </a:extLst>
          </p:cNvPr>
          <p:cNvSpPr txBox="1"/>
          <p:nvPr/>
        </p:nvSpPr>
        <p:spPr>
          <a:xfrm>
            <a:off x="-254268" y="4779418"/>
            <a:ext cx="10739281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0" lvl="1">
              <a:spcAft>
                <a:spcPts val="300"/>
              </a:spcAft>
            </a:pPr>
            <a:r>
              <a:rPr lang="en-US" dirty="0"/>
              <a:t>ASPEN_DATA (research quality, </a:t>
            </a:r>
            <a:r>
              <a:rPr lang="en-US" dirty="0" err="1"/>
              <a:t>QCed</a:t>
            </a:r>
            <a:r>
              <a:rPr lang="en-US" dirty="0"/>
              <a:t> with ASPEN software)</a:t>
            </a:r>
          </a:p>
          <a:p>
            <a:pPr marL="1377950" lvl="2" indent="-285750">
              <a:buFont typeface="Wingdings" pitchFamily="2" charset="2"/>
              <a:buChar char="Ø"/>
            </a:pPr>
            <a:r>
              <a:rPr lang="en-US" sz="1600" dirty="0" err="1"/>
              <a:t>QCed</a:t>
            </a:r>
            <a:r>
              <a:rPr lang="en-US" sz="1600" dirty="0"/>
              <a:t>, full vertical resolution dropsonde data: </a:t>
            </a:r>
            <a:r>
              <a:rPr lang="en-US" sz="1600" dirty="0" err="1"/>
              <a:t>NetCDF</a:t>
            </a:r>
            <a:r>
              <a:rPr lang="en-US" sz="1600" dirty="0"/>
              <a:t> (.</a:t>
            </a:r>
            <a:r>
              <a:rPr lang="en-US" sz="1600" dirty="0" err="1"/>
              <a:t>nc</a:t>
            </a:r>
            <a:r>
              <a:rPr lang="en-US" sz="1600" dirty="0"/>
              <a:t>), BUFR (.</a:t>
            </a:r>
            <a:r>
              <a:rPr lang="en-US" sz="1600" dirty="0" err="1"/>
              <a:t>bfr</a:t>
            </a:r>
            <a:r>
              <a:rPr lang="en-US" sz="1600" dirty="0"/>
              <a:t>), ASCII (.</a:t>
            </a:r>
            <a:r>
              <a:rPr lang="en-US" sz="1600" dirty="0" err="1"/>
              <a:t>frd</a:t>
            </a:r>
            <a:r>
              <a:rPr lang="en-US" sz="1600" dirty="0"/>
              <a:t>)</a:t>
            </a:r>
          </a:p>
          <a:p>
            <a:pPr marL="1377950" lvl="2" indent="-285750">
              <a:buFont typeface="Wingdings" pitchFamily="2" charset="2"/>
              <a:buChar char="Ø"/>
            </a:pPr>
            <a:r>
              <a:rPr lang="en-US" sz="1600" dirty="0"/>
              <a:t>TEMPDROP messages (ASCII) that are transmitted to the GTS in near real-time (</a:t>
            </a:r>
            <a:r>
              <a:rPr lang="en-US" sz="1600" dirty="0" err="1"/>
              <a:t>WMO.txt</a:t>
            </a:r>
            <a:r>
              <a:rPr lang="en-US" sz="1600" dirty="0"/>
              <a:t>)</a:t>
            </a:r>
          </a:p>
          <a:p>
            <a:pPr marL="1377950" lvl="2" indent="-285750">
              <a:buFont typeface="Wingdings" pitchFamily="2" charset="2"/>
              <a:buChar char="Ø"/>
            </a:pPr>
            <a:r>
              <a:rPr lang="en-US" sz="1600" dirty="0"/>
              <a:t>Skew-Ts (</a:t>
            </a:r>
            <a:r>
              <a:rPr lang="en-US" sz="1600" dirty="0" err="1"/>
              <a:t>skewt.png</a:t>
            </a:r>
            <a:r>
              <a:rPr lang="en-US" sz="1600" dirty="0"/>
              <a:t>)</a:t>
            </a:r>
          </a:p>
          <a:p>
            <a:pPr marL="1092200" lvl="2"/>
            <a:endParaRPr lang="en-US" sz="500" dirty="0"/>
          </a:p>
          <a:p>
            <a:pPr marL="635000" lvl="1">
              <a:spcAft>
                <a:spcPts val="300"/>
              </a:spcAft>
            </a:pPr>
            <a:r>
              <a:rPr lang="en-US" dirty="0"/>
              <a:t>RAW_DATA (not </a:t>
            </a:r>
            <a:r>
              <a:rPr lang="en-US" dirty="0" err="1"/>
              <a:t>QCed</a:t>
            </a:r>
            <a:r>
              <a:rPr lang="en-US" dirty="0"/>
              <a:t>, used as input to ASPEN)</a:t>
            </a:r>
          </a:p>
          <a:p>
            <a:pPr marL="1377950" lvl="2" indent="-285750">
              <a:buFont typeface="Wingdings" pitchFamily="2" charset="2"/>
              <a:buChar char="Ø"/>
            </a:pPr>
            <a:r>
              <a:rPr lang="en-US" sz="1600" dirty="0"/>
              <a:t>Last digit in filename is AVAPS channel used on the aircraft (Ch 1-8)</a:t>
            </a:r>
          </a:p>
          <a:p>
            <a:pPr marL="1377950" lvl="2" indent="-285750">
              <a:buFont typeface="Wingdings" pitchFamily="2" charset="2"/>
              <a:buChar char="Ø"/>
            </a:pPr>
            <a:r>
              <a:rPr lang="en-US" sz="1600" dirty="0"/>
              <a:t>“_P” raw dropsonde files are cleaned up and easier to work with</a:t>
            </a:r>
          </a:p>
          <a:p>
            <a:pPr marL="1092200" lvl="2"/>
            <a:endParaRPr lang="en-US" sz="8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CC5C-7DB5-98C2-E529-42932CEC7E74}"/>
              </a:ext>
            </a:extLst>
          </p:cNvPr>
          <p:cNvGrpSpPr/>
          <p:nvPr/>
        </p:nvGrpSpPr>
        <p:grpSpPr>
          <a:xfrm>
            <a:off x="544487" y="1757950"/>
            <a:ext cx="7892928" cy="2894135"/>
            <a:chOff x="544487" y="1757950"/>
            <a:chExt cx="7892928" cy="289413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B6D1F10-3824-BA66-5094-8B01F809329D}"/>
                </a:ext>
              </a:extLst>
            </p:cNvPr>
            <p:cNvGrpSpPr/>
            <p:nvPr/>
          </p:nvGrpSpPr>
          <p:grpSpPr>
            <a:xfrm>
              <a:off x="544487" y="1757950"/>
              <a:ext cx="7892928" cy="2894135"/>
              <a:chOff x="544487" y="1370020"/>
              <a:chExt cx="7892928" cy="2894135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C486F0D-B38E-8F9C-2FE3-4168A088EB5B}"/>
                  </a:ext>
                </a:extLst>
              </p:cNvPr>
              <p:cNvGrpSpPr/>
              <p:nvPr/>
            </p:nvGrpSpPr>
            <p:grpSpPr>
              <a:xfrm>
                <a:off x="544487" y="1370020"/>
                <a:ext cx="7892928" cy="2894135"/>
                <a:chOff x="544487" y="1370020"/>
                <a:chExt cx="7892928" cy="2894135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D2E6ECB7-4505-69AC-17EC-510D4679A7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r="17592"/>
                <a:stretch/>
              </p:blipFill>
              <p:spPr>
                <a:xfrm>
                  <a:off x="544487" y="1370020"/>
                  <a:ext cx="2330524" cy="2894135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</p:pic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E517E67-C23E-92C9-C5FE-31B43D682101}"/>
                    </a:ext>
                  </a:extLst>
                </p:cNvPr>
                <p:cNvGrpSpPr/>
                <p:nvPr/>
              </p:nvGrpSpPr>
              <p:grpSpPr>
                <a:xfrm>
                  <a:off x="3053668" y="2652996"/>
                  <a:ext cx="2507358" cy="1383402"/>
                  <a:chOff x="3528256" y="1287499"/>
                  <a:chExt cx="2507358" cy="1383402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C1B2EB5E-0C99-BC01-B662-9E6B0B9CE7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rcRect t="31623" r="53815"/>
                  <a:stretch/>
                </p:blipFill>
                <p:spPr>
                  <a:xfrm>
                    <a:off x="3542176" y="1563759"/>
                    <a:ext cx="2398947" cy="1107142"/>
                  </a:xfrm>
                  <a:prstGeom prst="rect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</p:pic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98C800AD-E697-3D0B-BB76-2E34C474F1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579778" y="1287499"/>
                    <a:ext cx="1455836" cy="823641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1B86EAC9-C98B-FDC9-0D5E-97549697CF5C}"/>
                      </a:ext>
                    </a:extLst>
                  </p:cNvPr>
                  <p:cNvSpPr/>
                  <p:nvPr/>
                </p:nvSpPr>
                <p:spPr>
                  <a:xfrm>
                    <a:off x="3528256" y="2099879"/>
                    <a:ext cx="972312" cy="223446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2791E3A-B15E-0317-C14D-7834CDFAC7C8}"/>
                    </a:ext>
                  </a:extLst>
                </p:cNvPr>
                <p:cNvGrpSpPr/>
                <p:nvPr/>
              </p:nvGrpSpPr>
              <p:grpSpPr>
                <a:xfrm>
                  <a:off x="5630986" y="1412638"/>
                  <a:ext cx="2806429" cy="2774926"/>
                  <a:chOff x="6738480" y="1728211"/>
                  <a:chExt cx="2806429" cy="2774926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2D278D23-67BE-E782-5C8D-20730FD98A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rcRect l="-1" t="5570" r="39007"/>
                  <a:stretch/>
                </p:blipFill>
                <p:spPr>
                  <a:xfrm>
                    <a:off x="6881788" y="1728211"/>
                    <a:ext cx="2663121" cy="2754533"/>
                  </a:xfrm>
                  <a:prstGeom prst="rect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</p:pic>
              <p:sp>
                <p:nvSpPr>
                  <p:cNvPr id="28" name="Left Brace 27">
                    <a:extLst>
                      <a:ext uri="{FF2B5EF4-FFF2-40B4-BE49-F238E27FC236}">
                        <a16:creationId xmlns:a16="http://schemas.microsoft.com/office/drawing/2014/main" id="{18F77384-1A5B-63B6-50C5-FE5AEE7FF7B1}"/>
                      </a:ext>
                    </a:extLst>
                  </p:cNvPr>
                  <p:cNvSpPr/>
                  <p:nvPr/>
                </p:nvSpPr>
                <p:spPr>
                  <a:xfrm>
                    <a:off x="6738481" y="2348755"/>
                    <a:ext cx="143307" cy="1046603"/>
                  </a:xfrm>
                  <a:prstGeom prst="leftBrac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Left Brace 28">
                    <a:extLst>
                      <a:ext uri="{FF2B5EF4-FFF2-40B4-BE49-F238E27FC236}">
                        <a16:creationId xmlns:a16="http://schemas.microsoft.com/office/drawing/2014/main" id="{E6C626C0-40CC-1308-385E-9D7FE5B23BB2}"/>
                      </a:ext>
                    </a:extLst>
                  </p:cNvPr>
                  <p:cNvSpPr/>
                  <p:nvPr/>
                </p:nvSpPr>
                <p:spPr>
                  <a:xfrm>
                    <a:off x="6738480" y="3456534"/>
                    <a:ext cx="143307" cy="1046603"/>
                  </a:xfrm>
                  <a:prstGeom prst="leftBrac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49B4A6D2-9CBD-6683-C232-3B79AA2D1E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24855" r="27040"/>
                <a:stretch/>
              </p:blipFill>
              <p:spPr>
                <a:xfrm>
                  <a:off x="3062624" y="1509622"/>
                  <a:ext cx="2218867" cy="1107143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</p:pic>
          </p:grp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6756A36-B215-8D98-BF31-D46BD75464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1622" y="2263230"/>
                <a:ext cx="1663714" cy="18877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AC3EF68-C230-2DD5-E280-AFA65E9AECF9}"/>
                  </a:ext>
                </a:extLst>
              </p:cNvPr>
              <p:cNvSpPr/>
              <p:nvPr/>
            </p:nvSpPr>
            <p:spPr>
              <a:xfrm>
                <a:off x="3032299" y="2207423"/>
                <a:ext cx="831313" cy="209321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18A79D6-692B-8927-1D48-0DEB4A8C6C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2274" y="2482113"/>
                <a:ext cx="0" cy="89428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2786BA-FB16-85AB-1193-DEB1835A57E6}"/>
                </a:ext>
              </a:extLst>
            </p:cNvPr>
            <p:cNvSpPr/>
            <p:nvPr/>
          </p:nvSpPr>
          <p:spPr>
            <a:xfrm>
              <a:off x="563789" y="2734363"/>
              <a:ext cx="609783" cy="20932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EDD387E-E1ED-1751-1AF2-2E1402CCAA0B}"/>
              </a:ext>
            </a:extLst>
          </p:cNvPr>
          <p:cNvSpPr txBox="1"/>
          <p:nvPr/>
        </p:nvSpPr>
        <p:spPr>
          <a:xfrm>
            <a:off x="8708836" y="4054364"/>
            <a:ext cx="2192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DYYYYMMDD_HHMMSS*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A47D7AC-1D99-4233-EDF8-14F0A07F15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9361"/>
          <a:stretch/>
        </p:blipFill>
        <p:spPr>
          <a:xfrm>
            <a:off x="8694984" y="1823915"/>
            <a:ext cx="2890032" cy="19146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8" name="Left Brace 47">
            <a:extLst>
              <a:ext uri="{FF2B5EF4-FFF2-40B4-BE49-F238E27FC236}">
                <a16:creationId xmlns:a16="http://schemas.microsoft.com/office/drawing/2014/main" id="{982DC060-DCE1-920A-6C30-42FDA5894E3C}"/>
              </a:ext>
            </a:extLst>
          </p:cNvPr>
          <p:cNvSpPr/>
          <p:nvPr/>
        </p:nvSpPr>
        <p:spPr>
          <a:xfrm>
            <a:off x="8530831" y="1897810"/>
            <a:ext cx="164153" cy="374335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114FC6DD-204C-124C-472D-138FD3673393}"/>
              </a:ext>
            </a:extLst>
          </p:cNvPr>
          <p:cNvSpPr/>
          <p:nvPr/>
        </p:nvSpPr>
        <p:spPr>
          <a:xfrm>
            <a:off x="8544683" y="2382718"/>
            <a:ext cx="164153" cy="374335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4C59AAD-9F48-0FE6-7345-E3B01A74DB4B}"/>
              </a:ext>
            </a:extLst>
          </p:cNvPr>
          <p:cNvSpPr/>
          <p:nvPr/>
        </p:nvSpPr>
        <p:spPr>
          <a:xfrm>
            <a:off x="3053668" y="4092362"/>
            <a:ext cx="972312" cy="22344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E7E92B0-45F6-7412-C8F1-F762DA3272AD}"/>
              </a:ext>
            </a:extLst>
          </p:cNvPr>
          <p:cNvCxnSpPr>
            <a:cxnSpLocks/>
          </p:cNvCxnSpPr>
          <p:nvPr/>
        </p:nvCxnSpPr>
        <p:spPr>
          <a:xfrm flipV="1">
            <a:off x="4064333" y="2391199"/>
            <a:ext cx="4480350" cy="1861442"/>
          </a:xfrm>
          <a:prstGeom prst="straightConnector1">
            <a:avLst/>
          </a:prstGeom>
          <a:ln w="38100">
            <a:solidFill>
              <a:srgbClr val="FFC000">
                <a:alpha val="50344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8F0B83AD-84D9-0F67-A97C-8A7D01F3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1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47A67E81-136F-2DC6-D422-421ECAD78C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70690535-8C04-2B2D-07BE-F52CC57A4E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3D0E4680-8A52-D518-ADEB-C19CDD7719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4280D-C87A-0082-899B-A3709ABA719A}"/>
              </a:ext>
            </a:extLst>
          </p:cNvPr>
          <p:cNvSpPr txBox="1"/>
          <p:nvPr/>
        </p:nvSpPr>
        <p:spPr>
          <a:xfrm>
            <a:off x="1024128" y="276194"/>
            <a:ext cx="510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G-IV Data Availability Timeline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8F0B83AD-84D9-0F67-A97C-8A7D01F3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6BE851-274C-6A6B-98E6-F818C0FF3AE9}"/>
              </a:ext>
            </a:extLst>
          </p:cNvPr>
          <p:cNvSpPr txBox="1"/>
          <p:nvPr/>
        </p:nvSpPr>
        <p:spPr>
          <a:xfrm>
            <a:off x="868680" y="1255251"/>
            <a:ext cx="99898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Dropsondes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Raw data on AOC server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Missing most of ASPEN data for 20240815N1 and 20240816N1 flights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Working with AOC to get ASPEN data uploaded ASAP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Tail Doppler radar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Research-quality data available ~March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Email will be sent out via listserv when all datasets become available, along with reminder about how to access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B7F57-D98E-00EF-8093-308D54C72DEA}"/>
              </a:ext>
            </a:extLst>
          </p:cNvPr>
          <p:cNvSpPr txBox="1"/>
          <p:nvPr/>
        </p:nvSpPr>
        <p:spPr>
          <a:xfrm>
            <a:off x="4234113" y="5233417"/>
            <a:ext cx="372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Questions: </a:t>
            </a:r>
            <a:r>
              <a:rPr lang="en-US" dirty="0" err="1"/>
              <a:t>Brittany.Dahl@noaa.gov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37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D8D6BD29-6F5E-B4E0-5A30-61102B18317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5AE85A3B-0BEF-8D1B-9A39-AF72868ECD5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23213E-952E-60D8-BAAD-C49693D6C3D5}"/>
              </a:ext>
            </a:extLst>
          </p:cNvPr>
          <p:cNvSpPr txBox="1"/>
          <p:nvPr/>
        </p:nvSpPr>
        <p:spPr>
          <a:xfrm>
            <a:off x="868681" y="199250"/>
            <a:ext cx="8606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2023/2024 HFP TROPICS Satellite Validation Module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FA8CB3-BDD7-9C25-B6FC-BE0F69267501}"/>
              </a:ext>
            </a:extLst>
          </p:cNvPr>
          <p:cNvGraphicFramePr>
            <a:graphicFrameLocks noGrp="1"/>
          </p:cNvGraphicFramePr>
          <p:nvPr/>
        </p:nvGraphicFramePr>
        <p:xfrm>
          <a:off x="3592287" y="3941364"/>
          <a:ext cx="7914782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5253">
                  <a:extLst>
                    <a:ext uri="{9D8B030D-6E8A-4147-A177-3AD203B41FA5}">
                      <a16:colId xmlns:a16="http://schemas.microsoft.com/office/drawing/2014/main" val="3076964792"/>
                    </a:ext>
                  </a:extLst>
                </a:gridCol>
                <a:gridCol w="5289529">
                  <a:extLst>
                    <a:ext uri="{9D8B030D-6E8A-4147-A177-3AD203B41FA5}">
                      <a16:colId xmlns:a16="http://schemas.microsoft.com/office/drawing/2014/main" val="1235750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NOAA Gulfstream-IV (NOAA49)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17788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Mission Duration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7 - 8.5 h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78867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Flight Level Altitude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41,000 - 45,000 ft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585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Expendables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Dropsondes</a:t>
                      </a:r>
                    </a:p>
                    <a:p>
                      <a:r>
                        <a:rPr lang="en-US" dirty="0"/>
                        <a:t>-- 50 NASA + NOAA/AOML/HRD in-kind available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66288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Onboard Instrumentation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Tail Doppler radar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438453"/>
                  </a:ext>
                </a:extLst>
              </a:tr>
            </a:tbl>
          </a:graphicData>
        </a:graphic>
      </p:graphicFrame>
      <p:pic>
        <p:nvPicPr>
          <p:cNvPr id="10" name="Picture 9" descr="A 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0D87F5BF-D064-6966-9EF3-E3EB1BABC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875" y1="32504" x2="26875" y2="32504"/>
                        <a14:foregroundMark x1="46458" y1="44012" x2="46458" y2="44012"/>
                        <a14:foregroundMark x1="35833" y1="33748" x2="35833" y2="33748"/>
                        <a14:foregroundMark x1="32500" y1="31104" x2="32500" y2="31104"/>
                        <a14:foregroundMark x1="37083" y1="34992" x2="37083" y2="34992"/>
                        <a14:foregroundMark x1="48958" y1="45879" x2="48958" y2="45879"/>
                        <a14:foregroundMark x1="49375" y1="46190" x2="49375" y2="46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1" y="4064572"/>
            <a:ext cx="3324413" cy="2223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915228-69CB-FF8C-BD8F-617F58B7F4ED}"/>
              </a:ext>
            </a:extLst>
          </p:cNvPr>
          <p:cNvSpPr txBox="1"/>
          <p:nvPr/>
        </p:nvSpPr>
        <p:spPr>
          <a:xfrm>
            <a:off x="414602" y="1049822"/>
            <a:ext cx="11362796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Objectives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Collect 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GPS dropsonde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and aircraft 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tail Doppler radar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data to validate TROPICS satellite-derived temperature, moisture, and precipitation profiles in a variety of tropical environments.</a:t>
            </a:r>
            <a:endParaRPr lang="en-US" sz="2000" dirty="0">
              <a:effectLst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Coordinate GPS dropsonde locations and TROPICS satellite overpasses in 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time (within 30 min) 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and 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space (within 750 km of satellite nadir)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with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high-altitude dropsondes from the G-IV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preferred.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Evaluate the impact of TROPICS data on regional numerical prediction of tropical cyclones.</a:t>
            </a:r>
            <a:endParaRPr lang="en-US" sz="2000" b="1" dirty="0">
              <a:effectLst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424A18-C92D-6498-6087-85ED69AE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2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61003-E68F-F3F5-1BBF-42F08B0F5AB8}"/>
              </a:ext>
            </a:extLst>
          </p:cNvPr>
          <p:cNvSpPr txBox="1"/>
          <p:nvPr/>
        </p:nvSpPr>
        <p:spPr>
          <a:xfrm>
            <a:off x="-627529" y="0"/>
            <a:ext cx="10954870" cy="942664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ea typeface="+mj-ea"/>
                <a:cs typeface="+mj-cs"/>
              </a:rPr>
              <a:t>Hurricane Ernesto – Aug 15-16 Environment  </a:t>
            </a:r>
          </a:p>
        </p:txBody>
      </p:sp>
      <p:pic>
        <p:nvPicPr>
          <p:cNvPr id="7" name="Picture 6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0D551AD3-6A01-7C3B-B10B-4F2B9F3B2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676" y="942664"/>
            <a:ext cx="7476648" cy="5155772"/>
          </a:xfrm>
          <a:prstGeom prst="rect">
            <a:avLst/>
          </a:prstGeom>
        </p:spPr>
      </p:pic>
      <p:pic>
        <p:nvPicPr>
          <p:cNvPr id="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D9E5EA33-1CA8-4243-2BA8-35568E01C52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79C5BDBE-B816-85FC-5A92-2FC4A815F9E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C2B27-CF00-214E-AD5E-54145E10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4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39">
            <a:extLst>
              <a:ext uri="{FF2B5EF4-FFF2-40B4-BE49-F238E27FC236}">
                <a16:creationId xmlns:a16="http://schemas.microsoft.com/office/drawing/2014/main" id="{C9FF2A01-6EFB-6BE2-F15D-E382F03DF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09" y="1677867"/>
            <a:ext cx="3596769" cy="35866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5704B6-A409-C569-F35C-0067FE45AE7B}"/>
              </a:ext>
            </a:extLst>
          </p:cNvPr>
          <p:cNvGrpSpPr>
            <a:grpSpLocks noChangeAspect="1"/>
          </p:cNvGrpSpPr>
          <p:nvPr/>
        </p:nvGrpSpPr>
        <p:grpSpPr>
          <a:xfrm>
            <a:off x="3091820" y="2513046"/>
            <a:ext cx="1928365" cy="1529912"/>
            <a:chOff x="5555111" y="2395816"/>
            <a:chExt cx="2180173" cy="17296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827ECB-E254-1581-9A5C-5A6251DAD2A0}"/>
                </a:ext>
              </a:extLst>
            </p:cNvPr>
            <p:cNvSpPr txBox="1"/>
            <p:nvPr/>
          </p:nvSpPr>
          <p:spPr>
            <a:xfrm>
              <a:off x="6090374" y="2395816"/>
              <a:ext cx="1644910" cy="417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20240816N1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60285E-CA3A-24E1-E17F-7C1895BBD83A}"/>
                </a:ext>
              </a:extLst>
            </p:cNvPr>
            <p:cNvSpPr txBox="1"/>
            <p:nvPr/>
          </p:nvSpPr>
          <p:spPr>
            <a:xfrm>
              <a:off x="5555111" y="3707946"/>
              <a:ext cx="1644908" cy="417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20240815N1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6A6AE98-B5C1-79F6-F3F6-AE1D9E1147F3}"/>
              </a:ext>
            </a:extLst>
          </p:cNvPr>
          <p:cNvSpPr txBox="1"/>
          <p:nvPr/>
        </p:nvSpPr>
        <p:spPr>
          <a:xfrm>
            <a:off x="1074573" y="276194"/>
            <a:ext cx="3121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Star Flight Pattern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4717E4C-08BF-58D1-1067-AE129914B2E6}"/>
              </a:ext>
            </a:extLst>
          </p:cNvPr>
          <p:cNvGrpSpPr/>
          <p:nvPr/>
        </p:nvGrpSpPr>
        <p:grpSpPr>
          <a:xfrm>
            <a:off x="6515111" y="365583"/>
            <a:ext cx="2755900" cy="6126833"/>
            <a:chOff x="7752245" y="321686"/>
            <a:chExt cx="2755900" cy="61268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765E18-BA1D-3C2E-8FA1-028DBDB6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2245" y="683142"/>
              <a:ext cx="2679700" cy="26543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3764E2-5115-C968-8BC5-C77B4B186561}"/>
                </a:ext>
              </a:extLst>
            </p:cNvPr>
            <p:cNvSpPr txBox="1"/>
            <p:nvPr/>
          </p:nvSpPr>
          <p:spPr>
            <a:xfrm>
              <a:off x="8714299" y="321686"/>
              <a:ext cx="780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Part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DDC53C-D919-35BC-EFAB-B52D3F4F446E}"/>
                </a:ext>
              </a:extLst>
            </p:cNvPr>
            <p:cNvSpPr txBox="1"/>
            <p:nvPr/>
          </p:nvSpPr>
          <p:spPr>
            <a:xfrm>
              <a:off x="8790499" y="3429000"/>
              <a:ext cx="780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Part 2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E5E941-9ADB-3033-A552-2694E448E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8445" y="3794219"/>
              <a:ext cx="2679700" cy="265430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0E3542D-8B60-0C2B-0322-6CE36490E939}"/>
                </a:ext>
              </a:extLst>
            </p:cNvPr>
            <p:cNvCxnSpPr>
              <a:cxnSpLocks/>
            </p:cNvCxnSpPr>
            <p:nvPr/>
          </p:nvCxnSpPr>
          <p:spPr>
            <a:xfrm>
              <a:off x="7778503" y="1100387"/>
              <a:ext cx="1011996" cy="26512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EC933F9-64A6-857F-BC41-1FCE2B3966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7246" y="781970"/>
              <a:ext cx="220237" cy="47468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E1BF6C9-D000-C461-3195-ADBB88829FAC}"/>
                </a:ext>
              </a:extLst>
            </p:cNvPr>
            <p:cNvCxnSpPr>
              <a:cxnSpLocks/>
            </p:cNvCxnSpPr>
            <p:nvPr/>
          </p:nvCxnSpPr>
          <p:spPr>
            <a:xfrm>
              <a:off x="9289167" y="809464"/>
              <a:ext cx="207634" cy="49552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89031BF-0F30-FCD3-A472-A0B879211E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8986" y="1256652"/>
              <a:ext cx="599414" cy="14447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A1A893-DF8F-2AA7-9553-9BA91E80F218}"/>
                </a:ext>
              </a:extLst>
            </p:cNvPr>
            <p:cNvCxnSpPr/>
            <p:nvPr/>
          </p:nvCxnSpPr>
          <p:spPr>
            <a:xfrm>
              <a:off x="8011886" y="1328891"/>
              <a:ext cx="895478" cy="23865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02A57A-6A15-1282-367A-46042D6CA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0860" y="2003382"/>
              <a:ext cx="615538" cy="57670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F997B4-4D7D-F2CD-ABCE-3858A1904B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0860" y="2364838"/>
              <a:ext cx="876504" cy="26103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E3A9ED-B872-C780-8419-0C9F344F8F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7364" y="2395425"/>
              <a:ext cx="193555" cy="68722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E58501C-2939-D361-ED9B-DAD93E24C6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0919" y="2367563"/>
              <a:ext cx="261289" cy="71508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7DB4803-8D3E-6B35-E271-25CBB3EA1CFE}"/>
                </a:ext>
              </a:extLst>
            </p:cNvPr>
            <p:cNvCxnSpPr>
              <a:cxnSpLocks/>
            </p:cNvCxnSpPr>
            <p:nvPr/>
          </p:nvCxnSpPr>
          <p:spPr>
            <a:xfrm>
              <a:off x="9361885" y="2395425"/>
              <a:ext cx="719099" cy="11533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E78EB8E-3988-B77A-4201-56CEEB79A00E}"/>
                </a:ext>
              </a:extLst>
            </p:cNvPr>
            <p:cNvCxnSpPr>
              <a:cxnSpLocks/>
            </p:cNvCxnSpPr>
            <p:nvPr/>
          </p:nvCxnSpPr>
          <p:spPr>
            <a:xfrm>
              <a:off x="9607216" y="1985572"/>
              <a:ext cx="476585" cy="5445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B4F54CA-B680-B8DD-0253-9AF1E0EE66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7216" y="1421061"/>
              <a:ext cx="473768" cy="56451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047570B-A7C2-20FC-6228-2B9747102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1885" y="1418102"/>
              <a:ext cx="719099" cy="149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0860FD-7033-71EA-C47C-88EF52D62177}"/>
                </a:ext>
              </a:extLst>
            </p:cNvPr>
            <p:cNvCxnSpPr>
              <a:cxnSpLocks/>
            </p:cNvCxnSpPr>
            <p:nvPr/>
          </p:nvCxnSpPr>
          <p:spPr>
            <a:xfrm>
              <a:off x="9100919" y="846212"/>
              <a:ext cx="272914" cy="72133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0D0A0D3-C34F-9ED6-17ED-E6D1E69072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97387" y="845802"/>
              <a:ext cx="212181" cy="7217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BFF9DE7-9ACB-2C0C-AA5E-A0F23C24C060}"/>
                </a:ext>
              </a:extLst>
            </p:cNvPr>
            <p:cNvCxnSpPr>
              <a:cxnSpLocks/>
            </p:cNvCxnSpPr>
            <p:nvPr/>
          </p:nvCxnSpPr>
          <p:spPr>
            <a:xfrm>
              <a:off x="8955637" y="4666151"/>
              <a:ext cx="50334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0D3AD4F-297D-BBC9-F03C-38D8BF504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4965" y="4644509"/>
              <a:ext cx="760245" cy="94403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DC88CB7-471D-FDBA-8D1A-AA52477C1B55}"/>
                </a:ext>
              </a:extLst>
            </p:cNvPr>
            <p:cNvCxnSpPr>
              <a:cxnSpLocks/>
            </p:cNvCxnSpPr>
            <p:nvPr/>
          </p:nvCxnSpPr>
          <p:spPr>
            <a:xfrm>
              <a:off x="8950653" y="5494411"/>
              <a:ext cx="50334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3174EA-EA6D-A912-7797-5B41B8C72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48392" y="5101534"/>
              <a:ext cx="222931" cy="39287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C6ECB8-97A4-0B49-76F9-EAEC414509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42782" y="4670033"/>
              <a:ext cx="234151" cy="42060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A31257C-D38E-6248-CBEC-543964B341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32594" y="5087428"/>
              <a:ext cx="223043" cy="4069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21EED89-A0FF-5173-3F6C-22FC78F6BA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7926" y="4701327"/>
              <a:ext cx="217711" cy="35770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1D02BFE-DBDE-2B89-C56F-54895C5030B7}"/>
                </a:ext>
              </a:extLst>
            </p:cNvPr>
            <p:cNvCxnSpPr>
              <a:cxnSpLocks/>
            </p:cNvCxnSpPr>
            <p:nvPr/>
          </p:nvCxnSpPr>
          <p:spPr>
            <a:xfrm>
              <a:off x="9048868" y="4518778"/>
              <a:ext cx="388930" cy="2152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C045D180-8BF9-06C2-F176-54CFE638A2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94725" y="4506923"/>
              <a:ext cx="633098" cy="6055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666467B6-C6DF-EBA0-8F9C-D6CEF5227D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1382" y="1700406"/>
              <a:ext cx="761393" cy="75736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C6F78E8-D85F-3210-EB82-09E0F2789D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97094" y="4462659"/>
              <a:ext cx="635500" cy="63887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8E02C61-F416-6872-FBAC-E3F5F1DBA4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3725" y="1491589"/>
              <a:ext cx="420568" cy="52555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63C16E7-84D0-A0E8-079A-39EAB5F977EE}"/>
                </a:ext>
              </a:extLst>
            </p:cNvPr>
            <p:cNvCxnSpPr>
              <a:cxnSpLocks/>
            </p:cNvCxnSpPr>
            <p:nvPr/>
          </p:nvCxnSpPr>
          <p:spPr>
            <a:xfrm>
              <a:off x="9822702" y="2007783"/>
              <a:ext cx="381212" cy="46614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C9254C3-2EA1-7F21-3CBC-3B35DF86DA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68450" y="2493921"/>
              <a:ext cx="685777" cy="12778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9081F1DC-76F3-523A-1CAE-4D4A777DB5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1420" y="2580091"/>
              <a:ext cx="216972" cy="5875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3530C739-E8AD-BD6D-574A-AC7B76887E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16872" y="2435362"/>
              <a:ext cx="193555" cy="6472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D74433E9-FF88-1CA3-55C8-4DD2EE974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7688" y="2536863"/>
              <a:ext cx="551747" cy="15774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1C2245D6-C9AA-837C-1B78-8A6039EAFE78}"/>
                </a:ext>
              </a:extLst>
            </p:cNvPr>
            <p:cNvCxnSpPr>
              <a:cxnSpLocks/>
            </p:cNvCxnSpPr>
            <p:nvPr/>
          </p:nvCxnSpPr>
          <p:spPr>
            <a:xfrm>
              <a:off x="9530342" y="4674146"/>
              <a:ext cx="223383" cy="38488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C560DDA4-B70F-8213-5DB6-1E37ADFE18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09445" y="5135787"/>
              <a:ext cx="262158" cy="45275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AEFD5D9A-5436-8C56-DF4E-FD8AA23528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7364" y="5622792"/>
              <a:ext cx="530434" cy="108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B2FA01E7-EFAC-59F3-8B27-EEF4DA5C78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39102" y="5136994"/>
              <a:ext cx="227346" cy="39452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BDB22FCE-B2D3-82E0-07A9-260C2563FD42}"/>
              </a:ext>
            </a:extLst>
          </p:cNvPr>
          <p:cNvSpPr txBox="1"/>
          <p:nvPr/>
        </p:nvSpPr>
        <p:spPr>
          <a:xfrm>
            <a:off x="9221069" y="1168948"/>
            <a:ext cx="2867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Inner radius: 90 NM</a:t>
            </a:r>
          </a:p>
          <a:p>
            <a:r>
              <a:rPr lang="en-US" dirty="0"/>
              <a:t>Outer radius: 180-240 NM</a:t>
            </a:r>
          </a:p>
          <a:p>
            <a:endParaRPr lang="en-US" dirty="0"/>
          </a:p>
          <a:p>
            <a:r>
              <a:rPr lang="en-US" dirty="0"/>
              <a:t>Radius of start points adjusted to target features of interest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7904A6-D057-1613-C78D-E23A75D4C00C}"/>
              </a:ext>
            </a:extLst>
          </p:cNvPr>
          <p:cNvSpPr txBox="1"/>
          <p:nvPr/>
        </p:nvSpPr>
        <p:spPr>
          <a:xfrm>
            <a:off x="9271011" y="4833162"/>
            <a:ext cx="2867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 NM circumnavigation</a:t>
            </a:r>
          </a:p>
          <a:p>
            <a:r>
              <a:rPr lang="en-US" dirty="0"/>
              <a:t>+ final leg of star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95768A1-75F0-6407-B512-4BF26DE8688E}"/>
              </a:ext>
            </a:extLst>
          </p:cNvPr>
          <p:cNvSpPr txBox="1"/>
          <p:nvPr/>
        </p:nvSpPr>
        <p:spPr>
          <a:xfrm>
            <a:off x="848455" y="5264533"/>
            <a:ext cx="3633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Circles = dropsonde release points</a:t>
            </a:r>
          </a:p>
        </p:txBody>
      </p:sp>
      <p:pic>
        <p:nvPicPr>
          <p:cNvPr id="137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7C608160-F1E0-DB95-623B-E915A85E85F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41A672BF-4712-9484-085C-B51FA6AD37E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1692B1C3-1672-A0A8-B9E3-91A21C1F8150}"/>
              </a:ext>
            </a:extLst>
          </p:cNvPr>
          <p:cNvSpPr txBox="1"/>
          <p:nvPr/>
        </p:nvSpPr>
        <p:spPr>
          <a:xfrm>
            <a:off x="1092658" y="1238262"/>
            <a:ext cx="317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 Missions As Planned</a:t>
            </a:r>
          </a:p>
        </p:txBody>
      </p:sp>
      <p:sp>
        <p:nvSpPr>
          <p:cNvPr id="141" name="Slide Number Placeholder 140">
            <a:extLst>
              <a:ext uri="{FF2B5EF4-FFF2-40B4-BE49-F238E27FC236}">
                <a16:creationId xmlns:a16="http://schemas.microsoft.com/office/drawing/2014/main" id="{3FE45B45-0074-DAAD-5DBF-7DB6CAA7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CD62D0-34A6-19F4-3779-6D6DD50FE191}"/>
              </a:ext>
            </a:extLst>
          </p:cNvPr>
          <p:cNvSpPr txBox="1"/>
          <p:nvPr/>
        </p:nvSpPr>
        <p:spPr>
          <a:xfrm>
            <a:off x="868681" y="247050"/>
            <a:ext cx="3895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Mission 1: 20240815N1</a:t>
            </a:r>
          </a:p>
        </p:txBody>
      </p:sp>
      <p:pic>
        <p:nvPicPr>
          <p:cNvPr id="1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47A67E81-136F-2DC6-D422-421ECAD78C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70690535-8C04-2B2D-07BE-F52CC57A4E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map of a hurricane&#10;&#10;Description automatically generated">
            <a:extLst>
              <a:ext uri="{FF2B5EF4-FFF2-40B4-BE49-F238E27FC236}">
                <a16:creationId xmlns:a16="http://schemas.microsoft.com/office/drawing/2014/main" id="{50E70E31-0302-15D9-F775-429811F003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08" t="5238" r="21902" b="23774"/>
          <a:stretch/>
        </p:blipFill>
        <p:spPr>
          <a:xfrm>
            <a:off x="6362770" y="2292088"/>
            <a:ext cx="2340244" cy="20457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FAC916-8797-7CB8-4C39-F53218AA2616}"/>
              </a:ext>
            </a:extLst>
          </p:cNvPr>
          <p:cNvSpPr txBox="1"/>
          <p:nvPr/>
        </p:nvSpPr>
        <p:spPr>
          <a:xfrm>
            <a:off x="8803352" y="2899477"/>
            <a:ext cx="3251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G-IV within ~85 km of nadir for  TROPICS-06 overpass at 1420Z</a:t>
            </a:r>
          </a:p>
          <a:p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0BBD35-F49A-7408-B993-95164F9880A2}"/>
              </a:ext>
            </a:extLst>
          </p:cNvPr>
          <p:cNvSpPr txBox="1"/>
          <p:nvPr/>
        </p:nvSpPr>
        <p:spPr>
          <a:xfrm>
            <a:off x="5099116" y="1050498"/>
            <a:ext cx="54153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Mission duration: 1200Z – 1923Z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37 total sondes deployed -&gt; 31 transmitted to GTS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17 sondes met 750 km &amp; 30 min module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sondes met criteria for 2 overpasses (* in table)</a:t>
            </a:r>
          </a:p>
          <a:p>
            <a:endParaRPr lang="en-US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13E027F-2F2A-66C7-2286-855B837C8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865456"/>
              </p:ext>
            </p:extLst>
          </p:nvPr>
        </p:nvGraphicFramePr>
        <p:xfrm>
          <a:off x="1202055" y="4473777"/>
          <a:ext cx="9787890" cy="2316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8270">
                  <a:extLst>
                    <a:ext uri="{9D8B030D-6E8A-4147-A177-3AD203B41FA5}">
                      <a16:colId xmlns:a16="http://schemas.microsoft.com/office/drawing/2014/main" val="1246766368"/>
                    </a:ext>
                  </a:extLst>
                </a:gridCol>
                <a:gridCol w="1398270">
                  <a:extLst>
                    <a:ext uri="{9D8B030D-6E8A-4147-A177-3AD203B41FA5}">
                      <a16:colId xmlns:a16="http://schemas.microsoft.com/office/drawing/2014/main" val="3611727338"/>
                    </a:ext>
                  </a:extLst>
                </a:gridCol>
                <a:gridCol w="1398270">
                  <a:extLst>
                    <a:ext uri="{9D8B030D-6E8A-4147-A177-3AD203B41FA5}">
                      <a16:colId xmlns:a16="http://schemas.microsoft.com/office/drawing/2014/main" val="491691527"/>
                    </a:ext>
                  </a:extLst>
                </a:gridCol>
                <a:gridCol w="1398270">
                  <a:extLst>
                    <a:ext uri="{9D8B030D-6E8A-4147-A177-3AD203B41FA5}">
                      <a16:colId xmlns:a16="http://schemas.microsoft.com/office/drawing/2014/main" val="824428176"/>
                    </a:ext>
                  </a:extLst>
                </a:gridCol>
                <a:gridCol w="1398270">
                  <a:extLst>
                    <a:ext uri="{9D8B030D-6E8A-4147-A177-3AD203B41FA5}">
                      <a16:colId xmlns:a16="http://schemas.microsoft.com/office/drawing/2014/main" val="1928437434"/>
                    </a:ext>
                  </a:extLst>
                </a:gridCol>
                <a:gridCol w="1398270">
                  <a:extLst>
                    <a:ext uri="{9D8B030D-6E8A-4147-A177-3AD203B41FA5}">
                      <a16:colId xmlns:a16="http://schemas.microsoft.com/office/drawing/2014/main" val="407632943"/>
                    </a:ext>
                  </a:extLst>
                </a:gridCol>
                <a:gridCol w="1398270">
                  <a:extLst>
                    <a:ext uri="{9D8B030D-6E8A-4147-A177-3AD203B41FA5}">
                      <a16:colId xmlns:a16="http://schemas.microsoft.com/office/drawing/2014/main" val="2319907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TROPICS Overpass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1339Z</a:t>
                      </a:r>
                    </a:p>
                    <a:p>
                      <a:r>
                        <a:rPr lang="en-US" sz="1400" dirty="0"/>
                        <a:t>T05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1418Z</a:t>
                      </a:r>
                    </a:p>
                    <a:p>
                      <a:r>
                        <a:rPr lang="en-US" sz="1400" dirty="0"/>
                        <a:t>T06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1519Z</a:t>
                      </a:r>
                    </a:p>
                    <a:p>
                      <a:r>
                        <a:rPr lang="en-US" sz="1400" dirty="0"/>
                        <a:t>T05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1559Z</a:t>
                      </a:r>
                    </a:p>
                    <a:p>
                      <a:r>
                        <a:rPr lang="en-US" sz="1400" dirty="0"/>
                        <a:t>T06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1700Z</a:t>
                      </a:r>
                    </a:p>
                    <a:p>
                      <a:r>
                        <a:rPr lang="en-US" sz="1400" dirty="0"/>
                        <a:t>T05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1739Z</a:t>
                      </a:r>
                    </a:p>
                    <a:p>
                      <a:r>
                        <a:rPr lang="en-US" sz="1400" dirty="0"/>
                        <a:t>T06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885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Sonde Times w/in 30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1315</a:t>
                      </a:r>
                    </a:p>
                    <a:p>
                      <a:r>
                        <a:rPr lang="en-US" sz="1400" dirty="0"/>
                        <a:t>1324</a:t>
                      </a:r>
                    </a:p>
                    <a:p>
                      <a:r>
                        <a:rPr lang="en-US" sz="1400" dirty="0"/>
                        <a:t>1331</a:t>
                      </a:r>
                    </a:p>
                    <a:p>
                      <a:r>
                        <a:rPr lang="en-US" sz="1400" dirty="0"/>
                        <a:t>1338</a:t>
                      </a:r>
                    </a:p>
                    <a:p>
                      <a:r>
                        <a:rPr lang="en-US" sz="1400" dirty="0"/>
                        <a:t>1347</a:t>
                      </a:r>
                    </a:p>
                    <a:p>
                      <a:r>
                        <a:rPr lang="en-US" sz="1400" dirty="0"/>
                        <a:t>1403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1411</a:t>
                      </a:r>
                    </a:p>
                    <a:p>
                      <a:r>
                        <a:rPr lang="en-US" sz="1400" dirty="0"/>
                        <a:t>1418</a:t>
                      </a:r>
                    </a:p>
                    <a:p>
                      <a:r>
                        <a:rPr lang="en-US" sz="1400" dirty="0"/>
                        <a:t>1426</a:t>
                      </a:r>
                    </a:p>
                    <a:p>
                      <a:r>
                        <a:rPr lang="en-US" sz="1400" dirty="0"/>
                        <a:t>1435</a:t>
                      </a:r>
                    </a:p>
                    <a:p>
                      <a:r>
                        <a:rPr lang="en-US" sz="1400" dirty="0"/>
                        <a:t>1444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1500</a:t>
                      </a:r>
                    </a:p>
                    <a:p>
                      <a:r>
                        <a:rPr lang="en-US" sz="1400" dirty="0"/>
                        <a:t>1508</a:t>
                      </a:r>
                    </a:p>
                    <a:p>
                      <a:r>
                        <a:rPr lang="en-US" sz="1400" dirty="0"/>
                        <a:t>1517</a:t>
                      </a:r>
                    </a:p>
                    <a:p>
                      <a:r>
                        <a:rPr lang="en-US" sz="1400" dirty="0"/>
                        <a:t>1525</a:t>
                      </a:r>
                    </a:p>
                    <a:p>
                      <a:r>
                        <a:rPr lang="en-US" sz="1400" dirty="0"/>
                        <a:t>1534*</a:t>
                      </a:r>
                    </a:p>
                    <a:p>
                      <a:r>
                        <a:rPr lang="en-US" sz="1400" dirty="0"/>
                        <a:t>1546*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1534*</a:t>
                      </a:r>
                    </a:p>
                    <a:p>
                      <a:r>
                        <a:rPr lang="en-US" sz="1400" dirty="0"/>
                        <a:t>1546*</a:t>
                      </a:r>
                    </a:p>
                    <a:p>
                      <a:r>
                        <a:rPr lang="en-US" sz="1400" dirty="0"/>
                        <a:t>1550</a:t>
                      </a:r>
                    </a:p>
                    <a:p>
                      <a:r>
                        <a:rPr lang="en-US" sz="1400" dirty="0"/>
                        <a:t>1558</a:t>
                      </a:r>
                    </a:p>
                    <a:p>
                      <a:r>
                        <a:rPr lang="en-US" sz="1400" dirty="0"/>
                        <a:t>1604</a:t>
                      </a:r>
                    </a:p>
                    <a:p>
                      <a:r>
                        <a:rPr lang="en-US" sz="1400" dirty="0"/>
                        <a:t>1610</a:t>
                      </a:r>
                    </a:p>
                    <a:p>
                      <a:r>
                        <a:rPr lang="en-US" sz="1400" dirty="0"/>
                        <a:t>1618</a:t>
                      </a:r>
                    </a:p>
                    <a:p>
                      <a:r>
                        <a:rPr lang="en-US" sz="1400" dirty="0"/>
                        <a:t>1625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1637</a:t>
                      </a:r>
                    </a:p>
                    <a:p>
                      <a:r>
                        <a:rPr lang="en-US" sz="1400" dirty="0"/>
                        <a:t>1649</a:t>
                      </a:r>
                    </a:p>
                    <a:p>
                      <a:r>
                        <a:rPr lang="en-US" sz="1400" dirty="0"/>
                        <a:t>1702</a:t>
                      </a:r>
                    </a:p>
                    <a:p>
                      <a:r>
                        <a:rPr lang="en-US" sz="1400" dirty="0"/>
                        <a:t>1727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1740</a:t>
                      </a:r>
                    </a:p>
                    <a:p>
                      <a:r>
                        <a:rPr lang="en-US" sz="1400" dirty="0"/>
                        <a:t>1748</a:t>
                      </a:r>
                    </a:p>
                    <a:p>
                      <a:r>
                        <a:rPr lang="en-US" sz="1400" dirty="0"/>
                        <a:t>1755</a:t>
                      </a:r>
                    </a:p>
                    <a:p>
                      <a:r>
                        <a:rPr lang="en-US" sz="1400" dirty="0"/>
                        <a:t>1803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577508"/>
                  </a:ext>
                </a:extLst>
              </a:tr>
            </a:tbl>
          </a:graphicData>
        </a:graphic>
      </p:graphicFrame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2CE5ED6-7505-B1BA-A5CA-6ECDB253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5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605B39A-8B47-0851-D9DC-381015684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19747"/>
          <a:stretch/>
        </p:blipFill>
        <p:spPr bwMode="auto">
          <a:xfrm>
            <a:off x="1179233" y="1357913"/>
            <a:ext cx="3245224" cy="25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D164196-1D27-D014-74BD-AADD1096F1BA}"/>
              </a:ext>
            </a:extLst>
          </p:cNvPr>
          <p:cNvSpPr txBox="1"/>
          <p:nvPr/>
        </p:nvSpPr>
        <p:spPr>
          <a:xfrm>
            <a:off x="502921" y="872357"/>
            <a:ext cx="459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GOES-IR w/ Planned Flight Track at 1230Z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4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6D3B3E38-293C-18D0-B3AA-72903D51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24" y="1195952"/>
            <a:ext cx="3070837" cy="2101849"/>
          </a:xfrm>
          <a:prstGeom prst="rect">
            <a:avLst/>
          </a:prstGeom>
        </p:spPr>
      </p:pic>
      <p:pic>
        <p:nvPicPr>
          <p:cNvPr id="13" name="Picture 12" descr="A red and black graph with lines and dots&#10;&#10;Description automatically generated">
            <a:extLst>
              <a:ext uri="{FF2B5EF4-FFF2-40B4-BE49-F238E27FC236}">
                <a16:creationId xmlns:a16="http://schemas.microsoft.com/office/drawing/2014/main" id="{06C643FE-D958-0216-2B3B-12EED6BC7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040" y="1198611"/>
            <a:ext cx="3070837" cy="21018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C13524-24BD-F67F-7631-E6B063882585}"/>
              </a:ext>
            </a:extLst>
          </p:cNvPr>
          <p:cNvSpPr txBox="1"/>
          <p:nvPr/>
        </p:nvSpPr>
        <p:spPr>
          <a:xfrm>
            <a:off x="8341727" y="826620"/>
            <a:ext cx="21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TROPICS-05 1519Z</a:t>
            </a:r>
          </a:p>
        </p:txBody>
      </p:sp>
      <p:pic>
        <p:nvPicPr>
          <p:cNvPr id="16" name="Picture 15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6F2CC913-C24F-987A-9FB1-28A201CDF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678" y="3924902"/>
            <a:ext cx="3070837" cy="21018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8E7B1E-4E2F-063C-466A-DC215779CAA2}"/>
              </a:ext>
            </a:extLst>
          </p:cNvPr>
          <p:cNvSpPr txBox="1"/>
          <p:nvPr/>
        </p:nvSpPr>
        <p:spPr>
          <a:xfrm>
            <a:off x="5130805" y="3671419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TROPICS-05 1700Z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D4C7C-00F4-0B5C-97FA-C041F80E0F7F}"/>
              </a:ext>
            </a:extLst>
          </p:cNvPr>
          <p:cNvSpPr txBox="1"/>
          <p:nvPr/>
        </p:nvSpPr>
        <p:spPr>
          <a:xfrm>
            <a:off x="1744764" y="826620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TROPICS-05 1339Z  </a:t>
            </a:r>
          </a:p>
        </p:txBody>
      </p:sp>
      <p:pic>
        <p:nvPicPr>
          <p:cNvPr id="22" name="Picture 21" descr="A red and black graph with lines and dots&#10;&#10;Description automatically generated">
            <a:extLst>
              <a:ext uri="{FF2B5EF4-FFF2-40B4-BE49-F238E27FC236}">
                <a16:creationId xmlns:a16="http://schemas.microsoft.com/office/drawing/2014/main" id="{14AC94A5-275B-35D9-D916-2DDC2E326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678" y="1195951"/>
            <a:ext cx="3070837" cy="21018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F3D7F5-C128-7BB6-D8F5-E600BD9ADB3E}"/>
              </a:ext>
            </a:extLst>
          </p:cNvPr>
          <p:cNvSpPr txBox="1"/>
          <p:nvPr/>
        </p:nvSpPr>
        <p:spPr>
          <a:xfrm>
            <a:off x="5224580" y="826620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TROPICS-06 1418Z</a:t>
            </a:r>
          </a:p>
        </p:txBody>
      </p:sp>
      <p:pic>
        <p:nvPicPr>
          <p:cNvPr id="25" name="Picture 24" descr="A graph with red and blue lines and a red circle&#10;&#10;Description automatically generated with medium confidence">
            <a:extLst>
              <a:ext uri="{FF2B5EF4-FFF2-40B4-BE49-F238E27FC236}">
                <a16:creationId xmlns:a16="http://schemas.microsoft.com/office/drawing/2014/main" id="{3D0E7188-1665-8BA2-469B-BE3178085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123" y="3989951"/>
            <a:ext cx="3070837" cy="21018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93F0A6B-62B8-1936-0E07-9DD9A95E021F}"/>
              </a:ext>
            </a:extLst>
          </p:cNvPr>
          <p:cNvSpPr txBox="1"/>
          <p:nvPr/>
        </p:nvSpPr>
        <p:spPr>
          <a:xfrm>
            <a:off x="1744764" y="3671419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TROPICS-06 1559Z</a:t>
            </a:r>
          </a:p>
        </p:txBody>
      </p:sp>
      <p:pic>
        <p:nvPicPr>
          <p:cNvPr id="28" name="Picture 27" descr="A graph showing the weather&#10;&#10;Description automatically generated with medium confidence">
            <a:extLst>
              <a:ext uri="{FF2B5EF4-FFF2-40B4-BE49-F238E27FC236}">
                <a16:creationId xmlns:a16="http://schemas.microsoft.com/office/drawing/2014/main" id="{02A240C7-A5CE-F67D-3284-6239F3B07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3039" y="3924901"/>
            <a:ext cx="3070837" cy="21018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31DC90E-D71C-5DBD-EE8C-9EBBB7DAF0DC}"/>
              </a:ext>
            </a:extLst>
          </p:cNvPr>
          <p:cNvSpPr txBox="1"/>
          <p:nvPr/>
        </p:nvSpPr>
        <p:spPr>
          <a:xfrm>
            <a:off x="8333773" y="3671419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TROPICS-06 1739Z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6DF3364-2112-B50E-0635-5897BDBB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6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1281E4-056E-27D0-B7D2-9778BA461D57}"/>
              </a:ext>
            </a:extLst>
          </p:cNvPr>
          <p:cNvSpPr txBox="1"/>
          <p:nvPr/>
        </p:nvSpPr>
        <p:spPr>
          <a:xfrm>
            <a:off x="868681" y="247050"/>
            <a:ext cx="9458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Mission 1: 20240815N1 – Drops within 30 min of Overpass</a:t>
            </a:r>
          </a:p>
        </p:txBody>
      </p:sp>
      <p:pic>
        <p:nvPicPr>
          <p:cNvPr id="32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992623EF-2159-6482-AFEF-8B796057255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3AA1B7B2-A3E3-E383-8520-8B3ECE1E390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98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CD62D0-34A6-19F4-3779-6D6DD50FE191}"/>
              </a:ext>
            </a:extLst>
          </p:cNvPr>
          <p:cNvSpPr txBox="1"/>
          <p:nvPr/>
        </p:nvSpPr>
        <p:spPr>
          <a:xfrm>
            <a:off x="868681" y="247050"/>
            <a:ext cx="10064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Mission 1: 20240815N1 – TROPICS Ch 9 (184 GHz) BT + Drops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E7F36-59FB-6AE6-473F-AAFDDD493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50" y="1190076"/>
            <a:ext cx="2068634" cy="1684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5C5EDC-87F7-FCBA-FA9C-15E411A4CDB5}"/>
              </a:ext>
            </a:extLst>
          </p:cNvPr>
          <p:cNvSpPr txBox="1"/>
          <p:nvPr/>
        </p:nvSpPr>
        <p:spPr>
          <a:xfrm>
            <a:off x="0" y="2983965"/>
            <a:ext cx="318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Planned track         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Actual track</a:t>
            </a:r>
          </a:p>
        </p:txBody>
      </p:sp>
      <p:pic>
        <p:nvPicPr>
          <p:cNvPr id="1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47A67E81-136F-2DC6-D422-421ECAD78C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70690535-8C04-2B2D-07BE-F52CC57A4E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screen shot of a map&#10;&#10;Description automatically generated">
            <a:extLst>
              <a:ext uri="{FF2B5EF4-FFF2-40B4-BE49-F238E27FC236}">
                <a16:creationId xmlns:a16="http://schemas.microsoft.com/office/drawing/2014/main" id="{26C18047-A7A1-63ED-813E-49856CC42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357" y="1038079"/>
            <a:ext cx="2937282" cy="2286000"/>
          </a:xfrm>
          <a:prstGeom prst="rect">
            <a:avLst/>
          </a:prstGeom>
        </p:spPr>
      </p:pic>
      <p:pic>
        <p:nvPicPr>
          <p:cNvPr id="9" name="Picture 8" descr="A map of a sea&#10;&#10;Description automatically generated with medium confidence">
            <a:extLst>
              <a:ext uri="{FF2B5EF4-FFF2-40B4-BE49-F238E27FC236}">
                <a16:creationId xmlns:a16="http://schemas.microsoft.com/office/drawing/2014/main" id="{2497E333-C595-A3B5-40AC-7CAC9B5F6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038" y="1038079"/>
            <a:ext cx="2937282" cy="2286000"/>
          </a:xfrm>
          <a:prstGeom prst="rect">
            <a:avLst/>
          </a:prstGeom>
        </p:spPr>
      </p:pic>
      <p:pic>
        <p:nvPicPr>
          <p:cNvPr id="12" name="Picture 11" descr="A map of a person's body&#10;&#10;Description automatically generated with medium confidence">
            <a:extLst>
              <a:ext uri="{FF2B5EF4-FFF2-40B4-BE49-F238E27FC236}">
                <a16:creationId xmlns:a16="http://schemas.microsoft.com/office/drawing/2014/main" id="{B5F8114E-2D94-8D16-7FF4-DD55C6A8B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4718" y="1038079"/>
            <a:ext cx="2937282" cy="2286000"/>
          </a:xfrm>
          <a:prstGeom prst="rect">
            <a:avLst/>
          </a:prstGeom>
        </p:spPr>
      </p:pic>
      <p:pic>
        <p:nvPicPr>
          <p:cNvPr id="17" name="Picture 16" descr="A map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03254096-4EBE-9DCB-4BA2-D9C58282C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9357" y="3800368"/>
            <a:ext cx="2937282" cy="2286000"/>
          </a:xfrm>
          <a:prstGeom prst="rect">
            <a:avLst/>
          </a:prstGeom>
        </p:spPr>
      </p:pic>
      <p:pic>
        <p:nvPicPr>
          <p:cNvPr id="19" name="Picture 18" descr="A map of the weather&#10;&#10;Description automatically generated">
            <a:extLst>
              <a:ext uri="{FF2B5EF4-FFF2-40B4-BE49-F238E27FC236}">
                <a16:creationId xmlns:a16="http://schemas.microsoft.com/office/drawing/2014/main" id="{4274BFD5-A53D-AEB8-5BC5-17826F721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038" y="3800368"/>
            <a:ext cx="2937282" cy="2286000"/>
          </a:xfrm>
          <a:prstGeom prst="rect">
            <a:avLst/>
          </a:prstGeom>
        </p:spPr>
      </p:pic>
      <p:pic>
        <p:nvPicPr>
          <p:cNvPr id="23" name="Picture 22" descr="A map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6EC5203B-8B1C-B3EA-F293-0589EDED9B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4718" y="3800368"/>
            <a:ext cx="2937282" cy="2286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9BF69E-598C-F35C-407D-A9542CD32169}"/>
              </a:ext>
            </a:extLst>
          </p:cNvPr>
          <p:cNvSpPr txBox="1"/>
          <p:nvPr/>
        </p:nvSpPr>
        <p:spPr>
          <a:xfrm>
            <a:off x="137162" y="4027092"/>
            <a:ext cx="2937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Dropsondes = 700-500 </a:t>
            </a:r>
            <a:r>
              <a:rPr lang="en-US" dirty="0" err="1"/>
              <a:t>hPa</a:t>
            </a:r>
            <a:r>
              <a:rPr lang="en-US" dirty="0"/>
              <a:t> RH and layer avg winds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9F15E32-203A-EE6C-C28B-B77B9FB7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46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CD62D0-34A6-19F4-3779-6D6DD50FE191}"/>
              </a:ext>
            </a:extLst>
          </p:cNvPr>
          <p:cNvSpPr txBox="1"/>
          <p:nvPr/>
        </p:nvSpPr>
        <p:spPr>
          <a:xfrm>
            <a:off x="868681" y="247050"/>
            <a:ext cx="9606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Mission 1: 20240815N1 – TROPICS Ch 12 (205 GHz) + Drops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E7F36-59FB-6AE6-473F-AAFDDD493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92" y="1046643"/>
            <a:ext cx="2068634" cy="1684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5C5EDC-87F7-FCBA-FA9C-15E411A4CDB5}"/>
              </a:ext>
            </a:extLst>
          </p:cNvPr>
          <p:cNvSpPr txBox="1"/>
          <p:nvPr/>
        </p:nvSpPr>
        <p:spPr>
          <a:xfrm>
            <a:off x="-35858" y="2840532"/>
            <a:ext cx="318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Planned track         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Actual track</a:t>
            </a:r>
          </a:p>
        </p:txBody>
      </p:sp>
      <p:pic>
        <p:nvPicPr>
          <p:cNvPr id="1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47A67E81-136F-2DC6-D422-421ECAD78C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70690535-8C04-2B2D-07BE-F52CC57A4E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map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E9DF1936-C062-2FBB-5881-5A0D2BB5B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515" y="919885"/>
            <a:ext cx="2937282" cy="2286000"/>
          </a:xfrm>
          <a:prstGeom prst="rect">
            <a:avLst/>
          </a:prstGeom>
        </p:spPr>
      </p:pic>
      <p:pic>
        <p:nvPicPr>
          <p:cNvPr id="10" name="Picture 9" descr="A map of a storm&#10;&#10;Description automatically generated">
            <a:extLst>
              <a:ext uri="{FF2B5EF4-FFF2-40B4-BE49-F238E27FC236}">
                <a16:creationId xmlns:a16="http://schemas.microsoft.com/office/drawing/2014/main" id="{96A84762-5E17-8430-65E3-C9CD72D5A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776" y="919885"/>
            <a:ext cx="2937282" cy="2286000"/>
          </a:xfrm>
          <a:prstGeom prst="rect">
            <a:avLst/>
          </a:prstGeom>
        </p:spPr>
      </p:pic>
      <p:pic>
        <p:nvPicPr>
          <p:cNvPr id="13" name="Picture 12" descr="A map of a hurricane&#10;&#10;Description automatically generated">
            <a:extLst>
              <a:ext uri="{FF2B5EF4-FFF2-40B4-BE49-F238E27FC236}">
                <a16:creationId xmlns:a16="http://schemas.microsoft.com/office/drawing/2014/main" id="{2309CEB8-6BD5-8264-D824-3C9833C3B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0058" y="919885"/>
            <a:ext cx="2937282" cy="2286000"/>
          </a:xfrm>
          <a:prstGeom prst="rect">
            <a:avLst/>
          </a:prstGeom>
        </p:spPr>
      </p:pic>
      <p:pic>
        <p:nvPicPr>
          <p:cNvPr id="18" name="Picture 17" descr="A map of a storm&#10;&#10;Description automatically generated">
            <a:extLst>
              <a:ext uri="{FF2B5EF4-FFF2-40B4-BE49-F238E27FC236}">
                <a16:creationId xmlns:a16="http://schemas.microsoft.com/office/drawing/2014/main" id="{F505EFE3-5C97-ADD1-283C-18C111908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828" y="3644149"/>
            <a:ext cx="2937282" cy="2286000"/>
          </a:xfrm>
          <a:prstGeom prst="rect">
            <a:avLst/>
          </a:prstGeom>
        </p:spPr>
      </p:pic>
      <p:pic>
        <p:nvPicPr>
          <p:cNvPr id="21" name="Picture 20" descr="A map of a weather forecast&#10;&#10;Description automatically generated">
            <a:extLst>
              <a:ext uri="{FF2B5EF4-FFF2-40B4-BE49-F238E27FC236}">
                <a16:creationId xmlns:a16="http://schemas.microsoft.com/office/drawing/2014/main" id="{F780467C-7344-F58A-CFA2-C92DF7738E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0142" y="3644149"/>
            <a:ext cx="2937282" cy="2286000"/>
          </a:xfrm>
          <a:prstGeom prst="rect">
            <a:avLst/>
          </a:prstGeom>
        </p:spPr>
      </p:pic>
      <p:pic>
        <p:nvPicPr>
          <p:cNvPr id="24" name="Picture 23" descr="A map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9FD55559-B3A2-2700-EDF4-1BB2CE33C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0058" y="3644149"/>
            <a:ext cx="2937282" cy="2286000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29E5D57-66A7-74B8-2821-D4973046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8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8E0D38-5C03-4550-F082-5034B61A41DD}"/>
              </a:ext>
            </a:extLst>
          </p:cNvPr>
          <p:cNvSpPr txBox="1"/>
          <p:nvPr/>
        </p:nvSpPr>
        <p:spPr>
          <a:xfrm>
            <a:off x="137162" y="4027092"/>
            <a:ext cx="2937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Dropsondes = 700-500 </a:t>
            </a:r>
            <a:r>
              <a:rPr lang="en-US" dirty="0" err="1"/>
              <a:t>hPa</a:t>
            </a:r>
            <a:r>
              <a:rPr lang="en-US" dirty="0"/>
              <a:t> RH and layer avg winds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5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CD62D0-34A6-19F4-3779-6D6DD50FE191}"/>
              </a:ext>
            </a:extLst>
          </p:cNvPr>
          <p:cNvSpPr txBox="1"/>
          <p:nvPr/>
        </p:nvSpPr>
        <p:spPr>
          <a:xfrm>
            <a:off x="868681" y="247050"/>
            <a:ext cx="3895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Mission 2: 20240816N1</a:t>
            </a:r>
          </a:p>
        </p:txBody>
      </p:sp>
      <p:pic>
        <p:nvPicPr>
          <p:cNvPr id="14" name="Google Shape;228;g88653923ee_0_70" descr="A blue circle with black text and a bird in the middle&#10;&#10;Description automatically generated">
            <a:extLst>
              <a:ext uri="{FF2B5EF4-FFF2-40B4-BE49-F238E27FC236}">
                <a16:creationId xmlns:a16="http://schemas.microsoft.com/office/drawing/2014/main" id="{47A67E81-136F-2DC6-D422-421ECAD78C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9;g88653923ee_0_70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70690535-8C04-2B2D-07BE-F52CC57A4E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3D0E4680-8A52-D518-ADEB-C19CDD7719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AD54C3E2-7051-BDB0-A92E-1900CAB9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05F3-EF6A-BB4F-9A8E-20ACB04E8627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206AE54-F3EE-F5E4-9CDB-62B82E1B7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614708"/>
              </p:ext>
            </p:extLst>
          </p:nvPr>
        </p:nvGraphicFramePr>
        <p:xfrm>
          <a:off x="1124372" y="4117226"/>
          <a:ext cx="9943256" cy="2529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8880">
                  <a:extLst>
                    <a:ext uri="{9D8B030D-6E8A-4147-A177-3AD203B41FA5}">
                      <a16:colId xmlns:a16="http://schemas.microsoft.com/office/drawing/2014/main" val="1246766368"/>
                    </a:ext>
                  </a:extLst>
                </a:gridCol>
                <a:gridCol w="1056934">
                  <a:extLst>
                    <a:ext uri="{9D8B030D-6E8A-4147-A177-3AD203B41FA5}">
                      <a16:colId xmlns:a16="http://schemas.microsoft.com/office/drawing/2014/main" val="491691527"/>
                    </a:ext>
                  </a:extLst>
                </a:gridCol>
                <a:gridCol w="1242907">
                  <a:extLst>
                    <a:ext uri="{9D8B030D-6E8A-4147-A177-3AD203B41FA5}">
                      <a16:colId xmlns:a16="http://schemas.microsoft.com/office/drawing/2014/main" val="824428176"/>
                    </a:ext>
                  </a:extLst>
                </a:gridCol>
                <a:gridCol w="1242907">
                  <a:extLst>
                    <a:ext uri="{9D8B030D-6E8A-4147-A177-3AD203B41FA5}">
                      <a16:colId xmlns:a16="http://schemas.microsoft.com/office/drawing/2014/main" val="1928437434"/>
                    </a:ext>
                  </a:extLst>
                </a:gridCol>
                <a:gridCol w="1242907">
                  <a:extLst>
                    <a:ext uri="{9D8B030D-6E8A-4147-A177-3AD203B41FA5}">
                      <a16:colId xmlns:a16="http://schemas.microsoft.com/office/drawing/2014/main" val="407632943"/>
                    </a:ext>
                  </a:extLst>
                </a:gridCol>
                <a:gridCol w="1242907">
                  <a:extLst>
                    <a:ext uri="{9D8B030D-6E8A-4147-A177-3AD203B41FA5}">
                      <a16:colId xmlns:a16="http://schemas.microsoft.com/office/drawing/2014/main" val="2319907867"/>
                    </a:ext>
                  </a:extLst>
                </a:gridCol>
                <a:gridCol w="1242907">
                  <a:extLst>
                    <a:ext uri="{9D8B030D-6E8A-4147-A177-3AD203B41FA5}">
                      <a16:colId xmlns:a16="http://schemas.microsoft.com/office/drawing/2014/main" val="1931072037"/>
                    </a:ext>
                  </a:extLst>
                </a:gridCol>
                <a:gridCol w="1242907">
                  <a:extLst>
                    <a:ext uri="{9D8B030D-6E8A-4147-A177-3AD203B41FA5}">
                      <a16:colId xmlns:a16="http://schemas.microsoft.com/office/drawing/2014/main" val="3552731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TROPICS Overpass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1356Z</a:t>
                      </a:r>
                    </a:p>
                    <a:p>
                      <a:r>
                        <a:rPr lang="en-US" sz="1400" dirty="0"/>
                        <a:t>T06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1459Z</a:t>
                      </a:r>
                    </a:p>
                    <a:p>
                      <a:r>
                        <a:rPr lang="en-US" sz="1400" dirty="0"/>
                        <a:t>T05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1536Z</a:t>
                      </a:r>
                    </a:p>
                    <a:p>
                      <a:r>
                        <a:rPr lang="en-US" sz="1400" dirty="0"/>
                        <a:t>T06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1639</a:t>
                      </a:r>
                    </a:p>
                    <a:p>
                      <a:r>
                        <a:rPr lang="en-US" sz="1400" dirty="0"/>
                        <a:t>T05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1716Z</a:t>
                      </a:r>
                    </a:p>
                    <a:p>
                      <a:r>
                        <a:rPr lang="en-US" sz="1400" dirty="0"/>
                        <a:t>T06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1820Z</a:t>
                      </a:r>
                    </a:p>
                    <a:p>
                      <a:r>
                        <a:rPr lang="en-US" sz="1400" dirty="0"/>
                        <a:t>T05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1856Z</a:t>
                      </a:r>
                    </a:p>
                    <a:p>
                      <a:r>
                        <a:rPr lang="en-US" sz="1400" dirty="0"/>
                        <a:t>T06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885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Sonde Times w/in 30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1406</a:t>
                      </a:r>
                    </a:p>
                    <a:p>
                      <a:r>
                        <a:rPr lang="en-US" sz="1400" dirty="0"/>
                        <a:t>1414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1428</a:t>
                      </a:r>
                    </a:p>
                    <a:p>
                      <a:r>
                        <a:rPr lang="en-US" sz="1400" dirty="0"/>
                        <a:t>1435</a:t>
                      </a:r>
                    </a:p>
                    <a:p>
                      <a:r>
                        <a:rPr lang="en-US" sz="1400" dirty="0"/>
                        <a:t>1447</a:t>
                      </a:r>
                    </a:p>
                    <a:p>
                      <a:r>
                        <a:rPr lang="en-US" sz="1400" dirty="0"/>
                        <a:t>1455</a:t>
                      </a:r>
                    </a:p>
                    <a:p>
                      <a:r>
                        <a:rPr lang="en-US" sz="1400" dirty="0"/>
                        <a:t>1502</a:t>
                      </a:r>
                    </a:p>
                    <a:p>
                      <a:r>
                        <a:rPr lang="en-US" sz="1400" dirty="0"/>
                        <a:t>1504</a:t>
                      </a:r>
                    </a:p>
                    <a:p>
                      <a:r>
                        <a:rPr lang="en-US" sz="1400" dirty="0"/>
                        <a:t>1508*</a:t>
                      </a:r>
                    </a:p>
                    <a:p>
                      <a:r>
                        <a:rPr lang="en-US" sz="1400" dirty="0"/>
                        <a:t>1516*</a:t>
                      </a:r>
                    </a:p>
                    <a:p>
                      <a:r>
                        <a:rPr lang="en-US" sz="1400" dirty="0"/>
                        <a:t>1522*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1508*</a:t>
                      </a:r>
                    </a:p>
                    <a:p>
                      <a:r>
                        <a:rPr lang="en-US" sz="1400" dirty="0"/>
                        <a:t>1516*</a:t>
                      </a:r>
                    </a:p>
                    <a:p>
                      <a:r>
                        <a:rPr lang="en-US" sz="1400" dirty="0"/>
                        <a:t>1522*</a:t>
                      </a:r>
                    </a:p>
                    <a:p>
                      <a:r>
                        <a:rPr lang="en-US" sz="1400" dirty="0"/>
                        <a:t>1538</a:t>
                      </a:r>
                    </a:p>
                    <a:p>
                      <a:r>
                        <a:rPr lang="en-US" sz="1400" dirty="0"/>
                        <a:t>1555</a:t>
                      </a:r>
                    </a:p>
                    <a:p>
                      <a:r>
                        <a:rPr lang="en-US" sz="1400" dirty="0"/>
                        <a:t>1602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1608</a:t>
                      </a:r>
                    </a:p>
                    <a:p>
                      <a:r>
                        <a:rPr lang="en-US" sz="1400" dirty="0"/>
                        <a:t>1616</a:t>
                      </a:r>
                    </a:p>
                    <a:p>
                      <a:r>
                        <a:rPr lang="en-US" sz="1400" dirty="0"/>
                        <a:t>1623</a:t>
                      </a:r>
                    </a:p>
                    <a:p>
                      <a:r>
                        <a:rPr lang="en-US" sz="1400" dirty="0"/>
                        <a:t>1631</a:t>
                      </a:r>
                    </a:p>
                    <a:p>
                      <a:r>
                        <a:rPr lang="en-US" sz="1400" dirty="0"/>
                        <a:t>1637</a:t>
                      </a:r>
                    </a:p>
                    <a:p>
                      <a:r>
                        <a:rPr lang="en-US" sz="1400" dirty="0"/>
                        <a:t>1643</a:t>
                      </a:r>
                    </a:p>
                    <a:p>
                      <a:r>
                        <a:rPr lang="en-US" sz="1400" dirty="0"/>
                        <a:t>1651*</a:t>
                      </a:r>
                    </a:p>
                    <a:p>
                      <a:r>
                        <a:rPr lang="en-US" sz="1400" dirty="0"/>
                        <a:t>1658*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1651*</a:t>
                      </a:r>
                    </a:p>
                    <a:p>
                      <a:r>
                        <a:rPr lang="en-US" sz="1400" dirty="0"/>
                        <a:t>1658*</a:t>
                      </a:r>
                    </a:p>
                    <a:p>
                      <a:r>
                        <a:rPr lang="en-US" sz="1400" dirty="0"/>
                        <a:t>1717</a:t>
                      </a:r>
                    </a:p>
                    <a:p>
                      <a:r>
                        <a:rPr lang="en-US" sz="1400" dirty="0"/>
                        <a:t>1728</a:t>
                      </a:r>
                    </a:p>
                    <a:p>
                      <a:r>
                        <a:rPr lang="en-US" sz="1400" dirty="0"/>
                        <a:t>1740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1758</a:t>
                      </a:r>
                    </a:p>
                    <a:p>
                      <a:r>
                        <a:rPr lang="en-US" sz="1400" dirty="0"/>
                        <a:t>1811</a:t>
                      </a:r>
                    </a:p>
                    <a:p>
                      <a:r>
                        <a:rPr lang="en-US" sz="1400" dirty="0"/>
                        <a:t>1822</a:t>
                      </a:r>
                    </a:p>
                    <a:p>
                      <a:r>
                        <a:rPr lang="en-US" sz="1400" dirty="0"/>
                        <a:t>1833*</a:t>
                      </a:r>
                    </a:p>
                    <a:p>
                      <a:r>
                        <a:rPr lang="en-US" sz="1400" dirty="0"/>
                        <a:t>1841*</a:t>
                      </a:r>
                    </a:p>
                    <a:p>
                      <a:r>
                        <a:rPr lang="en-US" sz="1400" dirty="0"/>
                        <a:t>1848*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1833*</a:t>
                      </a:r>
                    </a:p>
                    <a:p>
                      <a:r>
                        <a:rPr lang="en-US" sz="1400" dirty="0"/>
                        <a:t>1841*</a:t>
                      </a:r>
                    </a:p>
                    <a:p>
                      <a:r>
                        <a:rPr lang="en-US" sz="1400" dirty="0"/>
                        <a:t>1848*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577508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AE59B781-C789-07F3-5D40-3DEDC9EF866F}"/>
              </a:ext>
            </a:extLst>
          </p:cNvPr>
          <p:cNvSpPr txBox="1"/>
          <p:nvPr/>
        </p:nvSpPr>
        <p:spPr>
          <a:xfrm>
            <a:off x="4705585" y="1073669"/>
            <a:ext cx="66177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Mission duration: 1238Z – 2019Z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Shifted actual circumnavigation to east to avoid deep convection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 total dropsondes deployed, 34 transmitted to GTS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34 sondes met 750 km &amp; 30 min module criteria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sondes met criteria for two overpasses (* in table)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A25AE7B-E679-5C1E-0AD5-F88C0CCEE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120" y="1096518"/>
            <a:ext cx="3081515" cy="283262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52FE078-1EE6-BE7E-0FF3-6CDD5402B727}"/>
              </a:ext>
            </a:extLst>
          </p:cNvPr>
          <p:cNvSpPr txBox="1"/>
          <p:nvPr/>
        </p:nvSpPr>
        <p:spPr>
          <a:xfrm>
            <a:off x="838200" y="770270"/>
            <a:ext cx="433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GOES-IR w/ Planned Flight Track at 15Z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09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14490</TotalTime>
  <Words>939</Words>
  <Application>Microsoft Macintosh PowerPoint</Application>
  <PresentationFormat>Widescreen</PresentationFormat>
  <Paragraphs>241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Dahl, Brittany</dc:creator>
  <cp:lastModifiedBy>Dahl, Brittany</cp:lastModifiedBy>
  <cp:revision>16</cp:revision>
  <dcterms:created xsi:type="dcterms:W3CDTF">2024-08-19T17:11:15Z</dcterms:created>
  <dcterms:modified xsi:type="dcterms:W3CDTF">2024-08-29T18:41:52Z</dcterms:modified>
</cp:coreProperties>
</file>