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83" r:id="rId2"/>
    <p:sldId id="420" r:id="rId3"/>
    <p:sldId id="418" r:id="rId4"/>
    <p:sldId id="419" r:id="rId5"/>
    <p:sldId id="421" r:id="rId6"/>
    <p:sldId id="398" r:id="rId7"/>
    <p:sldId id="399" r:id="rId8"/>
    <p:sldId id="400" r:id="rId9"/>
    <p:sldId id="397" r:id="rId10"/>
    <p:sldId id="401" r:id="rId11"/>
    <p:sldId id="402" r:id="rId12"/>
    <p:sldId id="417" r:id="rId13"/>
    <p:sldId id="407" r:id="rId14"/>
    <p:sldId id="406" r:id="rId15"/>
    <p:sldId id="404" r:id="rId16"/>
    <p:sldId id="405" r:id="rId17"/>
    <p:sldId id="408" r:id="rId18"/>
    <p:sldId id="409" r:id="rId19"/>
    <p:sldId id="426" r:id="rId20"/>
    <p:sldId id="412" r:id="rId21"/>
    <p:sldId id="411" r:id="rId22"/>
    <p:sldId id="414" r:id="rId23"/>
    <p:sldId id="413" r:id="rId24"/>
    <p:sldId id="427" r:id="rId25"/>
    <p:sldId id="428" r:id="rId26"/>
    <p:sldId id="422" r:id="rId27"/>
    <p:sldId id="416" r:id="rId28"/>
    <p:sldId id="42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B4"/>
    <a:srgbClr val="DB7093"/>
    <a:srgbClr val="0000CD"/>
    <a:srgbClr val="FEFEFE"/>
    <a:srgbClr val="800000"/>
    <a:srgbClr val="4E0086"/>
    <a:srgbClr val="5A5A5A"/>
    <a:srgbClr val="6495ED"/>
    <a:srgbClr val="4169E1"/>
    <a:srgbClr val="073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/>
    <p:restoredTop sz="94715"/>
  </p:normalViewPr>
  <p:slideViewPr>
    <p:cSldViewPr snapToGrid="0" snapToObjects="1">
      <p:cViewPr varScale="1">
        <p:scale>
          <a:sx n="154" d="100"/>
          <a:sy n="154" d="100"/>
        </p:scale>
        <p:origin x="5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5D81F-50E5-8647-A1A3-C48FB076E4F0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8E1C9-2037-954E-9DA3-9FCA72B45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63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30A4D-39B5-414F-B4D8-359FACC177E8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52791-0C8A-E94F-9114-39436AC4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7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52791-0C8A-E94F-9114-39436AC404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13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52791-0C8A-E94F-9114-39436AC404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97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52791-0C8A-E94F-9114-39436AC40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03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52791-0C8A-E94F-9114-39436AC404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23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52791-0C8A-E94F-9114-39436AC40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17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52791-0C8A-E94F-9114-39436AC404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24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52791-0C8A-E94F-9114-39436AC404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5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52791-0C8A-E94F-9114-39436AC40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52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52791-0C8A-E94F-9114-39436AC40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56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52791-0C8A-E94F-9114-39436AC40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82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52791-0C8A-E94F-9114-39436AC404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02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52791-0C8A-E94F-9114-39436AC40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48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52791-0C8A-E94F-9114-39436AC404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89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52791-0C8A-E94F-9114-39436AC404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22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52791-0C8A-E94F-9114-39436AC404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446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52791-0C8A-E94F-9114-39436AC404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91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52791-0C8A-E94F-9114-39436AC404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564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52791-0C8A-E94F-9114-39436AC404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786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52791-0C8A-E94F-9114-39436AC404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24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52791-0C8A-E94F-9114-39436AC404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731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52791-0C8A-E94F-9114-39436AC404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74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52791-0C8A-E94F-9114-39436AC40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52791-0C8A-E94F-9114-39436AC40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57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52791-0C8A-E94F-9114-39436AC404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92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52791-0C8A-E94F-9114-39436AC404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65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52791-0C8A-E94F-9114-39436AC40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42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52791-0C8A-E94F-9114-39436AC404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48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52791-0C8A-E94F-9114-39436AC40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4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8B970B-C7FB-B119-1F24-578CEA1329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-38100"/>
            <a:ext cx="1296670" cy="943033"/>
          </a:xfrm>
          <a:prstGeom prst="rect">
            <a:avLst/>
          </a:prstGeom>
        </p:spPr>
      </p:pic>
      <p:pic>
        <p:nvPicPr>
          <p:cNvPr id="3" name="Picture 2" descr="Space Science and Engineering Center · GitHub">
            <a:extLst>
              <a:ext uri="{FF2B5EF4-FFF2-40B4-BE49-F238E27FC236}">
                <a16:creationId xmlns:a16="http://schemas.microsoft.com/office/drawing/2014/main" id="{356DF601-92C8-C053-35D5-4A882CA567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810" y="-109220"/>
            <a:ext cx="1074420" cy="10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45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2F85-48AC-0B4A-A586-9E84871A6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2F85-48AC-0B4A-A586-9E84871A6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5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2F85-48AC-0B4A-A586-9E84871A6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2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2F85-48AC-0B4A-A586-9E84871A6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8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2F85-48AC-0B4A-A586-9E84871A6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2F85-48AC-0B4A-A586-9E84871A6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2F85-48AC-0B4A-A586-9E84871A6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2F85-48AC-0B4A-A586-9E84871A6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7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2F85-48AC-0B4A-A586-9E84871A6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2F85-48AC-0B4A-A586-9E84871A6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9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2">
                <a:lumMod val="86000"/>
                <a:lumOff val="14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C2F85-48AC-0B4A-A586-9E84871A6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9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tropic.ssec.wisc.edu/real-time/DMINT/" TargetMode="External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26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651DC9-D4B4-C20C-9C8B-3FC51F17A0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92"/>
          <a:stretch/>
        </p:blipFill>
        <p:spPr>
          <a:xfrm>
            <a:off x="-1" y="1036320"/>
            <a:ext cx="12192001" cy="58421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31787"/>
            <a:ext cx="12192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Estimating Current Tropical Cyclone Intensity with 183-GHz TROPICS observations</a:t>
            </a:r>
          </a:p>
          <a:p>
            <a:pPr algn="ctr"/>
            <a:endParaRPr lang="en-US" sz="36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US" sz="3600" b="1" dirty="0">
              <a:solidFill>
                <a:srgbClr val="0735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US" sz="3600" b="1" dirty="0">
              <a:solidFill>
                <a:srgbClr val="0735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Sarah M. Griffin </a:t>
            </a:r>
            <a:r>
              <a:rPr lang="en-US" sz="24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sarah.griffin@ssec.wisc.edu</a:t>
            </a:r>
            <a:endParaRPr 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Tony </a:t>
            </a:r>
            <a:r>
              <a:rPr lang="en-US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Wimmers</a:t>
            </a:r>
            <a:r>
              <a:rPr lang="en-U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Derrick Herndon, Chris Velden, Jeff Hawkins</a:t>
            </a:r>
          </a:p>
          <a:p>
            <a:pPr algn="ctr"/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28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University of Wisconsin-Madison</a:t>
            </a:r>
          </a:p>
          <a:p>
            <a:pPr algn="ctr"/>
            <a:r>
              <a:rPr lang="en-US" sz="28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Cooperative Institute for Meteorological Satellite Studies</a:t>
            </a:r>
          </a:p>
        </p:txBody>
      </p:sp>
      <p:pic>
        <p:nvPicPr>
          <p:cNvPr id="3" name="Picture 78">
            <a:extLst>
              <a:ext uri="{FF2B5EF4-FFF2-40B4-BE49-F238E27FC236}">
                <a16:creationId xmlns:a16="http://schemas.microsoft.com/office/drawing/2014/main" id="{1AC2FADB-730B-6FC2-A26F-DC5348447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641" y="5660348"/>
            <a:ext cx="943652" cy="119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71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77"/>
    </mc:Choice>
    <mc:Fallback xmlns="">
      <p:transition spd="slow" advTm="2537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A72F22-AD49-9A9F-DB16-A01A4B71F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803" y="1159983"/>
            <a:ext cx="6870700" cy="56007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ECD927-654A-F7C4-0156-72FC48627017}"/>
              </a:ext>
            </a:extLst>
          </p:cNvPr>
          <p:cNvCxnSpPr>
            <a:cxnSpLocks/>
          </p:cNvCxnSpPr>
          <p:nvPr/>
        </p:nvCxnSpPr>
        <p:spPr>
          <a:xfrm>
            <a:off x="2144771" y="2347505"/>
            <a:ext cx="48205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A02A43-CE43-E3A7-7C1D-FDDBFC5D77FC}"/>
              </a:ext>
            </a:extLst>
          </p:cNvPr>
          <p:cNvCxnSpPr>
            <a:cxnSpLocks/>
          </p:cNvCxnSpPr>
          <p:nvPr/>
        </p:nvCxnSpPr>
        <p:spPr>
          <a:xfrm>
            <a:off x="2072654" y="6263504"/>
            <a:ext cx="612357" cy="237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07B3F8-B3FC-EE35-DDE9-F0D79BAF108C}"/>
              </a:ext>
            </a:extLst>
          </p:cNvPr>
          <p:cNvCxnSpPr>
            <a:cxnSpLocks/>
          </p:cNvCxnSpPr>
          <p:nvPr/>
        </p:nvCxnSpPr>
        <p:spPr>
          <a:xfrm flipH="1">
            <a:off x="8763754" y="4935129"/>
            <a:ext cx="118550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0D899B9-6DDB-1C38-BD45-857958BB5F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385" t="8239"/>
          <a:stretch/>
        </p:blipFill>
        <p:spPr>
          <a:xfrm>
            <a:off x="8292548" y="5800877"/>
            <a:ext cx="974347" cy="958811"/>
          </a:xfrm>
          <a:prstGeom prst="rect">
            <a:avLst/>
          </a:prstGeom>
          <a:ln>
            <a:solidFill>
              <a:schemeClr val="dk1">
                <a:shade val="1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6D5921-2527-7F70-B82D-7D3D0AE4907F}"/>
              </a:ext>
            </a:extLst>
          </p:cNvPr>
          <p:cNvSpPr txBox="1"/>
          <p:nvPr/>
        </p:nvSpPr>
        <p:spPr>
          <a:xfrm>
            <a:off x="72117" y="1317367"/>
            <a:ext cx="20726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Input Features:  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IR data: 128x128 grid over ~6 X 6° area centered on TC, normalized.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6 convolution layers where the scale gradually increases and more feature maps are added.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122D9-3C2E-C1F2-ADE8-8FDA90CDAB9B}"/>
              </a:ext>
            </a:extLst>
          </p:cNvPr>
          <p:cNvSpPr txBox="1"/>
          <p:nvPr/>
        </p:nvSpPr>
        <p:spPr>
          <a:xfrm>
            <a:off x="9322663" y="1317367"/>
            <a:ext cx="2843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D-MINT183 needs one additional IR image at t-15h for intensity estimation.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473467-0212-CC81-131C-D5EEF1305C24}"/>
              </a:ext>
            </a:extLst>
          </p:cNvPr>
          <p:cNvSpPr txBox="1"/>
          <p:nvPr/>
        </p:nvSpPr>
        <p:spPr>
          <a:xfrm>
            <a:off x="9949257" y="3888688"/>
            <a:ext cx="217062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Input Features</a:t>
            </a:r>
          </a:p>
          <a:p>
            <a:r>
              <a:rPr lang="en-US" dirty="0">
                <a:solidFill>
                  <a:schemeClr val="bg1"/>
                </a:solidFill>
              </a:rPr>
              <a:t>MW data: 64 x 64 grid over ~3.2 X 3.2° area centered on TC, normalized.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5 convolution layers</a:t>
            </a:r>
          </a:p>
          <a:p>
            <a:r>
              <a:rPr lang="en-US" sz="1400" dirty="0">
                <a:solidFill>
                  <a:schemeClr val="bg1"/>
                </a:solidFill>
              </a:rPr>
              <a:t>(not included in D-PRINT)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7D00AD-8B94-73E2-23D3-D8318BB6C950}"/>
              </a:ext>
            </a:extLst>
          </p:cNvPr>
          <p:cNvSpPr txBox="1"/>
          <p:nvPr/>
        </p:nvSpPr>
        <p:spPr>
          <a:xfrm>
            <a:off x="9537535" y="5953483"/>
            <a:ext cx="2582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Output: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r>
              <a:rPr lang="en-US" b="1" dirty="0">
                <a:solidFill>
                  <a:schemeClr val="bg1"/>
                </a:solidFill>
              </a:rPr>
              <a:t>15 quantiles of TC intensity probabilities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5BB670-1284-6979-B2A2-C3EA35DCD702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D-MINT183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Model Diagram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06AE9B3-47C5-CC35-0DA8-0D8C64174D2C}"/>
              </a:ext>
            </a:extLst>
          </p:cNvPr>
          <p:cNvCxnSpPr>
            <a:cxnSpLocks/>
          </p:cNvCxnSpPr>
          <p:nvPr/>
        </p:nvCxnSpPr>
        <p:spPr>
          <a:xfrm flipH="1">
            <a:off x="9220188" y="6500666"/>
            <a:ext cx="3618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7F3AE2B-FA7E-6A71-4F00-12C066F45772}"/>
              </a:ext>
            </a:extLst>
          </p:cNvPr>
          <p:cNvSpPr/>
          <p:nvPr/>
        </p:nvSpPr>
        <p:spPr>
          <a:xfrm>
            <a:off x="6518552" y="4228801"/>
            <a:ext cx="1952117" cy="657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7CE438-0922-A987-C9CF-36E4ED6FFB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385" t="8239"/>
          <a:stretch/>
        </p:blipFill>
        <p:spPr>
          <a:xfrm>
            <a:off x="3009207" y="1166615"/>
            <a:ext cx="5675097" cy="5584607"/>
          </a:xfrm>
          <a:prstGeom prst="rect">
            <a:avLst/>
          </a:prstGeom>
          <a:ln>
            <a:solidFill>
              <a:schemeClr val="dk1">
                <a:shade val="1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9A53D1-E7EA-C980-1B05-6F0D18CAFC95}"/>
              </a:ext>
            </a:extLst>
          </p:cNvPr>
          <p:cNvSpPr txBox="1"/>
          <p:nvPr/>
        </p:nvSpPr>
        <p:spPr>
          <a:xfrm>
            <a:off x="-58905" y="5379961"/>
            <a:ext cx="2203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Input Features:  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Add normalized scalar location and environmental features.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90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10"/>
    </mc:Choice>
    <mc:Fallback xmlns="">
      <p:transition spd="slow" advTm="102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5BB670-1284-6979-B2A2-C3EA35DCD702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D-MINT183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Training and Validation dataset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313A10-C800-7C7A-880D-BA9D8BDB9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707789"/>
              </p:ext>
            </p:extLst>
          </p:nvPr>
        </p:nvGraphicFramePr>
        <p:xfrm>
          <a:off x="599337" y="2609448"/>
          <a:ext cx="10993325" cy="219334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263133">
                  <a:extLst>
                    <a:ext uri="{9D8B030D-6E8A-4147-A177-3AD203B41FA5}">
                      <a16:colId xmlns:a16="http://schemas.microsoft.com/office/drawing/2014/main" val="2991203178"/>
                    </a:ext>
                  </a:extLst>
                </a:gridCol>
                <a:gridCol w="1455032">
                  <a:extLst>
                    <a:ext uri="{9D8B030D-6E8A-4147-A177-3AD203B41FA5}">
                      <a16:colId xmlns:a16="http://schemas.microsoft.com/office/drawing/2014/main" val="2591316407"/>
                    </a:ext>
                  </a:extLst>
                </a:gridCol>
                <a:gridCol w="1455032">
                  <a:extLst>
                    <a:ext uri="{9D8B030D-6E8A-4147-A177-3AD203B41FA5}">
                      <a16:colId xmlns:a16="http://schemas.microsoft.com/office/drawing/2014/main" val="2031307346"/>
                    </a:ext>
                  </a:extLst>
                </a:gridCol>
                <a:gridCol w="1455032">
                  <a:extLst>
                    <a:ext uri="{9D8B030D-6E8A-4147-A177-3AD203B41FA5}">
                      <a16:colId xmlns:a16="http://schemas.microsoft.com/office/drawing/2014/main" val="772624720"/>
                    </a:ext>
                  </a:extLst>
                </a:gridCol>
                <a:gridCol w="1455032">
                  <a:extLst>
                    <a:ext uri="{9D8B030D-6E8A-4147-A177-3AD203B41FA5}">
                      <a16:colId xmlns:a16="http://schemas.microsoft.com/office/drawing/2014/main" val="789577293"/>
                    </a:ext>
                  </a:extLst>
                </a:gridCol>
                <a:gridCol w="1455032">
                  <a:extLst>
                    <a:ext uri="{9D8B030D-6E8A-4147-A177-3AD203B41FA5}">
                      <a16:colId xmlns:a16="http://schemas.microsoft.com/office/drawing/2014/main" val="3765663644"/>
                    </a:ext>
                  </a:extLst>
                </a:gridCol>
                <a:gridCol w="1455032">
                  <a:extLst>
                    <a:ext uri="{9D8B030D-6E8A-4147-A177-3AD203B41FA5}">
                      <a16:colId xmlns:a16="http://schemas.microsoft.com/office/drawing/2014/main" val="549082156"/>
                    </a:ext>
                  </a:extLst>
                </a:gridCol>
              </a:tblGrid>
              <a:tr h="431538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SSMIS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ATMS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MHS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AMSU-B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GMI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TMS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3876198"/>
                  </a:ext>
                </a:extLst>
              </a:tr>
              <a:tr h="81085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Training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(1998-2015, 2018)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13334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1052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5687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4920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911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3996714"/>
                  </a:ext>
                </a:extLst>
              </a:tr>
              <a:tr h="81085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Validation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(2016-2017)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3211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227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1206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555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713533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013DB61-6EFD-DA45-E56C-869C51238649}"/>
              </a:ext>
            </a:extLst>
          </p:cNvPr>
          <p:cNvSpPr txBox="1"/>
          <p:nvPr/>
        </p:nvSpPr>
        <p:spPr>
          <a:xfrm>
            <a:off x="72116" y="1160845"/>
            <a:ext cx="120045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Training dataset:  </a:t>
            </a:r>
            <a:r>
              <a:rPr lang="en-US" sz="2800" dirty="0">
                <a:solidFill>
                  <a:schemeClr val="bg1"/>
                </a:solidFill>
              </a:rPr>
              <a:t>What D-MINT183 is trained on.</a:t>
            </a:r>
          </a:p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Validation dataset:  </a:t>
            </a:r>
            <a:r>
              <a:rPr lang="en-US" sz="2800" dirty="0">
                <a:solidFill>
                  <a:schemeClr val="bg1"/>
                </a:solidFill>
              </a:rPr>
              <a:t>What is used to make sure D-MINT183 is not overfitted and also used to determine optimal for D-MINT183.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169927-0AE0-69AD-AA3C-C28DD559CC5C}"/>
              </a:ext>
            </a:extLst>
          </p:cNvPr>
          <p:cNvSpPr txBox="1"/>
          <p:nvPr/>
        </p:nvSpPr>
        <p:spPr>
          <a:xfrm>
            <a:off x="1" y="4776942"/>
            <a:ext cx="1216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No TROPICS data was used in the training or validation of D-MINT183.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1375E7-A04D-7836-FB37-0A82D70FDFB7}"/>
                  </a:ext>
                </a:extLst>
              </p:cNvPr>
              <p:cNvSpPr txBox="1"/>
              <p:nvPr/>
            </p:nvSpPr>
            <p:spPr>
              <a:xfrm>
                <a:off x="0" y="5473005"/>
                <a:ext cx="1219200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D-MINT183 is trained using 183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1 GHz and 183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3 GHz imagery.</a:t>
                </a:r>
              </a:p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TROPICS has 184.41 GHz and 186.51 GHz imagery, which is used as a proxy for the 183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1 GHz and 183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3 GHz imagery.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1375E7-A04D-7836-FB37-0A82D70FD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73005"/>
                <a:ext cx="12192001" cy="1384995"/>
              </a:xfrm>
              <a:prstGeom prst="rect">
                <a:avLst/>
              </a:prstGeom>
              <a:blipFill>
                <a:blip r:embed="rId4"/>
                <a:stretch>
                  <a:fillRect l="-312" t="-5505" r="-832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2191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10"/>
    </mc:Choice>
    <mc:Fallback xmlns="">
      <p:transition spd="slow" advTm="10251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5BB670-1284-6979-B2A2-C3EA35DCD702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D-MINT183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TROPICS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719D3-53F6-5508-6B16-BDC99AECBFF2}"/>
              </a:ext>
            </a:extLst>
          </p:cNvPr>
          <p:cNvSpPr txBox="1"/>
          <p:nvPr/>
        </p:nvSpPr>
        <p:spPr>
          <a:xfrm>
            <a:off x="1" y="87944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D-MINT183 is only run on the inner 50% of the swath to avoid edge effects.</a:t>
            </a:r>
          </a:p>
        </p:txBody>
      </p:sp>
      <p:pic>
        <p:nvPicPr>
          <p:cNvPr id="2" name="Picture 1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FD8D2CDC-6DCA-818B-4A5D-71848DF58D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47" t="11077" r="3100" b="12201"/>
          <a:stretch/>
        </p:blipFill>
        <p:spPr>
          <a:xfrm>
            <a:off x="1637036" y="2225734"/>
            <a:ext cx="1526935" cy="1396171"/>
          </a:xfrm>
          <a:prstGeom prst="rect">
            <a:avLst/>
          </a:prstGeom>
        </p:spPr>
      </p:pic>
      <p:pic>
        <p:nvPicPr>
          <p:cNvPr id="3" name="Picture 2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D0F50D82-B63D-B120-8461-5A8A1BA445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79" t="9871" r="3684" b="10972"/>
          <a:stretch/>
        </p:blipFill>
        <p:spPr>
          <a:xfrm>
            <a:off x="3189434" y="2209405"/>
            <a:ext cx="1517684" cy="1440492"/>
          </a:xfrm>
          <a:prstGeom prst="rect">
            <a:avLst/>
          </a:prstGeom>
        </p:spPr>
      </p:pic>
      <p:pic>
        <p:nvPicPr>
          <p:cNvPr id="5" name="Picture 4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FBCF194D-2022-65FD-541F-B695E100C4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765" t="11089" r="4816" b="10972"/>
          <a:stretch/>
        </p:blipFill>
        <p:spPr>
          <a:xfrm>
            <a:off x="4724846" y="2222236"/>
            <a:ext cx="1495845" cy="1418330"/>
          </a:xfrm>
          <a:prstGeom prst="rect">
            <a:avLst/>
          </a:prstGeom>
        </p:spPr>
      </p:pic>
      <p:pic>
        <p:nvPicPr>
          <p:cNvPr id="6" name="Picture 5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23F98A9E-4B9C-BDCF-02BC-43C4F138F8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196" t="11871" r="4368" b="11037"/>
          <a:stretch/>
        </p:blipFill>
        <p:spPr>
          <a:xfrm>
            <a:off x="6241871" y="2235066"/>
            <a:ext cx="1506765" cy="1396170"/>
          </a:xfrm>
          <a:prstGeom prst="rect">
            <a:avLst/>
          </a:prstGeom>
        </p:spPr>
      </p:pic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4471047-BC7F-352D-F7C3-84BE8540835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800" t="10519" r="4153" b="11777"/>
          <a:stretch/>
        </p:blipFill>
        <p:spPr>
          <a:xfrm>
            <a:off x="7740509" y="2214654"/>
            <a:ext cx="1517683" cy="1407251"/>
          </a:xfrm>
          <a:prstGeom prst="rect">
            <a:avLst/>
          </a:prstGeom>
        </p:spPr>
      </p:pic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DF58B5B-0903-1531-2884-B78B78B0F88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198" t="10571" r="5186" b="10117"/>
          <a:stretch/>
        </p:blipFill>
        <p:spPr>
          <a:xfrm>
            <a:off x="9248340" y="2211154"/>
            <a:ext cx="1484928" cy="1429413"/>
          </a:xfrm>
          <a:prstGeom prst="rect">
            <a:avLst/>
          </a:prstGeom>
        </p:spPr>
      </p:pic>
      <p:pic>
        <p:nvPicPr>
          <p:cNvPr id="9" name="Picture 8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D1AE9320-392F-9A0E-DE70-06345E96B35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174" t="10527" r="16067" b="11096"/>
          <a:stretch/>
        </p:blipFill>
        <p:spPr>
          <a:xfrm>
            <a:off x="10728589" y="2212904"/>
            <a:ext cx="1327219" cy="1418331"/>
          </a:xfrm>
          <a:prstGeom prst="rect">
            <a:avLst/>
          </a:prstGeom>
        </p:spPr>
      </p:pic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5253E37-30DE-286C-2B08-5EBE8D3959E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1773" t="9853" r="3723" b="11571"/>
          <a:stretch/>
        </p:blipFill>
        <p:spPr>
          <a:xfrm>
            <a:off x="136992" y="2211153"/>
            <a:ext cx="1443688" cy="14107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A1ADAB-1F26-772A-7391-ACCC93B547D5}"/>
              </a:ext>
            </a:extLst>
          </p:cNvPr>
          <p:cNvSpPr txBox="1"/>
          <p:nvPr/>
        </p:nvSpPr>
        <p:spPr>
          <a:xfrm>
            <a:off x="2334825" y="1493407"/>
            <a:ext cx="7523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Example: Hurricane Lee (2023) sequence of TROPICS 183 GHz (Ch. 9) images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9E4628-C190-069B-075D-E19E36A85067}"/>
              </a:ext>
            </a:extLst>
          </p:cNvPr>
          <p:cNvSpPr txBox="1"/>
          <p:nvPr/>
        </p:nvSpPr>
        <p:spPr>
          <a:xfrm>
            <a:off x="314523" y="1892956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07/0557Z T1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98DD42-601F-BC18-16CD-B453F9FA1B0E}"/>
              </a:ext>
            </a:extLst>
          </p:cNvPr>
          <p:cNvSpPr txBox="1"/>
          <p:nvPr/>
        </p:nvSpPr>
        <p:spPr>
          <a:xfrm>
            <a:off x="1728712" y="1883780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07/0917Z T3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D11FE3-D87D-E4AA-377E-D9F14BA156FA}"/>
              </a:ext>
            </a:extLst>
          </p:cNvPr>
          <p:cNvSpPr txBox="1"/>
          <p:nvPr/>
        </p:nvSpPr>
        <p:spPr>
          <a:xfrm>
            <a:off x="3232058" y="1893596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07/1129Z T6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817205-749C-BA81-E4C6-2587A73B4077}"/>
              </a:ext>
            </a:extLst>
          </p:cNvPr>
          <p:cNvSpPr txBox="1"/>
          <p:nvPr/>
        </p:nvSpPr>
        <p:spPr>
          <a:xfrm>
            <a:off x="4867023" y="1900609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07/1207Z T5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E9EB5C-2698-ED7C-316F-4D313D85F600}"/>
              </a:ext>
            </a:extLst>
          </p:cNvPr>
          <p:cNvSpPr txBox="1"/>
          <p:nvPr/>
        </p:nvSpPr>
        <p:spPr>
          <a:xfrm>
            <a:off x="6317972" y="1887073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07/1310Z T6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591473-4FED-4A3A-4F49-2CF1AFCCDD73}"/>
              </a:ext>
            </a:extLst>
          </p:cNvPr>
          <p:cNvSpPr txBox="1"/>
          <p:nvPr/>
        </p:nvSpPr>
        <p:spPr>
          <a:xfrm>
            <a:off x="7812393" y="1887600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07/1956Z T6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0BFDF2-08E7-5372-3D51-273CD94372D8}"/>
              </a:ext>
            </a:extLst>
          </p:cNvPr>
          <p:cNvSpPr txBox="1"/>
          <p:nvPr/>
        </p:nvSpPr>
        <p:spPr>
          <a:xfrm>
            <a:off x="9315739" y="1869666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07/2035Z T5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D14D91-638B-4E6F-0797-9E75C75C5E0E}"/>
              </a:ext>
            </a:extLst>
          </p:cNvPr>
          <p:cNvSpPr txBox="1"/>
          <p:nvPr/>
        </p:nvSpPr>
        <p:spPr>
          <a:xfrm>
            <a:off x="10846459" y="1877589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08/0039Z T3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704327-95CA-17D1-4CB2-35C562CDB823}"/>
              </a:ext>
            </a:extLst>
          </p:cNvPr>
          <p:cNvSpPr txBox="1"/>
          <p:nvPr/>
        </p:nvSpPr>
        <p:spPr>
          <a:xfrm>
            <a:off x="11009899" y="3544182"/>
            <a:ext cx="92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135 </a:t>
            </a:r>
            <a:r>
              <a:rPr lang="en-US" b="1" dirty="0" err="1">
                <a:solidFill>
                  <a:schemeClr val="bg1"/>
                </a:solidFill>
              </a:rPr>
              <a:t>kts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C780F0-5227-561D-080B-47CEA15DA654}"/>
              </a:ext>
            </a:extLst>
          </p:cNvPr>
          <p:cNvSpPr txBox="1"/>
          <p:nvPr/>
        </p:nvSpPr>
        <p:spPr>
          <a:xfrm>
            <a:off x="-58861" y="3621904"/>
            <a:ext cx="11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70kts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47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10"/>
    </mc:Choice>
    <mc:Fallback xmlns="">
      <p:transition spd="slow" advTm="102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BC32614-AD00-36D8-4EC1-44FB2CD7FF7B}"/>
              </a:ext>
            </a:extLst>
          </p:cNvPr>
          <p:cNvSpPr/>
          <p:nvPr/>
        </p:nvSpPr>
        <p:spPr>
          <a:xfrm>
            <a:off x="653363" y="1031539"/>
            <a:ext cx="10885274" cy="5075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5BB670-1284-6979-B2A2-C3EA35DCD702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D-MINT183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TROPICS intensity estimate results – Max Sustained Winds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6587D7-45B3-53EE-D974-EC3EBED6DC78}"/>
              </a:ext>
            </a:extLst>
          </p:cNvPr>
          <p:cNvSpPr txBox="1"/>
          <p:nvPr/>
        </p:nvSpPr>
        <p:spPr>
          <a:xfrm>
            <a:off x="0" y="6150114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CD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D-MINT183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generally slightly less skillful than </a:t>
            </a:r>
            <a:r>
              <a:rPr lang="en-US" sz="20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D-MINT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but is more skillful than </a:t>
            </a:r>
            <a:r>
              <a:rPr lang="en-US" sz="2000" b="1" dirty="0">
                <a:solidFill>
                  <a:srgbClr val="5A5A5A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D-PRINT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which is our baseline since </a:t>
            </a:r>
            <a:r>
              <a:rPr lang="en-US" sz="2000" b="1" dirty="0">
                <a:solidFill>
                  <a:srgbClr val="5A5A5A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D-PRINT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runs with any IR image. </a:t>
            </a:r>
            <a:r>
              <a:rPr lang="en-US" sz="2000" b="1" dirty="0">
                <a:solidFill>
                  <a:srgbClr val="0000CD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D-MINT183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 skillful than </a:t>
            </a:r>
            <a:r>
              <a:rPr lang="en-US" sz="2000" b="1" dirty="0">
                <a:solidFill>
                  <a:srgbClr val="DB7093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ADT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</a:t>
            </a:r>
            <a:r>
              <a:rPr lang="en-US" sz="2000" b="1" dirty="0" err="1">
                <a:solidFill>
                  <a:srgbClr val="800000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AiDT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but less skillful than </a:t>
            </a:r>
            <a:r>
              <a:rPr lang="en-US" sz="2000" b="1" dirty="0">
                <a:solidFill>
                  <a:srgbClr val="4E0086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SATCON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E79456-4FAA-F709-A42F-05E72A646F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273"/>
          <a:stretch/>
        </p:blipFill>
        <p:spPr>
          <a:xfrm>
            <a:off x="655320" y="962523"/>
            <a:ext cx="10881360" cy="467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4DF2F2-38A9-808F-EFCF-71168B784C18}"/>
              </a:ext>
            </a:extLst>
          </p:cNvPr>
          <p:cNvSpPr txBox="1"/>
          <p:nvPr/>
        </p:nvSpPr>
        <p:spPr>
          <a:xfrm rot="16200000">
            <a:off x="-8838" y="259287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better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6E3917-2958-6C34-3629-85D55AAB13AA}"/>
              </a:ext>
            </a:extLst>
          </p:cNvPr>
          <p:cNvCxnSpPr/>
          <p:nvPr/>
        </p:nvCxnSpPr>
        <p:spPr>
          <a:xfrm>
            <a:off x="514987" y="2390254"/>
            <a:ext cx="0" cy="82296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1E18D71-3555-ECF8-4C42-86967F8A15F5}"/>
              </a:ext>
            </a:extLst>
          </p:cNvPr>
          <p:cNvSpPr txBox="1"/>
          <p:nvPr/>
        </p:nvSpPr>
        <p:spPr>
          <a:xfrm flipH="1">
            <a:off x="8872828" y="5427739"/>
            <a:ext cx="1127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SATellite</a:t>
            </a:r>
            <a:r>
              <a:rPr lang="en-US" sz="1400" b="1" dirty="0"/>
              <a:t> </a:t>
            </a:r>
            <a:r>
              <a:rPr lang="en-US" sz="1400" b="1" dirty="0" err="1"/>
              <a:t>CONsensus</a:t>
            </a:r>
            <a:endParaRPr lang="en-US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95CE79-7FC0-71F8-649E-9EBC051AC7C0}"/>
              </a:ext>
            </a:extLst>
          </p:cNvPr>
          <p:cNvSpPr txBox="1"/>
          <p:nvPr/>
        </p:nvSpPr>
        <p:spPr>
          <a:xfrm>
            <a:off x="7674442" y="5433364"/>
            <a:ext cx="10087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Ai-Enhanced ADT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2FC448-D09B-D20C-FD7A-0D9233D7B3F5}"/>
              </a:ext>
            </a:extLst>
          </p:cNvPr>
          <p:cNvSpPr txBox="1"/>
          <p:nvPr/>
        </p:nvSpPr>
        <p:spPr>
          <a:xfrm>
            <a:off x="6641445" y="5422592"/>
            <a:ext cx="1062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Advanced Dvorak Technique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C50860-59C9-73E1-7644-95117ABB728D}"/>
              </a:ext>
            </a:extLst>
          </p:cNvPr>
          <p:cNvSpPr txBox="1"/>
          <p:nvPr/>
        </p:nvSpPr>
        <p:spPr>
          <a:xfrm>
            <a:off x="5437239" y="5433364"/>
            <a:ext cx="1317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err="1"/>
              <a:t>D</a:t>
            </a:r>
            <a:r>
              <a:rPr lang="en-US" sz="1400" b="1" dirty="0" err="1"/>
              <a:t>ee</a:t>
            </a:r>
            <a:r>
              <a:rPr lang="en-US" sz="1400" b="1" u="sng" dirty="0" err="1"/>
              <a:t>P</a:t>
            </a:r>
            <a:r>
              <a:rPr lang="en-US" sz="1400" b="1" dirty="0"/>
              <a:t> I</a:t>
            </a:r>
            <a:r>
              <a:rPr lang="en-US" sz="1400" b="1" u="sng" dirty="0"/>
              <a:t>R</a:t>
            </a:r>
            <a:r>
              <a:rPr lang="en-US" sz="1400" b="1" dirty="0"/>
              <a:t> </a:t>
            </a:r>
          </a:p>
          <a:p>
            <a:pPr algn="ctr"/>
            <a:r>
              <a:rPr lang="en-US" sz="1400" b="1" u="sng" dirty="0" err="1"/>
              <a:t>IN</a:t>
            </a:r>
            <a:r>
              <a:rPr lang="en-US" sz="1400" b="1" dirty="0" err="1"/>
              <a:t>tensity</a:t>
            </a:r>
            <a:r>
              <a:rPr lang="en-US" sz="1400" b="1" dirty="0"/>
              <a:t> of </a:t>
            </a:r>
          </a:p>
          <a:p>
            <a:pPr algn="ctr"/>
            <a:r>
              <a:rPr lang="en-US" sz="1400" b="1" u="sng" dirty="0"/>
              <a:t>T</a:t>
            </a:r>
            <a:r>
              <a:rPr lang="en-US" sz="1400" b="1" dirty="0"/>
              <a:t>Cs (IR-only)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CE52A-2D1A-FCA9-3BC6-00261EA5C3F1}"/>
              </a:ext>
            </a:extLst>
          </p:cNvPr>
          <p:cNvSpPr txBox="1"/>
          <p:nvPr/>
        </p:nvSpPr>
        <p:spPr>
          <a:xfrm>
            <a:off x="2631138" y="5438375"/>
            <a:ext cx="135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D04C2"/>
                </a:solidFill>
              </a:rPr>
              <a:t>TROPICS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59B0F1-56E3-F694-FD20-EDD790D32920}"/>
              </a:ext>
            </a:extLst>
          </p:cNvPr>
          <p:cNvSpPr txBox="1"/>
          <p:nvPr/>
        </p:nvSpPr>
        <p:spPr>
          <a:xfrm>
            <a:off x="4005635" y="5422592"/>
            <a:ext cx="1437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D</a:t>
            </a:r>
            <a:r>
              <a:rPr lang="en-US" sz="1400" b="1" dirty="0"/>
              <a:t>eep Multispectral </a:t>
            </a:r>
          </a:p>
          <a:p>
            <a:pPr algn="ctr"/>
            <a:r>
              <a:rPr lang="en-US" sz="1400" b="1" u="sng" dirty="0" err="1"/>
              <a:t>IN</a:t>
            </a:r>
            <a:r>
              <a:rPr lang="en-US" sz="1400" b="1" dirty="0" err="1"/>
              <a:t>tensity</a:t>
            </a:r>
            <a:r>
              <a:rPr lang="en-US" sz="1400" b="1" dirty="0"/>
              <a:t> of </a:t>
            </a:r>
            <a:r>
              <a:rPr lang="en-US" sz="1400" b="1" u="sng" dirty="0"/>
              <a:t>T</a:t>
            </a:r>
            <a:r>
              <a:rPr lang="en-US" sz="1400" b="1" dirty="0"/>
              <a:t>Cs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598702-3BF6-14BF-3F95-0A4562502782}"/>
              </a:ext>
            </a:extLst>
          </p:cNvPr>
          <p:cNvSpPr/>
          <p:nvPr/>
        </p:nvSpPr>
        <p:spPr>
          <a:xfrm>
            <a:off x="649448" y="961532"/>
            <a:ext cx="344451" cy="364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90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10"/>
    </mc:Choice>
    <mc:Fallback xmlns="">
      <p:transition spd="slow" advTm="10251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493D7-6358-B664-CDFD-D035E4994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665" y="954106"/>
            <a:ext cx="5418701" cy="44242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7EB458-AEC5-3F74-325C-0631F3A06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31" y="954108"/>
            <a:ext cx="5418701" cy="44242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5BB670-1284-6979-B2A2-C3EA35DCD702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D-MINT183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Real-time TROPICS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29782-D711-5D5C-9BF5-536D275A14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331" y="954107"/>
            <a:ext cx="5418701" cy="4424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48D68F-EFEC-E67F-0C09-78192A1561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665" y="954107"/>
            <a:ext cx="5418701" cy="44242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AF5A76-864E-CC45-EFBF-8C4EDD2CFF82}"/>
              </a:ext>
            </a:extLst>
          </p:cNvPr>
          <p:cNvSpPr txBox="1"/>
          <p:nvPr/>
        </p:nvSpPr>
        <p:spPr>
          <a:xfrm>
            <a:off x="0" y="537833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TROPICS intensity estimates with D-MINT183 are displayed on the D-MINT page (</a:t>
            </a:r>
            <a:r>
              <a:rPr lang="en-US" sz="2000" dirty="0">
                <a:solidFill>
                  <a:srgbClr val="FF69B4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https://tropic.ssec.wisc.edu/real-time/DMINT/</a:t>
            </a:r>
            <a:r>
              <a:rPr lang="en-US" sz="2000" dirty="0">
                <a:solidFill>
                  <a:schemeClr val="bg1"/>
                </a:solidFill>
              </a:rPr>
              <a:t>) with other intensity estimates and help fill in missing gaps.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These intensity estimates can have a latency of about 1-3 hours, similar to D-MINT.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35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10"/>
    </mc:Choice>
    <mc:Fallback xmlns="">
      <p:transition spd="slow" advTm="102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14696E1-EF50-E6DB-E1E3-3C3A15C06329}"/>
              </a:ext>
            </a:extLst>
          </p:cNvPr>
          <p:cNvSpPr/>
          <p:nvPr/>
        </p:nvSpPr>
        <p:spPr>
          <a:xfrm>
            <a:off x="653363" y="1109363"/>
            <a:ext cx="10885274" cy="5075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5BB670-1284-6979-B2A2-C3EA35DCD702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D-MINT183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Real-time TROPICS results – Max Sustained Winds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8C7A70-260B-DFBB-874B-04BDC327A4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3364" y="994060"/>
            <a:ext cx="10885271" cy="4676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6587D7-45B3-53EE-D974-EC3EBED6DC78}"/>
              </a:ext>
            </a:extLst>
          </p:cNvPr>
          <p:cNvSpPr txBox="1"/>
          <p:nvPr/>
        </p:nvSpPr>
        <p:spPr>
          <a:xfrm>
            <a:off x="0" y="6150114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2000" b="1" dirty="0">
                <a:solidFill>
                  <a:srgbClr val="5A5A5A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D-PRINT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ran hourly in real-time and thus not available for comparison.)</a:t>
            </a:r>
          </a:p>
          <a:p>
            <a:pPr algn="ctr"/>
            <a:r>
              <a:rPr lang="en-US" sz="2000" b="1" dirty="0">
                <a:solidFill>
                  <a:srgbClr val="0000CD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D-MINT183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 skillful than </a:t>
            </a:r>
            <a:r>
              <a:rPr lang="en-US" sz="2000" b="1" dirty="0">
                <a:solidFill>
                  <a:srgbClr val="DB7093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ADT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</a:t>
            </a:r>
            <a:r>
              <a:rPr lang="en-US" sz="2000" b="1" dirty="0" err="1">
                <a:solidFill>
                  <a:srgbClr val="800000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AiDT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but less skillful than </a:t>
            </a:r>
            <a:r>
              <a:rPr lang="en-US" sz="2000" b="1" dirty="0">
                <a:solidFill>
                  <a:srgbClr val="4E0086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SATCON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13A48-2B02-2862-E924-97CF9BC79977}"/>
              </a:ext>
            </a:extLst>
          </p:cNvPr>
          <p:cNvSpPr txBox="1"/>
          <p:nvPr/>
        </p:nvSpPr>
        <p:spPr>
          <a:xfrm flipH="1">
            <a:off x="7432283" y="5479518"/>
            <a:ext cx="1127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SATellite</a:t>
            </a:r>
            <a:r>
              <a:rPr lang="en-US" sz="1400" b="1" dirty="0"/>
              <a:t> </a:t>
            </a:r>
            <a:r>
              <a:rPr lang="en-US" sz="1400" b="1" dirty="0" err="1"/>
              <a:t>CONsensus</a:t>
            </a:r>
            <a:endParaRPr lang="en-U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BA29F4-D81A-C09C-1EC0-0295367EE4A1}"/>
              </a:ext>
            </a:extLst>
          </p:cNvPr>
          <p:cNvSpPr txBox="1"/>
          <p:nvPr/>
        </p:nvSpPr>
        <p:spPr>
          <a:xfrm>
            <a:off x="6381898" y="5485735"/>
            <a:ext cx="10087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Ai-Enhanced ADT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ED02A4-2426-A92E-8DC8-F480F9705DC9}"/>
              </a:ext>
            </a:extLst>
          </p:cNvPr>
          <p:cNvSpPr txBox="1"/>
          <p:nvPr/>
        </p:nvSpPr>
        <p:spPr>
          <a:xfrm>
            <a:off x="5319717" y="5486030"/>
            <a:ext cx="1062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Advanced Dvorak Technique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C0C89B-95F5-AB12-1BD7-EB71B35EC325}"/>
              </a:ext>
            </a:extLst>
          </p:cNvPr>
          <p:cNvSpPr txBox="1"/>
          <p:nvPr/>
        </p:nvSpPr>
        <p:spPr>
          <a:xfrm>
            <a:off x="4021568" y="5486030"/>
            <a:ext cx="135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D04C2"/>
                </a:solidFill>
              </a:rPr>
              <a:t>TROPICS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114906-CFC4-9B23-EE53-31F6007ADE0C}"/>
              </a:ext>
            </a:extLst>
          </p:cNvPr>
          <p:cNvSpPr txBox="1"/>
          <p:nvPr/>
        </p:nvSpPr>
        <p:spPr>
          <a:xfrm rot="16200000">
            <a:off x="-8838" y="259287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better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3F3BC0-F3EF-5E52-7124-B756094277FE}"/>
              </a:ext>
            </a:extLst>
          </p:cNvPr>
          <p:cNvCxnSpPr/>
          <p:nvPr/>
        </p:nvCxnSpPr>
        <p:spPr>
          <a:xfrm>
            <a:off x="514987" y="2390254"/>
            <a:ext cx="0" cy="82296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2909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10"/>
    </mc:Choice>
    <mc:Fallback xmlns="">
      <p:transition spd="slow" advTm="10251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590235-085C-CA16-29C4-BFED985C5C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3363" y="994060"/>
            <a:ext cx="10885273" cy="46766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28189-1F67-96A0-DEF8-546927DA1583}"/>
              </a:ext>
            </a:extLst>
          </p:cNvPr>
          <p:cNvSpPr/>
          <p:nvPr/>
        </p:nvSpPr>
        <p:spPr>
          <a:xfrm>
            <a:off x="653363" y="1031539"/>
            <a:ext cx="10885274" cy="5075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5BB670-1284-6979-B2A2-C3EA35DCD702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D-MINT183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Real-time TROPICS results – Minimum Sea Level Pressure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8C7A70-260B-DFBB-874B-04BDC327A4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3364" y="944489"/>
            <a:ext cx="10885271" cy="4676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6587D7-45B3-53EE-D974-EC3EBED6DC78}"/>
              </a:ext>
            </a:extLst>
          </p:cNvPr>
          <p:cNvSpPr txBox="1"/>
          <p:nvPr/>
        </p:nvSpPr>
        <p:spPr>
          <a:xfrm>
            <a:off x="-1" y="6107343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CD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D-MINT183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also trained to estimate the pressure difference from the pressure of the outer closed isobar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US" sz="2000" b="1" dirty="0">
                <a:solidFill>
                  <a:srgbClr val="0000CD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D-MINT183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more skillful </a:t>
            </a:r>
            <a:r>
              <a:rPr lang="en-US" sz="20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than </a:t>
            </a:r>
            <a:r>
              <a:rPr lang="en-US" sz="2000" b="1">
                <a:solidFill>
                  <a:srgbClr val="DB7093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ADT</a:t>
            </a:r>
            <a:r>
              <a:rPr lang="en-US" sz="20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(which uses the Courtney-</a:t>
            </a: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Knaff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equations) but less skillful than </a:t>
            </a:r>
            <a:r>
              <a:rPr lang="en-US" sz="2000" b="1" dirty="0">
                <a:solidFill>
                  <a:srgbClr val="4E0086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SATCON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6AA2A-4DFD-A44D-8AD5-D2FBF26B01D0}"/>
              </a:ext>
            </a:extLst>
          </p:cNvPr>
          <p:cNvSpPr txBox="1"/>
          <p:nvPr/>
        </p:nvSpPr>
        <p:spPr>
          <a:xfrm rot="16200000">
            <a:off x="-8838" y="259287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better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56E744-E014-880F-B6B6-62789993DDB5}"/>
              </a:ext>
            </a:extLst>
          </p:cNvPr>
          <p:cNvCxnSpPr/>
          <p:nvPr/>
        </p:nvCxnSpPr>
        <p:spPr>
          <a:xfrm>
            <a:off x="514987" y="2390254"/>
            <a:ext cx="0" cy="82296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B4EEA0-1B97-42B7-000F-2D495768B7F6}"/>
              </a:ext>
            </a:extLst>
          </p:cNvPr>
          <p:cNvSpPr txBox="1"/>
          <p:nvPr/>
        </p:nvSpPr>
        <p:spPr>
          <a:xfrm>
            <a:off x="4498224" y="5465718"/>
            <a:ext cx="135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D04C2"/>
                </a:solidFill>
              </a:rPr>
              <a:t>TROPICS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A3A3B3-9015-884F-C9ED-6711F1C63FC5}"/>
              </a:ext>
            </a:extLst>
          </p:cNvPr>
          <p:cNvSpPr txBox="1"/>
          <p:nvPr/>
        </p:nvSpPr>
        <p:spPr>
          <a:xfrm>
            <a:off x="5855075" y="5446111"/>
            <a:ext cx="1062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Advanced Dvorak Technique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06F21A-8415-367D-5EEF-A12877FB4925}"/>
              </a:ext>
            </a:extLst>
          </p:cNvPr>
          <p:cNvSpPr txBox="1"/>
          <p:nvPr/>
        </p:nvSpPr>
        <p:spPr>
          <a:xfrm flipH="1">
            <a:off x="7006969" y="5456755"/>
            <a:ext cx="1127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SATellite</a:t>
            </a:r>
            <a:r>
              <a:rPr lang="en-US" sz="1400" b="1" dirty="0"/>
              <a:t> </a:t>
            </a:r>
            <a:r>
              <a:rPr lang="en-US" sz="1400" b="1" dirty="0" err="1"/>
              <a:t>CONsensus</a:t>
            </a:r>
            <a:endParaRPr lang="en-US" sz="1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EEF386-3C27-8DB5-C6B1-BC650374DAE8}"/>
              </a:ext>
            </a:extLst>
          </p:cNvPr>
          <p:cNvSpPr txBox="1"/>
          <p:nvPr/>
        </p:nvSpPr>
        <p:spPr>
          <a:xfrm flipH="1">
            <a:off x="9643070" y="2532159"/>
            <a:ext cx="123720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Missing scalar predictors from JTWC, so D-MINT183 will not estimate MSLP.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169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10"/>
    </mc:Choice>
    <mc:Fallback xmlns="">
      <p:transition spd="slow" advTm="10251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5BB670-1284-6979-B2A2-C3EA35DCD702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D-MINT183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Possible Issues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C87119-CFF2-B928-45C8-CB7919E8E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08" y="954107"/>
            <a:ext cx="11134783" cy="43900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F8A512-399F-C0F3-D38D-BE14A1DE23D3}"/>
              </a:ext>
            </a:extLst>
          </p:cNvPr>
          <p:cNvSpPr/>
          <p:nvPr/>
        </p:nvSpPr>
        <p:spPr>
          <a:xfrm>
            <a:off x="6096000" y="1371600"/>
            <a:ext cx="5442065" cy="2984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4194D-DFB7-EF89-8CA1-39D4A7B8F385}"/>
              </a:ext>
            </a:extLst>
          </p:cNvPr>
          <p:cNvSpPr txBox="1"/>
          <p:nvPr/>
        </p:nvSpPr>
        <p:spPr>
          <a:xfrm>
            <a:off x="-1" y="5407672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CD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D-MINT183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slightly less skillful than </a:t>
            </a:r>
            <a:r>
              <a:rPr lang="en-US" sz="2000" b="1" dirty="0">
                <a:solidFill>
                  <a:srgbClr val="5A5A5A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D-PRINT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ADT EYE scene types, but is more skillful for all other scene types.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01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10"/>
    </mc:Choice>
    <mc:Fallback xmlns="">
      <p:transition spd="slow" advTm="10251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5BB670-1284-6979-B2A2-C3EA35DCD702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D-MINT183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Possible Issues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C87119-CFF2-B928-45C8-CB7919E8E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08" y="954107"/>
            <a:ext cx="11134783" cy="43900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612D1D-0767-130D-1F31-9DDB9021A2DE}"/>
              </a:ext>
            </a:extLst>
          </p:cNvPr>
          <p:cNvSpPr txBox="1"/>
          <p:nvPr/>
        </p:nvSpPr>
        <p:spPr>
          <a:xfrm>
            <a:off x="-1" y="5407672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CD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D-MINT183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slightly less skillful than </a:t>
            </a:r>
            <a:r>
              <a:rPr lang="en-US" sz="2000" b="1" dirty="0">
                <a:solidFill>
                  <a:srgbClr val="5A5A5A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D-PRINT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ADT EYE scene types, but is more skillful for all other scene types.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However, this is large disparity compared to what is observed with ATMS and MHS satellites, where </a:t>
            </a:r>
            <a:r>
              <a:rPr lang="en-US" sz="2000" b="1" dirty="0">
                <a:solidFill>
                  <a:srgbClr val="0000CD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D-MINT183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 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skillful than </a:t>
            </a:r>
            <a:r>
              <a:rPr lang="en-US" sz="2000" b="1" dirty="0">
                <a:solidFill>
                  <a:srgbClr val="5A5A5A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D-PRINT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EYE scene types. </a:t>
            </a:r>
            <a:r>
              <a:rPr lang="en-US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Why is this?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52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10"/>
    </mc:Choice>
    <mc:Fallback xmlns="">
      <p:transition spd="slow" advTm="10251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5BB670-1284-6979-B2A2-C3EA35DCD702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D-MINT183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Possible Issues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A04A12-8A7B-8478-A261-188E785864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70809" y="1354217"/>
            <a:ext cx="9650380" cy="48023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6E7DA3-4F83-42D2-BA1A-1D42744632F5}"/>
              </a:ext>
            </a:extLst>
          </p:cNvPr>
          <p:cNvSpPr txBox="1"/>
          <p:nvPr/>
        </p:nvSpPr>
        <p:spPr>
          <a:xfrm>
            <a:off x="-1" y="615011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average estimated TC intensity from TROPICS for ADT EYE scenes is over 3 kt lower than from ATMS and MHS. 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B81664-7AB9-0BE8-514C-B35F5B023724}"/>
              </a:ext>
            </a:extLst>
          </p:cNvPr>
          <p:cNvSpPr/>
          <p:nvPr/>
        </p:nvSpPr>
        <p:spPr>
          <a:xfrm>
            <a:off x="1270808" y="3998068"/>
            <a:ext cx="9650382" cy="2152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19865-2E51-B378-4A36-6E627743D8ED}"/>
              </a:ext>
            </a:extLst>
          </p:cNvPr>
          <p:cNvSpPr/>
          <p:nvPr/>
        </p:nvSpPr>
        <p:spPr>
          <a:xfrm>
            <a:off x="7609398" y="2352977"/>
            <a:ext cx="3311792" cy="2152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1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10"/>
    </mc:Choice>
    <mc:Fallback xmlns="">
      <p:transition spd="slow" advTm="10251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5BB670-1284-6979-B2A2-C3EA35DCD702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D-MINT183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Background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03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10"/>
    </mc:Choice>
    <mc:Fallback xmlns="">
      <p:transition spd="slow" advTm="10251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5BB670-1284-6979-B2A2-C3EA35DCD702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D-MINT183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Possible Issues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0CCE3-CEF9-A7E8-829D-C8DF42A5A5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76664" y="954107"/>
            <a:ext cx="9238670" cy="49760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817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10"/>
    </mc:Choice>
    <mc:Fallback xmlns="">
      <p:transition spd="slow" advTm="10251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5BB670-1284-6979-B2A2-C3EA35DCD702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D-MINT183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Possible Issues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6985CD2-EE1B-6D39-4DB2-E8DA5F5F0E4B}"/>
                  </a:ext>
                </a:extLst>
              </p:cNvPr>
              <p:cNvSpPr txBox="1"/>
              <p:nvPr/>
            </p:nvSpPr>
            <p:spPr>
              <a:xfrm>
                <a:off x="969816" y="5903893"/>
                <a:ext cx="512618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TROPICS has fewer grid points with BTs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230 K compared to ATMS and MHS satellites.</a:t>
                </a:r>
                <a:endParaRPr lang="en-US" sz="2000" i="1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6985CD2-EE1B-6D39-4DB2-E8DA5F5F0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16" y="5903893"/>
                <a:ext cx="5126183" cy="707886"/>
              </a:xfrm>
              <a:prstGeom prst="rect">
                <a:avLst/>
              </a:prstGeom>
              <a:blipFill>
                <a:blip r:embed="rId4"/>
                <a:stretch>
                  <a:fillRect l="-741" t="-3509" r="-1728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1CE27B-272E-4B57-5213-A3F976810665}"/>
                  </a:ext>
                </a:extLst>
              </p:cNvPr>
              <p:cNvSpPr txBox="1"/>
              <p:nvPr/>
            </p:nvSpPr>
            <p:spPr>
              <a:xfrm>
                <a:off x="6095999" y="5903893"/>
                <a:ext cx="512618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TROPICS has fewer grid points with BTs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240 K compared to ATMS and MHS satellites.</a:t>
                </a:r>
                <a:endParaRPr lang="en-US" sz="2000" i="1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1CE27B-272E-4B57-5213-A3F97681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5903893"/>
                <a:ext cx="5126183" cy="707886"/>
              </a:xfrm>
              <a:prstGeom prst="rect">
                <a:avLst/>
              </a:prstGeom>
              <a:blipFill>
                <a:blip r:embed="rId5"/>
                <a:stretch>
                  <a:fillRect l="-743" t="-3509" r="-173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BA0CCE3-CEF9-A7E8-829D-C8DF42A5A58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76664" y="954107"/>
            <a:ext cx="9238670" cy="497600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D384F9-A088-3F92-B8D0-856E7C70662D}"/>
              </a:ext>
            </a:extLst>
          </p:cNvPr>
          <p:cNvCxnSpPr/>
          <p:nvPr/>
        </p:nvCxnSpPr>
        <p:spPr>
          <a:xfrm flipH="1">
            <a:off x="8653549" y="2477193"/>
            <a:ext cx="556953" cy="714894"/>
          </a:xfrm>
          <a:prstGeom prst="straightConnector1">
            <a:avLst/>
          </a:prstGeom>
          <a:ln w="28575">
            <a:solidFill>
              <a:srgbClr val="0000C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3562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10"/>
    </mc:Choice>
    <mc:Fallback xmlns="">
      <p:transition spd="slow" advTm="10251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5BB670-1284-6979-B2A2-C3EA35DCD702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D-MINT183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Possible Issues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06C34C-3851-7906-0581-B6BA70AC0E63}"/>
              </a:ext>
            </a:extLst>
          </p:cNvPr>
          <p:cNvSpPr txBox="1"/>
          <p:nvPr/>
        </p:nvSpPr>
        <p:spPr>
          <a:xfrm>
            <a:off x="0" y="95410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SHAP values </a:t>
            </a:r>
            <a:r>
              <a:rPr lang="en-US" sz="20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indicate the amount an individual feature increases or decreases the estimated TC intensity from 60 kt</a:t>
            </a:r>
            <a:r>
              <a:rPr lang="en-US" sz="200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891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10"/>
    </mc:Choice>
    <mc:Fallback xmlns="">
      <p:transition spd="slow" advTm="10251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5BB670-1284-6979-B2A2-C3EA35DCD702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D-MINT183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Possible Issues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06C34C-3851-7906-0581-B6BA70AC0E63}"/>
              </a:ext>
            </a:extLst>
          </p:cNvPr>
          <p:cNvSpPr txBox="1"/>
          <p:nvPr/>
        </p:nvSpPr>
        <p:spPr>
          <a:xfrm>
            <a:off x="0" y="95410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SHAP values </a:t>
            </a:r>
            <a:r>
              <a:rPr lang="en-US" sz="20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indicate the amount an individual feature increases or decreases the estimated TC intensity from 60 kt</a:t>
            </a:r>
            <a:r>
              <a:rPr lang="en-US" sz="200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81B4C1-568F-7FC1-F5DA-965B8FC383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394"/>
          <a:stretch/>
        </p:blipFill>
        <p:spPr>
          <a:xfrm>
            <a:off x="140393" y="1470591"/>
            <a:ext cx="8093693" cy="4863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8BD6C9-272E-B796-A192-5336F9736E71}"/>
                  </a:ext>
                </a:extLst>
              </p:cNvPr>
              <p:cNvSpPr txBox="1"/>
              <p:nvPr/>
            </p:nvSpPr>
            <p:spPr>
              <a:xfrm>
                <a:off x="8412480" y="1775206"/>
                <a:ext cx="369916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The SHAP values for the TROPICS 184.41 GHz image is more negative than ATMS </a:t>
                </a:r>
                <a:r>
                  <a:rPr lang="en-US" sz="1800" dirty="0">
                    <a:solidFill>
                      <a:schemeClr val="bg1"/>
                    </a:solidFill>
                  </a:rPr>
                  <a:t>183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1 GHz image</a:t>
                </a:r>
                <a:r>
                  <a:rPr lang="en-US" dirty="0">
                    <a:solidFill>
                      <a:schemeClr val="bg1"/>
                    </a:solidFill>
                  </a:rPr>
                  <a:t>, and thus the TROPICS estimated TC intensity is reduced more than ATMS estimated TC intensity.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8BD6C9-272E-B796-A192-5336F9736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480" y="1775206"/>
                <a:ext cx="3699164" cy="1754326"/>
              </a:xfrm>
              <a:prstGeom prst="rect">
                <a:avLst/>
              </a:prstGeom>
              <a:blipFill>
                <a:blip r:embed="rId5"/>
                <a:stretch>
                  <a:fillRect t="-1439" r="-1370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6A2250-52E7-9DD2-D0F7-0ECDDD766EB6}"/>
                  </a:ext>
                </a:extLst>
              </p:cNvPr>
              <p:cNvSpPr txBox="1"/>
              <p:nvPr/>
            </p:nvSpPr>
            <p:spPr>
              <a:xfrm>
                <a:off x="8412480" y="3876902"/>
                <a:ext cx="369916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The SHAP values for the TROPICS 186.51 GHz image is less positive than ATMS </a:t>
                </a:r>
                <a:r>
                  <a:rPr lang="en-US" sz="1800" dirty="0">
                    <a:solidFill>
                      <a:schemeClr val="bg1"/>
                    </a:solidFill>
                  </a:rPr>
                  <a:t>183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1 GHz image</a:t>
                </a:r>
                <a:r>
                  <a:rPr lang="en-US" dirty="0">
                    <a:solidFill>
                      <a:schemeClr val="bg1"/>
                    </a:solidFill>
                  </a:rPr>
                  <a:t>, and again the TROPICS estimated TC intensity is reduced compared to the ATMS estimated TC intensity.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6A2250-52E7-9DD2-D0F7-0ECDDD766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480" y="3876902"/>
                <a:ext cx="3699164" cy="1754326"/>
              </a:xfrm>
              <a:prstGeom prst="rect">
                <a:avLst/>
              </a:prstGeom>
              <a:blipFill>
                <a:blip r:embed="rId6"/>
                <a:stretch>
                  <a:fillRect t="-1439" r="-1370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F312050-19E9-C66C-84FB-43F02C3847AA}"/>
              </a:ext>
            </a:extLst>
          </p:cNvPr>
          <p:cNvSpPr txBox="1"/>
          <p:nvPr/>
        </p:nvSpPr>
        <p:spPr>
          <a:xfrm>
            <a:off x="8291418" y="5734129"/>
            <a:ext cx="3941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In both instances, lower BTs are associated with higher SHAP values.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59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10"/>
    </mc:Choice>
    <mc:Fallback xmlns="">
      <p:transition spd="slow" advTm="102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5BB670-1284-6979-B2A2-C3EA35DCD702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D-MINT183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Possible Issues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A04A12-8A7B-8478-A261-188E785864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70809" y="1354217"/>
            <a:ext cx="9650380" cy="48023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6E7DA3-4F83-42D2-BA1A-1D42744632F5}"/>
              </a:ext>
            </a:extLst>
          </p:cNvPr>
          <p:cNvSpPr txBox="1"/>
          <p:nvPr/>
        </p:nvSpPr>
        <p:spPr>
          <a:xfrm>
            <a:off x="-1" y="615011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average estimated TC intensity from TROPICS for ADT EYE scenes is over 3 kt lower than from ATMS and MHS. 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B81664-7AB9-0BE8-514C-B35F5B023724}"/>
              </a:ext>
            </a:extLst>
          </p:cNvPr>
          <p:cNvSpPr/>
          <p:nvPr/>
        </p:nvSpPr>
        <p:spPr>
          <a:xfrm>
            <a:off x="1270808" y="3998068"/>
            <a:ext cx="9650382" cy="2152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19865-2E51-B378-4A36-6E627743D8ED}"/>
              </a:ext>
            </a:extLst>
          </p:cNvPr>
          <p:cNvSpPr/>
          <p:nvPr/>
        </p:nvSpPr>
        <p:spPr>
          <a:xfrm>
            <a:off x="7609398" y="2352977"/>
            <a:ext cx="3311792" cy="2152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39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10"/>
    </mc:Choice>
    <mc:Fallback xmlns="">
      <p:transition spd="slow" advTm="10251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5BB670-1284-6979-B2A2-C3EA35DCD702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D-MINT183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Possible Issues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A04A12-8A7B-8478-A261-188E785864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70809" y="1354217"/>
            <a:ext cx="9650380" cy="48023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6E7DA3-4F83-42D2-BA1A-1D42744632F5}"/>
              </a:ext>
            </a:extLst>
          </p:cNvPr>
          <p:cNvSpPr txBox="1"/>
          <p:nvPr/>
        </p:nvSpPr>
        <p:spPr>
          <a:xfrm>
            <a:off x="-1" y="615011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average estimated TC intensity from TROPICS for ADT EYE scenes is over 3 kt lower than from ATMS and MHS. 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B81664-7AB9-0BE8-514C-B35F5B023724}"/>
              </a:ext>
            </a:extLst>
          </p:cNvPr>
          <p:cNvSpPr/>
          <p:nvPr/>
        </p:nvSpPr>
        <p:spPr>
          <a:xfrm>
            <a:off x="7696862" y="3998068"/>
            <a:ext cx="3224327" cy="1758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19865-2E51-B378-4A36-6E627743D8ED}"/>
              </a:ext>
            </a:extLst>
          </p:cNvPr>
          <p:cNvSpPr/>
          <p:nvPr/>
        </p:nvSpPr>
        <p:spPr>
          <a:xfrm>
            <a:off x="7609398" y="2352977"/>
            <a:ext cx="3311792" cy="2152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2DA1E-C1C7-CDE6-65E1-3EFC01AEF303}"/>
              </a:ext>
            </a:extLst>
          </p:cNvPr>
          <p:cNvSpPr txBox="1"/>
          <p:nvPr/>
        </p:nvSpPr>
        <p:spPr>
          <a:xfrm>
            <a:off x="0" y="95410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SHAP values 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indicate the amount an individual feature increases or decreases the estimated TC intensity from 60 kt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171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10"/>
    </mc:Choice>
    <mc:Fallback xmlns="">
      <p:transition spd="slow" advTm="10251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5BB670-1284-6979-B2A2-C3EA35DCD702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D-MINT183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Possible Issues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06C34C-3851-7906-0581-B6BA70AC0E63}"/>
              </a:ext>
            </a:extLst>
          </p:cNvPr>
          <p:cNvSpPr txBox="1"/>
          <p:nvPr/>
        </p:nvSpPr>
        <p:spPr>
          <a:xfrm>
            <a:off x="0" y="95410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SHAP values 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indicate the amount an individual feature increases or decreases the estimated TC intensity from 60 kt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A04A12-8A7B-8478-A261-188E785864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70809" y="1354217"/>
            <a:ext cx="9650380" cy="48023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6E7DA3-4F83-42D2-BA1A-1D42744632F5}"/>
              </a:ext>
            </a:extLst>
          </p:cNvPr>
          <p:cNvSpPr txBox="1"/>
          <p:nvPr/>
        </p:nvSpPr>
        <p:spPr>
          <a:xfrm>
            <a:off x="-1" y="6150114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average estimated TC intensity from TROPICS for ADT EYE scenes is over 3 kt lower than from ATMS and MHS. That estimated difference is from the MW imagery, as evident by the SHAP values. 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23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10"/>
    </mc:Choice>
    <mc:Fallback xmlns="">
      <p:transition spd="slow" advTm="10251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5BB670-1284-6979-B2A2-C3EA35DCD702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5DFD49-D60F-6590-0E0D-C794B9A31B07}"/>
              </a:ext>
            </a:extLst>
          </p:cNvPr>
          <p:cNvSpPr txBox="1"/>
          <p:nvPr/>
        </p:nvSpPr>
        <p:spPr>
          <a:xfrm>
            <a:off x="55123" y="829069"/>
            <a:ext cx="1208175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100" b="1" dirty="0">
                <a:solidFill>
                  <a:srgbClr val="FFFF00"/>
                </a:solidFill>
              </a:rPr>
              <a:t>The CIMSS D-MINT model for estimating TC intensity has been re-trained with 183 GHz data, coined D-MINT183. Real-time global TC intensity estimates using ATMS and TROPICS are now available on the CIMSS TC site and in ATCF.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1400" b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100" b="1" dirty="0">
                <a:solidFill>
                  <a:srgbClr val="FFFF00"/>
                </a:solidFill>
              </a:rPr>
              <a:t>TROPICS data to-date is too limited for adequate training and optimizing of D-MINT183, however the 184 and 186 GHz data can be used as proxies for NRT estimates (expected latency: ~2-4 hours).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100" b="1" dirty="0">
                <a:solidFill>
                  <a:srgbClr val="FFFF00"/>
                </a:solidFill>
              </a:rPr>
              <a:t>Exploring options to retrain now that we have even more cases.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1400" b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100" b="1" dirty="0">
                <a:solidFill>
                  <a:srgbClr val="FFFF00"/>
                </a:solidFill>
              </a:rPr>
              <a:t>Currently, D-MINT183 on TROPICS only uses imagery from 3 satellites (3, 5, 6) inside the middle 50% of a TC overpass swath (limb data more challenging due to broader frequency bandwidths, lower footprint spatial resolution).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100" b="1" dirty="0">
                <a:solidFill>
                  <a:srgbClr val="FFFF00"/>
                </a:solidFill>
              </a:rPr>
              <a:t>This curtails # of TC ‘hits’; efforts underway to expand (e.g., limb darkening corrections).</a:t>
            </a:r>
            <a:endParaRPr lang="en-US" sz="2100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1400" b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100" b="1" dirty="0">
                <a:solidFill>
                  <a:srgbClr val="FFFF00"/>
                </a:solidFill>
              </a:rPr>
              <a:t>Results indicate TC intensity estimates from TROPICS with D-MINT183 is a little less skillful than   D-MINT, but still very competitive with existing satellite-based objective intensity estimates produced by CIMSS.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1400" b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100" b="1" dirty="0">
                <a:solidFill>
                  <a:srgbClr val="FFFF00"/>
                </a:solidFill>
              </a:rPr>
              <a:t>Plans are for D-MINT183 to employ TROPICS data for NRT intensity estimates during 2025 and possibly 2026 TC seasons (depending on spacecraft health).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100" b="1" dirty="0">
                <a:solidFill>
                  <a:srgbClr val="FFFF00"/>
                </a:solidFill>
              </a:rPr>
              <a:t>Hoping to expand to other satellites, such as </a:t>
            </a:r>
            <a:r>
              <a:rPr lang="en-US" sz="2100" b="1" dirty="0" err="1">
                <a:solidFill>
                  <a:srgbClr val="FFFF00"/>
                </a:solidFill>
              </a:rPr>
              <a:t>Tomorrow.io</a:t>
            </a:r>
            <a:r>
              <a:rPr lang="en-US" sz="2100" b="1" dirty="0">
                <a:solidFill>
                  <a:srgbClr val="FFFF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32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10"/>
    </mc:Choice>
    <mc:Fallback xmlns="">
      <p:transition spd="slow" advTm="10251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5BB670-1284-6979-B2A2-C3EA35DCD702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Conclusions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32380-1AD8-9223-4C20-26E817746B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73" y="1303949"/>
            <a:ext cx="2251738" cy="1125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903764-3B1A-331F-DBCF-D12C013649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89" y="136308"/>
            <a:ext cx="892526" cy="8640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379FD0-AE97-239E-E104-7610A96A48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323" y="3554731"/>
            <a:ext cx="1499008" cy="1575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E7C751-2276-7B46-C591-242B53E96D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815" y="13065"/>
            <a:ext cx="743090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4B641-5B1D-3067-274A-D165BCF8A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281" y="3998069"/>
            <a:ext cx="1499008" cy="1575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1D46CC-6EAF-8234-6FFB-78D1BFC1A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239" y="4441407"/>
            <a:ext cx="1499008" cy="1575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D5380B-4A89-434C-41D5-C2CC23D84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197" y="4884745"/>
            <a:ext cx="1499008" cy="1575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25AD68-46AA-E0EF-2AB2-C29AA110DC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55" y="5328082"/>
            <a:ext cx="1499008" cy="1575599"/>
          </a:xfrm>
          <a:prstGeom prst="rect">
            <a:avLst/>
          </a:prstGeom>
        </p:spPr>
      </p:pic>
      <p:sp>
        <p:nvSpPr>
          <p:cNvPr id="13" name="AutoShape 2">
            <a:extLst>
              <a:ext uri="{FF2B5EF4-FFF2-40B4-BE49-F238E27FC236}">
                <a16:creationId xmlns:a16="http://schemas.microsoft.com/office/drawing/2014/main" id="{2B8F6323-CD05-9986-2227-6D9D84263C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83626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C9FC97-170E-57CE-6E1C-75C041A212CA}"/>
              </a:ext>
            </a:extLst>
          </p:cNvPr>
          <p:cNvSpPr txBox="1"/>
          <p:nvPr/>
        </p:nvSpPr>
        <p:spPr>
          <a:xfrm>
            <a:off x="523783" y="2574523"/>
            <a:ext cx="2843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QUESTIONS?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128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10"/>
    </mc:Choice>
    <mc:Fallback xmlns="">
      <p:transition spd="slow" advTm="10251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5BB670-1284-6979-B2A2-C3EA35DCD702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D-MINT183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67324E-6CA4-891B-2CA7-389767C88110}"/>
              </a:ext>
            </a:extLst>
          </p:cNvPr>
          <p:cNvSpPr txBox="1"/>
          <p:nvPr/>
        </p:nvSpPr>
        <p:spPr>
          <a:xfrm>
            <a:off x="188871" y="863901"/>
            <a:ext cx="118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D-MINT183 is our third attempt at estimating current TC intensity with a convolutional neural network (CNN).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First two are: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bg1"/>
                </a:solidFill>
              </a:rPr>
              <a:t>D</a:t>
            </a:r>
            <a:r>
              <a:rPr lang="en-US" sz="2400" b="1" dirty="0">
                <a:solidFill>
                  <a:schemeClr val="bg1"/>
                </a:solidFill>
              </a:rPr>
              <a:t>eep learning - </a:t>
            </a:r>
            <a:r>
              <a:rPr lang="en-US" sz="2400" b="1" u="sng" dirty="0">
                <a:solidFill>
                  <a:schemeClr val="bg1"/>
                </a:solidFill>
              </a:rPr>
              <a:t>M</a:t>
            </a:r>
            <a:r>
              <a:rPr lang="en-US" sz="2400" b="1" dirty="0">
                <a:solidFill>
                  <a:schemeClr val="bg1"/>
                </a:solidFill>
              </a:rPr>
              <a:t>ultispectral </a:t>
            </a:r>
            <a:r>
              <a:rPr lang="en-US" sz="2400" b="1" u="sng" dirty="0" err="1">
                <a:solidFill>
                  <a:schemeClr val="bg1"/>
                </a:solidFill>
              </a:rPr>
              <a:t>IN</a:t>
            </a:r>
            <a:r>
              <a:rPr lang="en-US" sz="2400" b="1" dirty="0" err="1">
                <a:solidFill>
                  <a:schemeClr val="bg1"/>
                </a:solidFill>
              </a:rPr>
              <a:t>tensity</a:t>
            </a:r>
            <a:r>
              <a:rPr lang="en-US" sz="2400" b="1" dirty="0">
                <a:solidFill>
                  <a:schemeClr val="bg1"/>
                </a:solidFill>
              </a:rPr>
              <a:t> of </a:t>
            </a:r>
            <a:r>
              <a:rPr lang="en-US" sz="2400" b="1" u="sng" dirty="0">
                <a:solidFill>
                  <a:schemeClr val="bg1"/>
                </a:solidFill>
              </a:rPr>
              <a:t>T</a:t>
            </a:r>
            <a:r>
              <a:rPr lang="en-US" sz="2400" b="1" dirty="0">
                <a:solidFill>
                  <a:schemeClr val="bg1"/>
                </a:solidFill>
              </a:rPr>
              <a:t>Cs (D-MINT) which uses 37-GHz, 89-GHz, IR imagery, and scalar predictors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u="sng" dirty="0" err="1">
                <a:solidFill>
                  <a:schemeClr val="bg1"/>
                </a:solidFill>
              </a:rPr>
              <a:t>D</a:t>
            </a:r>
            <a:r>
              <a:rPr lang="en-US" sz="2400" b="1" dirty="0" err="1">
                <a:solidFill>
                  <a:schemeClr val="bg1"/>
                </a:solidFill>
              </a:rPr>
              <a:t>ee</a:t>
            </a:r>
            <a:r>
              <a:rPr lang="en-US" sz="2400" b="1" u="sng" dirty="0" err="1">
                <a:solidFill>
                  <a:schemeClr val="bg1"/>
                </a:solidFill>
              </a:rPr>
              <a:t>P</a:t>
            </a:r>
            <a:r>
              <a:rPr lang="en-US" sz="2400" b="1" dirty="0">
                <a:solidFill>
                  <a:schemeClr val="bg1"/>
                </a:solidFill>
              </a:rPr>
              <a:t> learning - I</a:t>
            </a:r>
            <a:r>
              <a:rPr lang="en-US" sz="2400" b="1" u="sng" dirty="0">
                <a:solidFill>
                  <a:schemeClr val="bg1"/>
                </a:solidFill>
              </a:rPr>
              <a:t>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</a:rPr>
              <a:t>IN</a:t>
            </a:r>
            <a:r>
              <a:rPr lang="en-US" sz="2400" b="1" dirty="0" err="1">
                <a:solidFill>
                  <a:schemeClr val="bg1"/>
                </a:solidFill>
              </a:rPr>
              <a:t>tensity</a:t>
            </a:r>
            <a:r>
              <a:rPr lang="en-US" sz="2400" b="1" dirty="0">
                <a:solidFill>
                  <a:schemeClr val="bg1"/>
                </a:solidFill>
              </a:rPr>
              <a:t> of </a:t>
            </a:r>
            <a:r>
              <a:rPr lang="en-US" sz="2400" b="1" u="sng" dirty="0">
                <a:solidFill>
                  <a:schemeClr val="bg1"/>
                </a:solidFill>
              </a:rPr>
              <a:t>T</a:t>
            </a:r>
            <a:r>
              <a:rPr lang="en-US" sz="2400" b="1" dirty="0">
                <a:solidFill>
                  <a:schemeClr val="bg1"/>
                </a:solidFill>
              </a:rPr>
              <a:t>Cs (D-PRINT) which is D-MINT without the 37-GHz and 89-GHz imagery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D-MINT is more skillful than D-PRINT.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66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10"/>
    </mc:Choice>
    <mc:Fallback xmlns="">
      <p:transition spd="slow" advTm="10251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5BB670-1284-6979-B2A2-C3EA35DCD702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D-MINT183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67324E-6CA4-891B-2CA7-389767C88110}"/>
              </a:ext>
            </a:extLst>
          </p:cNvPr>
          <p:cNvSpPr txBox="1"/>
          <p:nvPr/>
        </p:nvSpPr>
        <p:spPr>
          <a:xfrm>
            <a:off x="188871" y="863901"/>
            <a:ext cx="118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D-MINT183 is our third attempt at estimating current TC intensity with a convolutional neural network (CNN).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First two are: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bg1"/>
                </a:solidFill>
              </a:rPr>
              <a:t>D</a:t>
            </a:r>
            <a:r>
              <a:rPr lang="en-US" sz="2400" b="1" dirty="0">
                <a:solidFill>
                  <a:schemeClr val="bg1"/>
                </a:solidFill>
              </a:rPr>
              <a:t>eep learning - </a:t>
            </a:r>
            <a:r>
              <a:rPr lang="en-US" sz="2400" b="1" u="sng" dirty="0">
                <a:solidFill>
                  <a:schemeClr val="bg1"/>
                </a:solidFill>
              </a:rPr>
              <a:t>M</a:t>
            </a:r>
            <a:r>
              <a:rPr lang="en-US" sz="2400" b="1" dirty="0">
                <a:solidFill>
                  <a:schemeClr val="bg1"/>
                </a:solidFill>
              </a:rPr>
              <a:t>ultispectral </a:t>
            </a:r>
            <a:r>
              <a:rPr lang="en-US" sz="2400" b="1" u="sng" dirty="0" err="1">
                <a:solidFill>
                  <a:schemeClr val="bg1"/>
                </a:solidFill>
              </a:rPr>
              <a:t>IN</a:t>
            </a:r>
            <a:r>
              <a:rPr lang="en-US" sz="2400" b="1" dirty="0" err="1">
                <a:solidFill>
                  <a:schemeClr val="bg1"/>
                </a:solidFill>
              </a:rPr>
              <a:t>tensity</a:t>
            </a:r>
            <a:r>
              <a:rPr lang="en-US" sz="2400" b="1" dirty="0">
                <a:solidFill>
                  <a:schemeClr val="bg1"/>
                </a:solidFill>
              </a:rPr>
              <a:t> of </a:t>
            </a:r>
            <a:r>
              <a:rPr lang="en-US" sz="2400" b="1" u="sng" dirty="0">
                <a:solidFill>
                  <a:schemeClr val="bg1"/>
                </a:solidFill>
              </a:rPr>
              <a:t>T</a:t>
            </a:r>
            <a:r>
              <a:rPr lang="en-US" sz="2400" b="1" dirty="0">
                <a:solidFill>
                  <a:schemeClr val="bg1"/>
                </a:solidFill>
              </a:rPr>
              <a:t>Cs (D-MINT) which uses 37-GHz, 89-GHz, IR imagery, and scalar predictors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u="sng" dirty="0" err="1">
                <a:solidFill>
                  <a:schemeClr val="bg1"/>
                </a:solidFill>
              </a:rPr>
              <a:t>D</a:t>
            </a:r>
            <a:r>
              <a:rPr lang="en-US" sz="2400" b="1" dirty="0" err="1">
                <a:solidFill>
                  <a:schemeClr val="bg1"/>
                </a:solidFill>
              </a:rPr>
              <a:t>ee</a:t>
            </a:r>
            <a:r>
              <a:rPr lang="en-US" sz="2400" b="1" u="sng" dirty="0" err="1">
                <a:solidFill>
                  <a:schemeClr val="bg1"/>
                </a:solidFill>
              </a:rPr>
              <a:t>P</a:t>
            </a:r>
            <a:r>
              <a:rPr lang="en-US" sz="2400" b="1" dirty="0">
                <a:solidFill>
                  <a:schemeClr val="bg1"/>
                </a:solidFill>
              </a:rPr>
              <a:t> learning - I</a:t>
            </a:r>
            <a:r>
              <a:rPr lang="en-US" sz="2400" b="1" u="sng" dirty="0">
                <a:solidFill>
                  <a:schemeClr val="bg1"/>
                </a:solidFill>
              </a:rPr>
              <a:t>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</a:rPr>
              <a:t>IN</a:t>
            </a:r>
            <a:r>
              <a:rPr lang="en-US" sz="2400" b="1" dirty="0" err="1">
                <a:solidFill>
                  <a:schemeClr val="bg1"/>
                </a:solidFill>
              </a:rPr>
              <a:t>tensity</a:t>
            </a:r>
            <a:r>
              <a:rPr lang="en-US" sz="2400" b="1" dirty="0">
                <a:solidFill>
                  <a:schemeClr val="bg1"/>
                </a:solidFill>
              </a:rPr>
              <a:t> of </a:t>
            </a:r>
            <a:r>
              <a:rPr lang="en-US" sz="2400" b="1" u="sng" dirty="0">
                <a:solidFill>
                  <a:schemeClr val="bg1"/>
                </a:solidFill>
              </a:rPr>
              <a:t>T</a:t>
            </a:r>
            <a:r>
              <a:rPr lang="en-US" sz="2400" b="1" dirty="0">
                <a:solidFill>
                  <a:schemeClr val="bg1"/>
                </a:solidFill>
              </a:rPr>
              <a:t>Cs (D-PRINT) which is D-MINT without the 37-GHz and 89-GHz imagery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Since D-MINT is more skillful than D-PRINT.</a:t>
            </a:r>
          </a:p>
        </p:txBody>
      </p:sp>
      <p:pic>
        <p:nvPicPr>
          <p:cNvPr id="3" name="Picture 2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F0C83D59-B4A7-1252-BC41-5082F87DB4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47" t="11077" r="3100" b="12201"/>
          <a:stretch/>
        </p:blipFill>
        <p:spPr>
          <a:xfrm>
            <a:off x="1675951" y="5223210"/>
            <a:ext cx="1526935" cy="1396171"/>
          </a:xfrm>
          <a:prstGeom prst="rect">
            <a:avLst/>
          </a:prstGeom>
        </p:spPr>
      </p:pic>
      <p:pic>
        <p:nvPicPr>
          <p:cNvPr id="4" name="Picture 3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7C273894-857E-12F3-8E11-8EE8D848B4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79" t="9871" r="3684" b="10972"/>
          <a:stretch/>
        </p:blipFill>
        <p:spPr>
          <a:xfrm>
            <a:off x="3228349" y="5206881"/>
            <a:ext cx="1517684" cy="1440492"/>
          </a:xfrm>
          <a:prstGeom prst="rect">
            <a:avLst/>
          </a:prstGeom>
        </p:spPr>
      </p:pic>
      <p:pic>
        <p:nvPicPr>
          <p:cNvPr id="5" name="Picture 4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B16A152F-5A93-9F08-36B1-6E1EA32B31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765" t="11089" r="4816" b="10972"/>
          <a:stretch/>
        </p:blipFill>
        <p:spPr>
          <a:xfrm>
            <a:off x="4763761" y="5219712"/>
            <a:ext cx="1495845" cy="1418330"/>
          </a:xfrm>
          <a:prstGeom prst="rect">
            <a:avLst/>
          </a:prstGeom>
        </p:spPr>
      </p:pic>
      <p:pic>
        <p:nvPicPr>
          <p:cNvPr id="6" name="Picture 5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0D0B4492-DD20-A42B-817D-D2628DC3F42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196" t="11871" r="4368" b="11037"/>
          <a:stretch/>
        </p:blipFill>
        <p:spPr>
          <a:xfrm>
            <a:off x="6280786" y="5232542"/>
            <a:ext cx="1506765" cy="1396170"/>
          </a:xfrm>
          <a:prstGeom prst="rect">
            <a:avLst/>
          </a:prstGeom>
        </p:spPr>
      </p:pic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1EEFA04-A8D2-98B2-2A30-7E70C9E7483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800" t="10519" r="4153" b="11777"/>
          <a:stretch/>
        </p:blipFill>
        <p:spPr>
          <a:xfrm>
            <a:off x="7779424" y="5212130"/>
            <a:ext cx="1517683" cy="1407251"/>
          </a:xfrm>
          <a:prstGeom prst="rect">
            <a:avLst/>
          </a:prstGeom>
        </p:spPr>
      </p:pic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9026051-3A53-3940-78A9-4FFDE8046F9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198" t="10571" r="5186" b="10117"/>
          <a:stretch/>
        </p:blipFill>
        <p:spPr>
          <a:xfrm>
            <a:off x="9287255" y="5208630"/>
            <a:ext cx="1484928" cy="1429413"/>
          </a:xfrm>
          <a:prstGeom prst="rect">
            <a:avLst/>
          </a:prstGeom>
        </p:spPr>
      </p:pic>
      <p:pic>
        <p:nvPicPr>
          <p:cNvPr id="9" name="Picture 8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C4ACE49D-EF31-C493-EA4B-3E613782DF5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174" t="10527" r="16067" b="11096"/>
          <a:stretch/>
        </p:blipFill>
        <p:spPr>
          <a:xfrm>
            <a:off x="10767504" y="5210380"/>
            <a:ext cx="1327219" cy="1418331"/>
          </a:xfrm>
          <a:prstGeom prst="rect">
            <a:avLst/>
          </a:prstGeom>
        </p:spPr>
      </p:pic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978B27D-7CB1-717D-6FAE-0EF70CB42F5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1773" t="9853" r="3723" b="11571"/>
          <a:stretch/>
        </p:blipFill>
        <p:spPr>
          <a:xfrm>
            <a:off x="175907" y="5208629"/>
            <a:ext cx="1443688" cy="14107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D4A06E-1641-C236-24FA-24ADE328A9CA}"/>
              </a:ext>
            </a:extLst>
          </p:cNvPr>
          <p:cNvSpPr txBox="1"/>
          <p:nvPr/>
        </p:nvSpPr>
        <p:spPr>
          <a:xfrm>
            <a:off x="2373740" y="4490883"/>
            <a:ext cx="7523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Example: Hurricane Lee (2023) sequence of TROPICS 183 GHz (Ch. 9) images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8E9008-3825-4BAE-0EC4-07A0F28B0784}"/>
              </a:ext>
            </a:extLst>
          </p:cNvPr>
          <p:cNvSpPr txBox="1"/>
          <p:nvPr/>
        </p:nvSpPr>
        <p:spPr>
          <a:xfrm>
            <a:off x="353438" y="4890432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07/0557Z T1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607D34-766F-34B4-72B1-CF3DE6CE2E8D}"/>
              </a:ext>
            </a:extLst>
          </p:cNvPr>
          <p:cNvSpPr txBox="1"/>
          <p:nvPr/>
        </p:nvSpPr>
        <p:spPr>
          <a:xfrm>
            <a:off x="1767627" y="4881256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07/0917Z T3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3D85CE-1B1A-1109-F683-1ED580738602}"/>
              </a:ext>
            </a:extLst>
          </p:cNvPr>
          <p:cNvSpPr txBox="1"/>
          <p:nvPr/>
        </p:nvSpPr>
        <p:spPr>
          <a:xfrm>
            <a:off x="3270973" y="4891072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07/1129Z T6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217E07-9C2C-5EC8-9226-F2124C0C3753}"/>
              </a:ext>
            </a:extLst>
          </p:cNvPr>
          <p:cNvSpPr txBox="1"/>
          <p:nvPr/>
        </p:nvSpPr>
        <p:spPr>
          <a:xfrm>
            <a:off x="4905938" y="4898085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07/1207Z T5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D5CF0A-23E5-A95E-FE3F-7636C33D769F}"/>
              </a:ext>
            </a:extLst>
          </p:cNvPr>
          <p:cNvSpPr txBox="1"/>
          <p:nvPr/>
        </p:nvSpPr>
        <p:spPr>
          <a:xfrm>
            <a:off x="6356887" y="4884549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07/1310Z T6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ED0C55-FF65-6958-FCE7-E349111CEF86}"/>
              </a:ext>
            </a:extLst>
          </p:cNvPr>
          <p:cNvSpPr txBox="1"/>
          <p:nvPr/>
        </p:nvSpPr>
        <p:spPr>
          <a:xfrm>
            <a:off x="7851308" y="4885076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07/1956Z T6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845474-700D-F598-39D6-AD96F04CF9FC}"/>
              </a:ext>
            </a:extLst>
          </p:cNvPr>
          <p:cNvSpPr txBox="1"/>
          <p:nvPr/>
        </p:nvSpPr>
        <p:spPr>
          <a:xfrm>
            <a:off x="9354654" y="4867142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07/2035Z T5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BAC994-C40C-D79D-4D2D-7825F9DDD414}"/>
              </a:ext>
            </a:extLst>
          </p:cNvPr>
          <p:cNvSpPr txBox="1"/>
          <p:nvPr/>
        </p:nvSpPr>
        <p:spPr>
          <a:xfrm>
            <a:off x="10885374" y="4875065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08/0039Z T3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6AF333-4CF5-62D5-3C02-1B26BDC0BAC2}"/>
              </a:ext>
            </a:extLst>
          </p:cNvPr>
          <p:cNvSpPr txBox="1"/>
          <p:nvPr/>
        </p:nvSpPr>
        <p:spPr>
          <a:xfrm>
            <a:off x="400827" y="6567490"/>
            <a:ext cx="11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70kts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E9131E-5417-2EDB-4FA1-79874A0E6A53}"/>
              </a:ext>
            </a:extLst>
          </p:cNvPr>
          <p:cNvSpPr txBox="1"/>
          <p:nvPr/>
        </p:nvSpPr>
        <p:spPr>
          <a:xfrm>
            <a:off x="11048814" y="6541658"/>
            <a:ext cx="92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135 </a:t>
            </a:r>
            <a:r>
              <a:rPr lang="en-US" b="1" dirty="0" err="1">
                <a:solidFill>
                  <a:schemeClr val="bg1"/>
                </a:solidFill>
              </a:rPr>
              <a:t>kts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BE87D0-9296-3709-A562-2781F585AA1B}"/>
              </a:ext>
            </a:extLst>
          </p:cNvPr>
          <p:cNvSpPr txBox="1"/>
          <p:nvPr/>
        </p:nvSpPr>
        <p:spPr>
          <a:xfrm>
            <a:off x="149556" y="4065785"/>
            <a:ext cx="118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Can we use the abundance of TROPICS imagery to estimate current TC intensity?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583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10"/>
    </mc:Choice>
    <mc:Fallback xmlns="">
      <p:transition spd="slow" advTm="10251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5BB670-1284-6979-B2A2-C3EA35DCD702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D-MINT183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Model Diagram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47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10"/>
    </mc:Choice>
    <mc:Fallback xmlns="">
      <p:transition spd="slow" advTm="10251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5BB670-1284-6979-B2A2-C3EA35DCD702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D-MINT183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Model Diagram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0D0C62-7C52-D0F8-425A-B209E034B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803" y="1159983"/>
            <a:ext cx="6870700" cy="5600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166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10"/>
    </mc:Choice>
    <mc:Fallback xmlns="">
      <p:transition spd="slow" advTm="10251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A72F22-AD49-9A9F-DB16-A01A4B71F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803" y="1159983"/>
            <a:ext cx="6870700" cy="56007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ECD927-654A-F7C4-0156-72FC48627017}"/>
              </a:ext>
            </a:extLst>
          </p:cNvPr>
          <p:cNvCxnSpPr>
            <a:cxnSpLocks/>
          </p:cNvCxnSpPr>
          <p:nvPr/>
        </p:nvCxnSpPr>
        <p:spPr>
          <a:xfrm>
            <a:off x="2144771" y="2347505"/>
            <a:ext cx="48205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B6D5921-2527-7F70-B82D-7D3D0AE4907F}"/>
              </a:ext>
            </a:extLst>
          </p:cNvPr>
          <p:cNvSpPr txBox="1"/>
          <p:nvPr/>
        </p:nvSpPr>
        <p:spPr>
          <a:xfrm>
            <a:off x="72117" y="1317367"/>
            <a:ext cx="20726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Input Features:  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IR data: 128x128 grid over ~6 X 6° area centered on TC, normalized.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6 convolution layers where the scale gradually increases and more feature maps are added.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122D9-3C2E-C1F2-ADE8-8FDA90CDAB9B}"/>
              </a:ext>
            </a:extLst>
          </p:cNvPr>
          <p:cNvSpPr txBox="1"/>
          <p:nvPr/>
        </p:nvSpPr>
        <p:spPr>
          <a:xfrm>
            <a:off x="9322663" y="1317367"/>
            <a:ext cx="2843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D-MINT183 needs one additional IR image at t-15h for intensity estimation.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5BB670-1284-6979-B2A2-C3EA35DCD702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D-MINT183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Model Diagram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145ECE-619C-26AC-E10D-D95281594BCE}"/>
              </a:ext>
            </a:extLst>
          </p:cNvPr>
          <p:cNvSpPr/>
          <p:nvPr/>
        </p:nvSpPr>
        <p:spPr>
          <a:xfrm>
            <a:off x="2405803" y="4120179"/>
            <a:ext cx="6870700" cy="2640504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074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10"/>
    </mc:Choice>
    <mc:Fallback xmlns="">
      <p:transition spd="slow" advTm="10251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A72F22-AD49-9A9F-DB16-A01A4B71F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803" y="1159983"/>
            <a:ext cx="6870700" cy="56007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ECD927-654A-F7C4-0156-72FC48627017}"/>
              </a:ext>
            </a:extLst>
          </p:cNvPr>
          <p:cNvCxnSpPr>
            <a:cxnSpLocks/>
          </p:cNvCxnSpPr>
          <p:nvPr/>
        </p:nvCxnSpPr>
        <p:spPr>
          <a:xfrm>
            <a:off x="2144771" y="2347505"/>
            <a:ext cx="48205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07B3F8-B3FC-EE35-DDE9-F0D79BAF108C}"/>
              </a:ext>
            </a:extLst>
          </p:cNvPr>
          <p:cNvCxnSpPr>
            <a:cxnSpLocks/>
          </p:cNvCxnSpPr>
          <p:nvPr/>
        </p:nvCxnSpPr>
        <p:spPr>
          <a:xfrm flipH="1">
            <a:off x="8763754" y="4935129"/>
            <a:ext cx="118550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B6D5921-2527-7F70-B82D-7D3D0AE4907F}"/>
              </a:ext>
            </a:extLst>
          </p:cNvPr>
          <p:cNvSpPr txBox="1"/>
          <p:nvPr/>
        </p:nvSpPr>
        <p:spPr>
          <a:xfrm>
            <a:off x="72117" y="1317367"/>
            <a:ext cx="20726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Input Features:  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IR data: 128x128 grid over ~6 X 6° area centered on TC, normalized.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6 convolution layers where the scale gradually increases and more feature maps are added.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122D9-3C2E-C1F2-ADE8-8FDA90CDAB9B}"/>
              </a:ext>
            </a:extLst>
          </p:cNvPr>
          <p:cNvSpPr txBox="1"/>
          <p:nvPr/>
        </p:nvSpPr>
        <p:spPr>
          <a:xfrm>
            <a:off x="9322663" y="1317367"/>
            <a:ext cx="2843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D-MINT183 needs one additional IR image at t-15h for intensity estimation.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473467-0212-CC81-131C-D5EEF1305C24}"/>
              </a:ext>
            </a:extLst>
          </p:cNvPr>
          <p:cNvSpPr txBox="1"/>
          <p:nvPr/>
        </p:nvSpPr>
        <p:spPr>
          <a:xfrm>
            <a:off x="9949257" y="3888688"/>
            <a:ext cx="217062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Input Features</a:t>
            </a:r>
          </a:p>
          <a:p>
            <a:r>
              <a:rPr lang="en-US" dirty="0">
                <a:solidFill>
                  <a:schemeClr val="bg1"/>
                </a:solidFill>
              </a:rPr>
              <a:t>MW data: 64 x 64 grid over ~3.2 X 3.2° area centered on TC, normalized.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5 convolution layers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5BB670-1284-6979-B2A2-C3EA35DCD702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D-MINT183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Model Diagram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9B33EA-59CD-F8AE-8052-0A10ABC1D09E}"/>
              </a:ext>
            </a:extLst>
          </p:cNvPr>
          <p:cNvSpPr/>
          <p:nvPr/>
        </p:nvSpPr>
        <p:spPr>
          <a:xfrm>
            <a:off x="2405803" y="6120603"/>
            <a:ext cx="6870700" cy="640080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5C1420-76D6-147E-0E64-29C5665371D7}"/>
              </a:ext>
            </a:extLst>
          </p:cNvPr>
          <p:cNvSpPr/>
          <p:nvPr/>
        </p:nvSpPr>
        <p:spPr>
          <a:xfrm>
            <a:off x="6518552" y="4228801"/>
            <a:ext cx="1952117" cy="657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775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10"/>
    </mc:Choice>
    <mc:Fallback xmlns="">
      <p:transition spd="slow" advTm="102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A72F22-AD49-9A9F-DB16-A01A4B71F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803" y="1159983"/>
            <a:ext cx="6870700" cy="56007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ECD927-654A-F7C4-0156-72FC48627017}"/>
              </a:ext>
            </a:extLst>
          </p:cNvPr>
          <p:cNvCxnSpPr>
            <a:cxnSpLocks/>
          </p:cNvCxnSpPr>
          <p:nvPr/>
        </p:nvCxnSpPr>
        <p:spPr>
          <a:xfrm>
            <a:off x="2144771" y="2347505"/>
            <a:ext cx="48205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A02A43-CE43-E3A7-7C1D-FDDBFC5D77FC}"/>
              </a:ext>
            </a:extLst>
          </p:cNvPr>
          <p:cNvCxnSpPr>
            <a:cxnSpLocks/>
          </p:cNvCxnSpPr>
          <p:nvPr/>
        </p:nvCxnSpPr>
        <p:spPr>
          <a:xfrm>
            <a:off x="2072654" y="6263504"/>
            <a:ext cx="612357" cy="237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07B3F8-B3FC-EE35-DDE9-F0D79BAF108C}"/>
              </a:ext>
            </a:extLst>
          </p:cNvPr>
          <p:cNvCxnSpPr>
            <a:cxnSpLocks/>
          </p:cNvCxnSpPr>
          <p:nvPr/>
        </p:nvCxnSpPr>
        <p:spPr>
          <a:xfrm flipH="1">
            <a:off x="8763754" y="4935129"/>
            <a:ext cx="118550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9B88E7-008E-6D49-2EEB-CAA8D972BB4E}"/>
              </a:ext>
            </a:extLst>
          </p:cNvPr>
          <p:cNvSpPr txBox="1"/>
          <p:nvPr/>
        </p:nvSpPr>
        <p:spPr>
          <a:xfrm>
            <a:off x="-58905" y="5379961"/>
            <a:ext cx="2203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Input Features:  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Add normalized scalar location and environmental features.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D5921-2527-7F70-B82D-7D3D0AE4907F}"/>
              </a:ext>
            </a:extLst>
          </p:cNvPr>
          <p:cNvSpPr txBox="1"/>
          <p:nvPr/>
        </p:nvSpPr>
        <p:spPr>
          <a:xfrm>
            <a:off x="72117" y="1317367"/>
            <a:ext cx="20726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Input Features:  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IR data: 128x128 grid over ~6 X 6° area centered on TC, normalized.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6 convolution layers where the scale gradually increases and more feature maps are added.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122D9-3C2E-C1F2-ADE8-8FDA90CDAB9B}"/>
              </a:ext>
            </a:extLst>
          </p:cNvPr>
          <p:cNvSpPr txBox="1"/>
          <p:nvPr/>
        </p:nvSpPr>
        <p:spPr>
          <a:xfrm>
            <a:off x="9322663" y="1317367"/>
            <a:ext cx="2843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D-MINT183 needs one additional IR image at t-15h for intensity estimation.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473467-0212-CC81-131C-D5EEF1305C24}"/>
              </a:ext>
            </a:extLst>
          </p:cNvPr>
          <p:cNvSpPr txBox="1"/>
          <p:nvPr/>
        </p:nvSpPr>
        <p:spPr>
          <a:xfrm>
            <a:off x="9949257" y="3888688"/>
            <a:ext cx="217062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Input Features</a:t>
            </a:r>
          </a:p>
          <a:p>
            <a:r>
              <a:rPr lang="en-US" dirty="0">
                <a:solidFill>
                  <a:schemeClr val="bg1"/>
                </a:solidFill>
              </a:rPr>
              <a:t>MW data: 64 x 64 grid over ~3.2 X 3.2° area centered on TC, normalized.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5 convolution layers</a:t>
            </a:r>
          </a:p>
          <a:p>
            <a:r>
              <a:rPr lang="en-US" sz="1400" dirty="0">
                <a:solidFill>
                  <a:schemeClr val="bg1"/>
                </a:solidFill>
              </a:rPr>
              <a:t>(not included in D-PRINT)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5BB670-1284-6979-B2A2-C3EA35DCD702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D-MINT183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Model Diagram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F3AE2B-FA7E-6A71-4F00-12C066F45772}"/>
              </a:ext>
            </a:extLst>
          </p:cNvPr>
          <p:cNvSpPr/>
          <p:nvPr/>
        </p:nvSpPr>
        <p:spPr>
          <a:xfrm>
            <a:off x="6518552" y="4228801"/>
            <a:ext cx="1952117" cy="657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30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10"/>
    </mc:Choice>
    <mc:Fallback xmlns="">
      <p:transition spd="slow" advTm="10251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46292</TotalTime>
  <Words>1639</Words>
  <Application>Microsoft Macintosh PowerPoint</Application>
  <PresentationFormat>Widescreen</PresentationFormat>
  <Paragraphs>265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Olander</dc:creator>
  <cp:lastModifiedBy>Sarah Griffin</cp:lastModifiedBy>
  <cp:revision>304</cp:revision>
  <dcterms:created xsi:type="dcterms:W3CDTF">2021-02-16T21:23:37Z</dcterms:created>
  <dcterms:modified xsi:type="dcterms:W3CDTF">2024-11-21T17:43:19Z</dcterms:modified>
</cp:coreProperties>
</file>